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9.xml" ContentType="application/vnd.openxmlformats-officedocument.theme+xml"/>
  <Override PartName="/ppt/media/image13.jpg" ContentType="image/jpg"/>
  <Override PartName="/ppt/media/image14.jpg" ContentType="image/jpg"/>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0.xml" ContentType="application/vnd.openxmlformats-officedocument.theme+xml"/>
  <Override PartName="/ppt/media/image17.jpg" ContentType="image/jpg"/>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1.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48.jpg" ContentType="image/jpg"/>
  <Override PartName="/ppt/media/image49.jpg" ContentType="image/jpg"/>
  <Override PartName="/ppt/media/image50.jpg" ContentType="image/jpg"/>
  <Override PartName="/ppt/media/image53.jpg" ContentType="image/jpg"/>
  <Override PartName="/ppt/media/image54.jpg" ContentType="image/jpg"/>
  <Override PartName="/ppt/media/image56.jpg" ContentType="image/jpg"/>
  <Override PartName="/ppt/media/image57.jpg" ContentType="image/jpg"/>
  <Override PartName="/ppt/media/image76.jpg" ContentType="image/jpg"/>
  <Override PartName="/ppt/media/image77.jpg" ContentType="image/jpg"/>
  <Override PartName="/ppt/media/image78.jpg" ContentType="image/jpg"/>
  <Override PartName="/ppt/media/image79.jpg" ContentType="image/jpg"/>
  <Override PartName="/ppt/media/image80.jpg" ContentType="image/jpg"/>
  <Override PartName="/ppt/media/image82.jpg" ContentType="image/jpg"/>
  <Override PartName="/ppt/media/image115.jpg" ContentType="image/jpg"/>
  <Override PartName="/ppt/media/image127.jpg" ContentType="image/jpg"/>
  <Override PartName="/ppt/media/image128.jpg" ContentType="image/jpg"/>
  <Override PartName="/ppt/media/image130.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4"/>
    <p:sldMasterId id="2147483792" r:id="rId5"/>
    <p:sldMasterId id="2147483804" r:id="rId6"/>
    <p:sldMasterId id="2147483809" r:id="rId7"/>
    <p:sldMasterId id="2147483846" r:id="rId8"/>
    <p:sldMasterId id="2147483857" r:id="rId9"/>
    <p:sldMasterId id="2147483869" r:id="rId10"/>
    <p:sldMasterId id="2147483875" r:id="rId11"/>
    <p:sldMasterId id="2147483881" r:id="rId12"/>
    <p:sldMasterId id="2147483887" r:id="rId13"/>
    <p:sldMasterId id="2147483893" r:id="rId14"/>
    <p:sldMasterId id="2147483899" r:id="rId15"/>
  </p:sldMasterIdLst>
  <p:notesMasterIdLst>
    <p:notesMasterId r:id="rId98"/>
  </p:notesMasterIdLst>
  <p:handoutMasterIdLst>
    <p:handoutMasterId r:id="rId99"/>
  </p:handoutMasterIdLst>
  <p:sldIdLst>
    <p:sldId id="269" r:id="rId16"/>
    <p:sldId id="275" r:id="rId17"/>
    <p:sldId id="277" r:id="rId18"/>
    <p:sldId id="259" r:id="rId19"/>
    <p:sldId id="271" r:id="rId20"/>
    <p:sldId id="272" r:id="rId21"/>
    <p:sldId id="278" r:id="rId22"/>
    <p:sldId id="273" r:id="rId23"/>
    <p:sldId id="283" r:id="rId24"/>
    <p:sldId id="282"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54"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279" r:id="rId96"/>
    <p:sldId id="280" r:id="rId97"/>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898FBA"/>
    <a:srgbClr val="085AFB"/>
    <a:srgbClr val="95C9FD"/>
    <a:srgbClr val="F8EF92"/>
    <a:srgbClr val="FCF9D4"/>
    <a:srgbClr val="FDFBE3"/>
    <a:srgbClr val="4D4D4D"/>
    <a:srgbClr val="E7E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29" autoAdjust="0"/>
    <p:restoredTop sz="88467" autoAdjust="0"/>
  </p:normalViewPr>
  <p:slideViewPr>
    <p:cSldViewPr>
      <p:cViewPr varScale="1">
        <p:scale>
          <a:sx n="103" d="100"/>
          <a:sy n="103" d="100"/>
        </p:scale>
        <p:origin x="376" y="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2" d="100"/>
          <a:sy n="72" d="100"/>
        </p:scale>
        <p:origin x="3168"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tableStyles" Target="tableStyle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notesMaster" Target="notesMasters/notes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F611BC-3997-462A-8D5C-4EB0EED45AAB}" type="doc">
      <dgm:prSet loTypeId="urn:microsoft.com/office/officeart/2005/8/layout/pyramid1" loCatId="pyramid" qsTypeId="urn:microsoft.com/office/officeart/2005/8/quickstyle/simple2" qsCatId="simple" csTypeId="urn:microsoft.com/office/officeart/2005/8/colors/colorful5" csCatId="colorful" phldr="0"/>
      <dgm:spPr/>
    </dgm:pt>
    <dgm:pt modelId="{EB3A7848-7218-4A53-85E9-A93C90FD1410}" type="pres">
      <dgm:prSet presAssocID="{ADF611BC-3997-462A-8D5C-4EB0EED45AAB}" presName="Name0" presStyleCnt="0">
        <dgm:presLayoutVars>
          <dgm:dir/>
          <dgm:animLvl val="lvl"/>
          <dgm:resizeHandles val="exact"/>
        </dgm:presLayoutVars>
      </dgm:prSet>
      <dgm:spPr/>
    </dgm:pt>
  </dgm:ptLst>
  <dgm:cxnLst>
    <dgm:cxn modelId="{B120965E-EBF4-44D2-A5C0-6F8C7915AA4D}" type="presOf" srcId="{ADF611BC-3997-462A-8D5C-4EB0EED45AAB}" destId="{EB3A7848-7218-4A53-85E9-A93C90FD1410}" srcOrd="0"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D04F39-4CF8-440F-9232-AB8851503C5D}"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55413D06-D833-4DBC-8B5D-6D0A0AC52EF2}">
      <dgm:prSet/>
      <dgm:spPr/>
      <dgm:t>
        <a:bodyPr/>
        <a:lstStyle/>
        <a:p>
          <a:r>
            <a:rPr lang="en-US"/>
            <a:t>Opportunities to use existing easements</a:t>
          </a:r>
        </a:p>
      </dgm:t>
    </dgm:pt>
    <dgm:pt modelId="{C6A46934-2D42-4CC4-9370-6AED2DDB1931}" type="parTrans" cxnId="{DBAD76AD-FA4E-417F-93D5-7188436B64DD}">
      <dgm:prSet/>
      <dgm:spPr/>
      <dgm:t>
        <a:bodyPr/>
        <a:lstStyle/>
        <a:p>
          <a:endParaRPr lang="en-US"/>
        </a:p>
      </dgm:t>
    </dgm:pt>
    <dgm:pt modelId="{AE818AC8-F704-403E-B896-958BF55E043B}" type="sibTrans" cxnId="{DBAD76AD-FA4E-417F-93D5-7188436B64DD}">
      <dgm:prSet/>
      <dgm:spPr/>
      <dgm:t>
        <a:bodyPr/>
        <a:lstStyle/>
        <a:p>
          <a:endParaRPr lang="en-US"/>
        </a:p>
      </dgm:t>
    </dgm:pt>
    <dgm:pt modelId="{9F8AF009-1826-4969-864F-889E6F62E0C3}">
      <dgm:prSet/>
      <dgm:spPr/>
      <dgm:t>
        <a:bodyPr/>
        <a:lstStyle/>
        <a:p>
          <a:r>
            <a:rPr lang="en-US"/>
            <a:t>RFP processes</a:t>
          </a:r>
        </a:p>
      </dgm:t>
    </dgm:pt>
    <dgm:pt modelId="{44607DA3-3D90-48CF-BB72-21C0C3F49DB7}" type="parTrans" cxnId="{493FE166-BEE2-4555-BAC2-E3F01B8D1E90}">
      <dgm:prSet/>
      <dgm:spPr/>
      <dgm:t>
        <a:bodyPr/>
        <a:lstStyle/>
        <a:p>
          <a:endParaRPr lang="en-US"/>
        </a:p>
      </dgm:t>
    </dgm:pt>
    <dgm:pt modelId="{E10009D3-1931-4CE9-B24C-76990927E115}" type="sibTrans" cxnId="{493FE166-BEE2-4555-BAC2-E3F01B8D1E90}">
      <dgm:prSet/>
      <dgm:spPr/>
      <dgm:t>
        <a:bodyPr/>
        <a:lstStyle/>
        <a:p>
          <a:endParaRPr lang="en-US"/>
        </a:p>
      </dgm:t>
    </dgm:pt>
    <dgm:pt modelId="{A4CEAB41-814C-4FBF-B29C-78CF4A12E346}">
      <dgm:prSet/>
      <dgm:spPr/>
      <dgm:t>
        <a:bodyPr/>
        <a:lstStyle/>
        <a:p>
          <a:r>
            <a:rPr lang="en-US"/>
            <a:t>Robust public engagement throughout life cycle of project</a:t>
          </a:r>
        </a:p>
      </dgm:t>
    </dgm:pt>
    <dgm:pt modelId="{1ED6D712-E846-445B-B272-E4C1F72A8705}" type="parTrans" cxnId="{3C0D5BD4-88D0-4359-AA9A-5A89CA6170C6}">
      <dgm:prSet/>
      <dgm:spPr/>
      <dgm:t>
        <a:bodyPr/>
        <a:lstStyle/>
        <a:p>
          <a:endParaRPr lang="en-US"/>
        </a:p>
      </dgm:t>
    </dgm:pt>
    <dgm:pt modelId="{CB64329E-FB02-4D69-938C-0D27B96C3FB5}" type="sibTrans" cxnId="{3C0D5BD4-88D0-4359-AA9A-5A89CA6170C6}">
      <dgm:prSet/>
      <dgm:spPr/>
      <dgm:t>
        <a:bodyPr/>
        <a:lstStyle/>
        <a:p>
          <a:endParaRPr lang="en-US"/>
        </a:p>
      </dgm:t>
    </dgm:pt>
    <dgm:pt modelId="{A266B9FF-16AB-4EB3-9DDC-381BEC30F3A9}" type="pres">
      <dgm:prSet presAssocID="{46D04F39-4CF8-440F-9232-AB8851503C5D}" presName="hierChild1" presStyleCnt="0">
        <dgm:presLayoutVars>
          <dgm:chPref val="1"/>
          <dgm:dir/>
          <dgm:animOne val="branch"/>
          <dgm:animLvl val="lvl"/>
          <dgm:resizeHandles/>
        </dgm:presLayoutVars>
      </dgm:prSet>
      <dgm:spPr/>
      <dgm:t>
        <a:bodyPr/>
        <a:lstStyle/>
        <a:p>
          <a:endParaRPr lang="en-US"/>
        </a:p>
      </dgm:t>
    </dgm:pt>
    <dgm:pt modelId="{EEFC041A-26A5-4545-BDBE-05EAE0B509B9}" type="pres">
      <dgm:prSet presAssocID="{55413D06-D833-4DBC-8B5D-6D0A0AC52EF2}" presName="hierRoot1" presStyleCnt="0"/>
      <dgm:spPr/>
    </dgm:pt>
    <dgm:pt modelId="{3E3B3674-7C67-4E9A-9D40-7F3C4B64B863}" type="pres">
      <dgm:prSet presAssocID="{55413D06-D833-4DBC-8B5D-6D0A0AC52EF2}" presName="composite" presStyleCnt="0"/>
      <dgm:spPr/>
    </dgm:pt>
    <dgm:pt modelId="{50D89622-5A44-4985-96AA-E3B1EEADAC08}" type="pres">
      <dgm:prSet presAssocID="{55413D06-D833-4DBC-8B5D-6D0A0AC52EF2}" presName="background" presStyleLbl="node0" presStyleIdx="0" presStyleCnt="3"/>
      <dgm:spPr/>
    </dgm:pt>
    <dgm:pt modelId="{C770FF88-517F-42B4-8E6A-0C9A0F060048}" type="pres">
      <dgm:prSet presAssocID="{55413D06-D833-4DBC-8B5D-6D0A0AC52EF2}" presName="text" presStyleLbl="fgAcc0" presStyleIdx="0" presStyleCnt="3">
        <dgm:presLayoutVars>
          <dgm:chPref val="3"/>
        </dgm:presLayoutVars>
      </dgm:prSet>
      <dgm:spPr/>
      <dgm:t>
        <a:bodyPr/>
        <a:lstStyle/>
        <a:p>
          <a:endParaRPr lang="en-US"/>
        </a:p>
      </dgm:t>
    </dgm:pt>
    <dgm:pt modelId="{442FFFEF-4BD1-4100-94F9-7A5D76B6345D}" type="pres">
      <dgm:prSet presAssocID="{55413D06-D833-4DBC-8B5D-6D0A0AC52EF2}" presName="hierChild2" presStyleCnt="0"/>
      <dgm:spPr/>
    </dgm:pt>
    <dgm:pt modelId="{10824506-A455-4461-B947-30FF43B48C52}" type="pres">
      <dgm:prSet presAssocID="{9F8AF009-1826-4969-864F-889E6F62E0C3}" presName="hierRoot1" presStyleCnt="0"/>
      <dgm:spPr/>
    </dgm:pt>
    <dgm:pt modelId="{C148B104-1382-4EBE-B0E4-F42DF1697247}" type="pres">
      <dgm:prSet presAssocID="{9F8AF009-1826-4969-864F-889E6F62E0C3}" presName="composite" presStyleCnt="0"/>
      <dgm:spPr/>
    </dgm:pt>
    <dgm:pt modelId="{80914385-1843-48C5-87FB-D8E3B4BEAC6C}" type="pres">
      <dgm:prSet presAssocID="{9F8AF009-1826-4969-864F-889E6F62E0C3}" presName="background" presStyleLbl="node0" presStyleIdx="1" presStyleCnt="3"/>
      <dgm:spPr/>
    </dgm:pt>
    <dgm:pt modelId="{197C6892-CC28-48CC-9FF1-06066E20ED65}" type="pres">
      <dgm:prSet presAssocID="{9F8AF009-1826-4969-864F-889E6F62E0C3}" presName="text" presStyleLbl="fgAcc0" presStyleIdx="1" presStyleCnt="3">
        <dgm:presLayoutVars>
          <dgm:chPref val="3"/>
        </dgm:presLayoutVars>
      </dgm:prSet>
      <dgm:spPr/>
      <dgm:t>
        <a:bodyPr/>
        <a:lstStyle/>
        <a:p>
          <a:endParaRPr lang="en-US"/>
        </a:p>
      </dgm:t>
    </dgm:pt>
    <dgm:pt modelId="{B453B619-C6C5-4722-9DB8-8B93997CD16B}" type="pres">
      <dgm:prSet presAssocID="{9F8AF009-1826-4969-864F-889E6F62E0C3}" presName="hierChild2" presStyleCnt="0"/>
      <dgm:spPr/>
    </dgm:pt>
    <dgm:pt modelId="{6194E5CB-750D-4F79-9824-30185BB43E5D}" type="pres">
      <dgm:prSet presAssocID="{A4CEAB41-814C-4FBF-B29C-78CF4A12E346}" presName="hierRoot1" presStyleCnt="0"/>
      <dgm:spPr/>
    </dgm:pt>
    <dgm:pt modelId="{759D8099-83CC-44F3-94A3-4267893AA7FF}" type="pres">
      <dgm:prSet presAssocID="{A4CEAB41-814C-4FBF-B29C-78CF4A12E346}" presName="composite" presStyleCnt="0"/>
      <dgm:spPr/>
    </dgm:pt>
    <dgm:pt modelId="{3DE664BF-B30C-44E0-8F1D-E6D24E4AB374}" type="pres">
      <dgm:prSet presAssocID="{A4CEAB41-814C-4FBF-B29C-78CF4A12E346}" presName="background" presStyleLbl="node0" presStyleIdx="2" presStyleCnt="3"/>
      <dgm:spPr/>
    </dgm:pt>
    <dgm:pt modelId="{4B31CACE-D061-4E9E-B47E-076FB16881C7}" type="pres">
      <dgm:prSet presAssocID="{A4CEAB41-814C-4FBF-B29C-78CF4A12E346}" presName="text" presStyleLbl="fgAcc0" presStyleIdx="2" presStyleCnt="3">
        <dgm:presLayoutVars>
          <dgm:chPref val="3"/>
        </dgm:presLayoutVars>
      </dgm:prSet>
      <dgm:spPr/>
      <dgm:t>
        <a:bodyPr/>
        <a:lstStyle/>
        <a:p>
          <a:endParaRPr lang="en-US"/>
        </a:p>
      </dgm:t>
    </dgm:pt>
    <dgm:pt modelId="{C10FBF9B-F0CA-4062-8D18-DBD2F1C9F6FB}" type="pres">
      <dgm:prSet presAssocID="{A4CEAB41-814C-4FBF-B29C-78CF4A12E346}" presName="hierChild2" presStyleCnt="0"/>
      <dgm:spPr/>
    </dgm:pt>
  </dgm:ptLst>
  <dgm:cxnLst>
    <dgm:cxn modelId="{493FE166-BEE2-4555-BAC2-E3F01B8D1E90}" srcId="{46D04F39-4CF8-440F-9232-AB8851503C5D}" destId="{9F8AF009-1826-4969-864F-889E6F62E0C3}" srcOrd="1" destOrd="0" parTransId="{44607DA3-3D90-48CF-BB72-21C0C3F49DB7}" sibTransId="{E10009D3-1931-4CE9-B24C-76990927E115}"/>
    <dgm:cxn modelId="{A1A6559E-699F-4559-8A09-67DE2B93DCAA}" type="presOf" srcId="{9F8AF009-1826-4969-864F-889E6F62E0C3}" destId="{197C6892-CC28-48CC-9FF1-06066E20ED65}" srcOrd="0" destOrd="0" presId="urn:microsoft.com/office/officeart/2005/8/layout/hierarchy1"/>
    <dgm:cxn modelId="{10690F5C-83AD-4DCE-8084-BB7644C0E5DA}" type="presOf" srcId="{46D04F39-4CF8-440F-9232-AB8851503C5D}" destId="{A266B9FF-16AB-4EB3-9DDC-381BEC30F3A9}" srcOrd="0" destOrd="0" presId="urn:microsoft.com/office/officeart/2005/8/layout/hierarchy1"/>
    <dgm:cxn modelId="{296D8D6C-AC18-4165-B144-5B725B0258EF}" type="presOf" srcId="{A4CEAB41-814C-4FBF-B29C-78CF4A12E346}" destId="{4B31CACE-D061-4E9E-B47E-076FB16881C7}" srcOrd="0" destOrd="0" presId="urn:microsoft.com/office/officeart/2005/8/layout/hierarchy1"/>
    <dgm:cxn modelId="{75020897-F3D9-4B2F-803A-0F0720EF6C46}" type="presOf" srcId="{55413D06-D833-4DBC-8B5D-6D0A0AC52EF2}" destId="{C770FF88-517F-42B4-8E6A-0C9A0F060048}" srcOrd="0" destOrd="0" presId="urn:microsoft.com/office/officeart/2005/8/layout/hierarchy1"/>
    <dgm:cxn modelId="{3C0D5BD4-88D0-4359-AA9A-5A89CA6170C6}" srcId="{46D04F39-4CF8-440F-9232-AB8851503C5D}" destId="{A4CEAB41-814C-4FBF-B29C-78CF4A12E346}" srcOrd="2" destOrd="0" parTransId="{1ED6D712-E846-445B-B272-E4C1F72A8705}" sibTransId="{CB64329E-FB02-4D69-938C-0D27B96C3FB5}"/>
    <dgm:cxn modelId="{DBAD76AD-FA4E-417F-93D5-7188436B64DD}" srcId="{46D04F39-4CF8-440F-9232-AB8851503C5D}" destId="{55413D06-D833-4DBC-8B5D-6D0A0AC52EF2}" srcOrd="0" destOrd="0" parTransId="{C6A46934-2D42-4CC4-9370-6AED2DDB1931}" sibTransId="{AE818AC8-F704-403E-B896-958BF55E043B}"/>
    <dgm:cxn modelId="{D9FBB106-F931-494C-A803-E146253FEF02}" type="presParOf" srcId="{A266B9FF-16AB-4EB3-9DDC-381BEC30F3A9}" destId="{EEFC041A-26A5-4545-BDBE-05EAE0B509B9}" srcOrd="0" destOrd="0" presId="urn:microsoft.com/office/officeart/2005/8/layout/hierarchy1"/>
    <dgm:cxn modelId="{FEE1AE3C-673A-42B9-B560-ABDDBF528D1B}" type="presParOf" srcId="{EEFC041A-26A5-4545-BDBE-05EAE0B509B9}" destId="{3E3B3674-7C67-4E9A-9D40-7F3C4B64B863}" srcOrd="0" destOrd="0" presId="urn:microsoft.com/office/officeart/2005/8/layout/hierarchy1"/>
    <dgm:cxn modelId="{0441C6B0-0C03-4839-8118-4D7EC3342658}" type="presParOf" srcId="{3E3B3674-7C67-4E9A-9D40-7F3C4B64B863}" destId="{50D89622-5A44-4985-96AA-E3B1EEADAC08}" srcOrd="0" destOrd="0" presId="urn:microsoft.com/office/officeart/2005/8/layout/hierarchy1"/>
    <dgm:cxn modelId="{DC97DA0D-4179-41DD-8F71-40770731E727}" type="presParOf" srcId="{3E3B3674-7C67-4E9A-9D40-7F3C4B64B863}" destId="{C770FF88-517F-42B4-8E6A-0C9A0F060048}" srcOrd="1" destOrd="0" presId="urn:microsoft.com/office/officeart/2005/8/layout/hierarchy1"/>
    <dgm:cxn modelId="{4E076406-48DD-44BE-A08D-909A94315CB7}" type="presParOf" srcId="{EEFC041A-26A5-4545-BDBE-05EAE0B509B9}" destId="{442FFFEF-4BD1-4100-94F9-7A5D76B6345D}" srcOrd="1" destOrd="0" presId="urn:microsoft.com/office/officeart/2005/8/layout/hierarchy1"/>
    <dgm:cxn modelId="{CE50A0B5-7A9D-4D33-9FE3-7849C3A9DE6A}" type="presParOf" srcId="{A266B9FF-16AB-4EB3-9DDC-381BEC30F3A9}" destId="{10824506-A455-4461-B947-30FF43B48C52}" srcOrd="1" destOrd="0" presId="urn:microsoft.com/office/officeart/2005/8/layout/hierarchy1"/>
    <dgm:cxn modelId="{31B22E95-1AF3-4CB9-97DA-9BE1086CCB86}" type="presParOf" srcId="{10824506-A455-4461-B947-30FF43B48C52}" destId="{C148B104-1382-4EBE-B0E4-F42DF1697247}" srcOrd="0" destOrd="0" presId="urn:microsoft.com/office/officeart/2005/8/layout/hierarchy1"/>
    <dgm:cxn modelId="{E4B39B59-6EAD-455E-B9EF-BF1957A1DC1A}" type="presParOf" srcId="{C148B104-1382-4EBE-B0E4-F42DF1697247}" destId="{80914385-1843-48C5-87FB-D8E3B4BEAC6C}" srcOrd="0" destOrd="0" presId="urn:microsoft.com/office/officeart/2005/8/layout/hierarchy1"/>
    <dgm:cxn modelId="{87CF91B7-70B4-4130-8CB6-9F860A39E87E}" type="presParOf" srcId="{C148B104-1382-4EBE-B0E4-F42DF1697247}" destId="{197C6892-CC28-48CC-9FF1-06066E20ED65}" srcOrd="1" destOrd="0" presId="urn:microsoft.com/office/officeart/2005/8/layout/hierarchy1"/>
    <dgm:cxn modelId="{1F42FFA4-4DF3-46AD-ACCF-5C9E350F0BBA}" type="presParOf" srcId="{10824506-A455-4461-B947-30FF43B48C52}" destId="{B453B619-C6C5-4722-9DB8-8B93997CD16B}" srcOrd="1" destOrd="0" presId="urn:microsoft.com/office/officeart/2005/8/layout/hierarchy1"/>
    <dgm:cxn modelId="{CE96B6B5-0EB9-4161-AC82-9D34465C1723}" type="presParOf" srcId="{A266B9FF-16AB-4EB3-9DDC-381BEC30F3A9}" destId="{6194E5CB-750D-4F79-9824-30185BB43E5D}" srcOrd="2" destOrd="0" presId="urn:microsoft.com/office/officeart/2005/8/layout/hierarchy1"/>
    <dgm:cxn modelId="{D3EF5DB5-40A0-45F0-B6EB-2F31C6AC46A1}" type="presParOf" srcId="{6194E5CB-750D-4F79-9824-30185BB43E5D}" destId="{759D8099-83CC-44F3-94A3-4267893AA7FF}" srcOrd="0" destOrd="0" presId="urn:microsoft.com/office/officeart/2005/8/layout/hierarchy1"/>
    <dgm:cxn modelId="{5AE5D629-A68E-4AB2-B392-78BC6575F2AD}" type="presParOf" srcId="{759D8099-83CC-44F3-94A3-4267893AA7FF}" destId="{3DE664BF-B30C-44E0-8F1D-E6D24E4AB374}" srcOrd="0" destOrd="0" presId="urn:microsoft.com/office/officeart/2005/8/layout/hierarchy1"/>
    <dgm:cxn modelId="{7C84E7B2-AF2A-4D66-AB21-EDFB36EE811B}" type="presParOf" srcId="{759D8099-83CC-44F3-94A3-4267893AA7FF}" destId="{4B31CACE-D061-4E9E-B47E-076FB16881C7}" srcOrd="1" destOrd="0" presId="urn:microsoft.com/office/officeart/2005/8/layout/hierarchy1"/>
    <dgm:cxn modelId="{BAA2EFED-0855-4D81-B754-DCF1D98CC70A}" type="presParOf" srcId="{6194E5CB-750D-4F79-9824-30185BB43E5D}" destId="{C10FBF9B-F0CA-4062-8D18-DBD2F1C9F6F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89622-5A44-4985-96AA-E3B1EEADAC08}">
      <dsp:nvSpPr>
        <dsp:cNvPr id="0" name=""/>
        <dsp:cNvSpPr/>
      </dsp:nvSpPr>
      <dsp:spPr>
        <a:xfrm>
          <a:off x="0" y="772993"/>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70FF88-517F-42B4-8E6A-0C9A0F060048}">
      <dsp:nvSpPr>
        <dsp:cNvPr id="0" name=""/>
        <dsp:cNvSpPr/>
      </dsp:nvSpPr>
      <dsp:spPr>
        <a:xfrm>
          <a:off x="328612" y="1085175"/>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Opportunities to use existing easements</a:t>
          </a:r>
        </a:p>
      </dsp:txBody>
      <dsp:txXfrm>
        <a:off x="383617" y="1140180"/>
        <a:ext cx="2847502" cy="1768010"/>
      </dsp:txXfrm>
    </dsp:sp>
    <dsp:sp modelId="{80914385-1843-48C5-87FB-D8E3B4BEAC6C}">
      <dsp:nvSpPr>
        <dsp:cNvPr id="0" name=""/>
        <dsp:cNvSpPr/>
      </dsp:nvSpPr>
      <dsp:spPr>
        <a:xfrm>
          <a:off x="3614737" y="772993"/>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7C6892-CC28-48CC-9FF1-06066E20ED65}">
      <dsp:nvSpPr>
        <dsp:cNvPr id="0" name=""/>
        <dsp:cNvSpPr/>
      </dsp:nvSpPr>
      <dsp:spPr>
        <a:xfrm>
          <a:off x="3943350" y="1085175"/>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RFP processes</a:t>
          </a:r>
        </a:p>
      </dsp:txBody>
      <dsp:txXfrm>
        <a:off x="3998355" y="1140180"/>
        <a:ext cx="2847502" cy="1768010"/>
      </dsp:txXfrm>
    </dsp:sp>
    <dsp:sp modelId="{3DE664BF-B30C-44E0-8F1D-E6D24E4AB374}">
      <dsp:nvSpPr>
        <dsp:cNvPr id="0" name=""/>
        <dsp:cNvSpPr/>
      </dsp:nvSpPr>
      <dsp:spPr>
        <a:xfrm>
          <a:off x="7229475" y="772993"/>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31CACE-D061-4E9E-B47E-076FB16881C7}">
      <dsp:nvSpPr>
        <dsp:cNvPr id="0" name=""/>
        <dsp:cNvSpPr/>
      </dsp:nvSpPr>
      <dsp:spPr>
        <a:xfrm>
          <a:off x="7558087" y="1085175"/>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Robust public engagement throughout life cycle of project</a:t>
          </a:r>
        </a:p>
      </dsp:txBody>
      <dsp:txXfrm>
        <a:off x="7613092" y="1140180"/>
        <a:ext cx="2847502" cy="176801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cs typeface="+mn-cs"/>
              </a:defRPr>
            </a:lvl1pPr>
          </a:lstStyle>
          <a:p>
            <a:pPr>
              <a:defRPr/>
            </a:pPr>
            <a:fld id="{C73B9B59-B183-4D92-8EE6-315FED2168CD}" type="datetimeFigureOut">
              <a:rPr lang="en-US"/>
              <a:pPr>
                <a:defRPr/>
              </a:pPr>
              <a:t>4/12/2022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smtClean="0">
                <a:latin typeface="+mn-lt"/>
                <a:cs typeface="+mn-cs"/>
              </a:defRPr>
            </a:lvl1pPr>
          </a:lstStyle>
          <a:p>
            <a:pPr>
              <a:defRPr/>
            </a:pPr>
            <a:fld id="{9FC937D4-D70A-4D9F-B787-60884E1B03DE}" type="slidenum">
              <a:rPr lang="en-US"/>
              <a:pPr>
                <a:defRPr/>
              </a:pPr>
              <a:t>‹#›</a:t>
            </a:fld>
            <a:endParaRPr lang="en-US"/>
          </a:p>
        </p:txBody>
      </p:sp>
    </p:spTree>
    <p:extLst>
      <p:ext uri="{BB962C8B-B14F-4D97-AF65-F5344CB8AC3E}">
        <p14:creationId xmlns:p14="http://schemas.microsoft.com/office/powerpoint/2010/main" val="20004534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cs typeface="+mn-cs"/>
              </a:defRPr>
            </a:lvl1pPr>
          </a:lstStyle>
          <a:p>
            <a:pPr>
              <a:defRPr/>
            </a:pPr>
            <a:fld id="{5AE70B9E-8353-4E54-97DF-39271C3FF902}" type="datetimeFigureOut">
              <a:rPr lang="en-US"/>
              <a:pPr>
                <a:defRPr/>
              </a:pPr>
              <a:t>4/12/2022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smtClean="0">
                <a:latin typeface="+mn-lt"/>
                <a:cs typeface="+mn-cs"/>
              </a:defRPr>
            </a:lvl1pPr>
          </a:lstStyle>
          <a:p>
            <a:pPr>
              <a:defRPr/>
            </a:pPr>
            <a:fld id="{8A9E349C-BDDF-4BC6-849F-ABE75B63518E}" type="slidenum">
              <a:rPr lang="en-US"/>
              <a:pPr>
                <a:defRPr/>
              </a:pPr>
              <a:t>‹#›</a:t>
            </a:fld>
            <a:endParaRPr lang="en-US"/>
          </a:p>
        </p:txBody>
      </p:sp>
    </p:spTree>
    <p:extLst>
      <p:ext uri="{BB962C8B-B14F-4D97-AF65-F5344CB8AC3E}">
        <p14:creationId xmlns:p14="http://schemas.microsoft.com/office/powerpoint/2010/main" val="2360556409"/>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1</a:t>
            </a:fld>
            <a:endParaRPr lang="en-US"/>
          </a:p>
        </p:txBody>
      </p:sp>
    </p:spTree>
    <p:extLst>
      <p:ext uri="{BB962C8B-B14F-4D97-AF65-F5344CB8AC3E}">
        <p14:creationId xmlns:p14="http://schemas.microsoft.com/office/powerpoint/2010/main" val="231737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10</a:t>
            </a:fld>
            <a:endParaRPr lang="en-US"/>
          </a:p>
        </p:txBody>
      </p:sp>
    </p:spTree>
    <p:extLst>
      <p:ext uri="{BB962C8B-B14F-4D97-AF65-F5344CB8AC3E}">
        <p14:creationId xmlns:p14="http://schemas.microsoft.com/office/powerpoint/2010/main" val="1208032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EC10F0-3778-487B-91AF-CA76FAECFBFE}" type="slidenum">
              <a:rPr kumimoji="0" lang="en-US" sz="1200" b="0" i="0" u="none" strike="noStrike" kern="1200" cap="none" spc="0" normalizeH="0" baseline="0" noProof="0" smtClean="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Tree>
    <p:extLst>
      <p:ext uri="{BB962C8B-B14F-4D97-AF65-F5344CB8AC3E}">
        <p14:creationId xmlns:p14="http://schemas.microsoft.com/office/powerpoint/2010/main" val="3987483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spcBef>
                <a:spcPts val="600"/>
              </a:spcBef>
            </a:pPr>
            <a:endParaRPr lang="en-US" sz="13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00FDD9-F4F0-4421-A243-BADAEFDDA938}" type="slidenum">
              <a:rPr kumimoji="0" lang="en-US" sz="1200" b="0" i="0" u="none" strike="noStrike" kern="1200" cap="none" spc="0" normalizeH="0" baseline="0" noProof="0" smtClean="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
        <p:nvSpPr>
          <p:cNvPr id="6" name="Slide Image Placeholder 5">
            <a:extLst>
              <a:ext uri="{FF2B5EF4-FFF2-40B4-BE49-F238E27FC236}">
                <a16:creationId xmlns:a16="http://schemas.microsoft.com/office/drawing/2014/main" id="{D2D25ACA-2517-4C52-B0C6-5251A4CECB65}"/>
              </a:ext>
            </a:extLst>
          </p:cNvPr>
          <p:cNvSpPr>
            <a:spLocks noGrp="1" noRot="1" noChangeAspect="1"/>
          </p:cNvSpPr>
          <p:nvPr>
            <p:ph type="sldImg"/>
          </p:nvPr>
        </p:nvSpPr>
        <p:spPr>
          <a:xfrm>
            <a:off x="0" y="709613"/>
            <a:ext cx="7313613" cy="4114800"/>
          </a:xfrm>
        </p:spPr>
      </p:sp>
    </p:spTree>
    <p:extLst>
      <p:ext uri="{BB962C8B-B14F-4D97-AF65-F5344CB8AC3E}">
        <p14:creationId xmlns:p14="http://schemas.microsoft.com/office/powerpoint/2010/main" val="3324810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EC10F0-3778-487B-91AF-CA76FAECFBFE}" type="slidenum">
              <a:rPr kumimoji="0" lang="en-US" sz="1200" b="0" i="0" u="none" strike="noStrike" kern="1200" cap="none" spc="0" normalizeH="0" baseline="0" noProof="0" smtClean="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Tree>
    <p:extLst>
      <p:ext uri="{BB962C8B-B14F-4D97-AF65-F5344CB8AC3E}">
        <p14:creationId xmlns:p14="http://schemas.microsoft.com/office/powerpoint/2010/main" val="1045714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81</a:t>
            </a:fld>
            <a:endParaRPr lang="en-US"/>
          </a:p>
        </p:txBody>
      </p:sp>
    </p:spTree>
    <p:extLst>
      <p:ext uri="{BB962C8B-B14F-4D97-AF65-F5344CB8AC3E}">
        <p14:creationId xmlns:p14="http://schemas.microsoft.com/office/powerpoint/2010/main" val="3669279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82</a:t>
            </a:fld>
            <a:endParaRPr lang="en-US"/>
          </a:p>
        </p:txBody>
      </p:sp>
    </p:spTree>
    <p:extLst>
      <p:ext uri="{BB962C8B-B14F-4D97-AF65-F5344CB8AC3E}">
        <p14:creationId xmlns:p14="http://schemas.microsoft.com/office/powerpoint/2010/main" val="1000173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smtClean="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2</a:t>
            </a:fld>
            <a:endParaRPr lang="en-US"/>
          </a:p>
        </p:txBody>
      </p:sp>
    </p:spTree>
    <p:extLst>
      <p:ext uri="{BB962C8B-B14F-4D97-AF65-F5344CB8AC3E}">
        <p14:creationId xmlns:p14="http://schemas.microsoft.com/office/powerpoint/2010/main" val="2065798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pPr>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3</a:t>
            </a:fld>
            <a:endParaRPr lang="en-US"/>
          </a:p>
        </p:txBody>
      </p:sp>
    </p:spTree>
    <p:extLst>
      <p:ext uri="{BB962C8B-B14F-4D97-AF65-F5344CB8AC3E}">
        <p14:creationId xmlns:p14="http://schemas.microsoft.com/office/powerpoint/2010/main" val="1776296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4</a:t>
            </a:fld>
            <a:endParaRPr lang="en-US"/>
          </a:p>
        </p:txBody>
      </p:sp>
    </p:spTree>
    <p:extLst>
      <p:ext uri="{BB962C8B-B14F-4D97-AF65-F5344CB8AC3E}">
        <p14:creationId xmlns:p14="http://schemas.microsoft.com/office/powerpoint/2010/main" val="1889601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5</a:t>
            </a:fld>
            <a:endParaRPr lang="en-US"/>
          </a:p>
        </p:txBody>
      </p:sp>
    </p:spTree>
    <p:extLst>
      <p:ext uri="{BB962C8B-B14F-4D97-AF65-F5344CB8AC3E}">
        <p14:creationId xmlns:p14="http://schemas.microsoft.com/office/powerpoint/2010/main" val="3963892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6</a:t>
            </a:fld>
            <a:endParaRPr lang="en-US"/>
          </a:p>
        </p:txBody>
      </p:sp>
    </p:spTree>
    <p:extLst>
      <p:ext uri="{BB962C8B-B14F-4D97-AF65-F5344CB8AC3E}">
        <p14:creationId xmlns:p14="http://schemas.microsoft.com/office/powerpoint/2010/main" val="1854242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7</a:t>
            </a:fld>
            <a:endParaRPr lang="en-US"/>
          </a:p>
        </p:txBody>
      </p:sp>
    </p:spTree>
    <p:extLst>
      <p:ext uri="{BB962C8B-B14F-4D97-AF65-F5344CB8AC3E}">
        <p14:creationId xmlns:p14="http://schemas.microsoft.com/office/powerpoint/2010/main" val="1966107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8</a:t>
            </a:fld>
            <a:endParaRPr lang="en-US"/>
          </a:p>
        </p:txBody>
      </p:sp>
    </p:spTree>
    <p:extLst>
      <p:ext uri="{BB962C8B-B14F-4D97-AF65-F5344CB8AC3E}">
        <p14:creationId xmlns:p14="http://schemas.microsoft.com/office/powerpoint/2010/main" val="3874482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9E349C-BDDF-4BC6-849F-ABE75B63518E}" type="slidenum">
              <a:rPr lang="en-US" smtClean="0"/>
              <a:pPr>
                <a:defRPr/>
              </a:pPr>
              <a:t>9</a:t>
            </a:fld>
            <a:endParaRPr lang="en-US"/>
          </a:p>
        </p:txBody>
      </p:sp>
    </p:spTree>
    <p:extLst>
      <p:ext uri="{BB962C8B-B14F-4D97-AF65-F5344CB8AC3E}">
        <p14:creationId xmlns:p14="http://schemas.microsoft.com/office/powerpoint/2010/main" val="7608015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Master" Target="../slideMasters/slideMaster10.xml"/><Relationship Id="rId4" Type="http://schemas.openxmlformats.org/officeDocument/2006/relationships/image" Target="../media/image18.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362201"/>
            <a:ext cx="10363200" cy="1470025"/>
          </a:xfrm>
          <a:prstGeom prst="rect">
            <a:avLst/>
          </a:prstGeom>
        </p:spPr>
        <p:txBody>
          <a:bodyPr/>
          <a:lstStyle>
            <a:lvl1pPr>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B91DA7B6-A740-4B22-A55C-CD7EA8B58A80}" type="datetime1">
              <a:rPr lang="en-US" smtClean="0"/>
              <a:t>4/12/2022</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dirty="0"/>
              <a:t>www.nj.gov/bpu</a:t>
            </a:r>
          </a:p>
        </p:txBody>
      </p:sp>
      <p:sp>
        <p:nvSpPr>
          <p:cNvPr id="8" name="Slide Number Placeholder 5"/>
          <p:cNvSpPr>
            <a:spLocks noGrp="1"/>
          </p:cNvSpPr>
          <p:nvPr>
            <p:ph type="sldNum" sz="quarter" idx="12"/>
          </p:nvPr>
        </p:nvSpPr>
        <p:spPr/>
        <p:txBody>
          <a:bodyPr/>
          <a:lstStyle>
            <a:lvl1pPr>
              <a:defRPr/>
            </a:lvl1pPr>
          </a:lstStyle>
          <a:p>
            <a:pPr>
              <a:defRPr/>
            </a:pPr>
            <a:fld id="{6394E1E7-201A-475B-BC54-138A97EDB787}" type="slidenum">
              <a:rPr lang="en-US"/>
              <a:pPr>
                <a:defRPr/>
              </a:pPr>
              <a:t>‹#›</a:t>
            </a:fld>
            <a:endParaRPr lang="en-US"/>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24263" t="27330" r="6528" b="23997"/>
          <a:stretch/>
        </p:blipFill>
        <p:spPr>
          <a:xfrm>
            <a:off x="560405" y="5787103"/>
            <a:ext cx="3706795" cy="475488"/>
          </a:xfrm>
          <a:prstGeom prst="rect">
            <a:avLst/>
          </a:prstGeom>
        </p:spPr>
      </p:pic>
      <p:pic>
        <p:nvPicPr>
          <p:cNvPr id="12" name="Picture 2" descr="C:\Users\jamieson\Desktop\Copy of NJBPU PP.png"/>
          <p:cNvPicPr>
            <a:picLocks noChangeAspect="1" noChangeArrowheads="1"/>
          </p:cNvPicPr>
          <p:nvPr userDrawn="1"/>
        </p:nvPicPr>
        <p:blipFill>
          <a:blip r:embed="rId3">
            <a:extLst>
              <a:ext uri="{28A0092B-C50C-407E-A947-70E740481C1C}">
                <a14:useLocalDpi xmlns:a14="http://schemas.microsoft.com/office/drawing/2010/main" val="0"/>
              </a:ext>
            </a:extLst>
          </a:blip>
          <a:srcRect t="24889"/>
          <a:stretch>
            <a:fillRect/>
          </a:stretch>
        </p:blipFill>
        <p:spPr bwMode="auto">
          <a:xfrm>
            <a:off x="0" y="295276"/>
            <a:ext cx="98298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031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DF27276-94DC-4709-A57E-4388CAB6B017}" type="slidenum">
              <a:rPr lang="en-US"/>
              <a:pPr>
                <a:defRPr/>
              </a:pPr>
              <a:t>‹#›</a:t>
            </a:fld>
            <a:endParaRPr lang="en-US" dirty="0"/>
          </a:p>
        </p:txBody>
      </p:sp>
      <p:sp>
        <p:nvSpPr>
          <p:cNvPr id="7" name="Date Placeholder 3"/>
          <p:cNvSpPr>
            <a:spLocks noGrp="1"/>
          </p:cNvSpPr>
          <p:nvPr>
            <p:ph type="dt" sz="half" idx="11"/>
          </p:nvPr>
        </p:nvSpPr>
        <p:spPr>
          <a:xfrm>
            <a:off x="609600" y="6356351"/>
            <a:ext cx="2844800" cy="365125"/>
          </a:xfrm>
          <a:prstGeom prst="rect">
            <a:avLst/>
          </a:prstGeom>
        </p:spPr>
        <p:txBody>
          <a:bodyPr anchor="ctr"/>
          <a:lstStyle>
            <a:lvl1pPr>
              <a:defRPr sz="1200">
                <a:solidFill>
                  <a:srgbClr val="898FBA"/>
                </a:solidFill>
              </a:defRPr>
            </a:lvl1pPr>
          </a:lstStyle>
          <a:p>
            <a:pPr>
              <a:defRPr/>
            </a:pPr>
            <a:fld id="{C438548B-63F6-4D17-A36F-FEB7E7D54384}" type="datetime1">
              <a:rPr lang="en-US" smtClean="0"/>
              <a:t>4/12/2022</a:t>
            </a:fld>
            <a:endParaRPr lang="en-US" dirty="0"/>
          </a:p>
        </p:txBody>
      </p:sp>
    </p:spTree>
    <p:extLst>
      <p:ext uri="{BB962C8B-B14F-4D97-AF65-F5344CB8AC3E}">
        <p14:creationId xmlns:p14="http://schemas.microsoft.com/office/powerpoint/2010/main" val="1073706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44958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38400" y="609601"/>
            <a:ext cx="7315200" cy="38131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438400" y="50625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657B5306-24BB-4513-BC32-4D8608A662C5}" type="slidenum">
              <a:rPr lang="en-US"/>
              <a:pPr>
                <a:defRPr/>
              </a:pPr>
              <a:t>‹#›</a:t>
            </a:fld>
            <a:endParaRPr lang="en-US" dirty="0"/>
          </a:p>
        </p:txBody>
      </p:sp>
      <p:sp>
        <p:nvSpPr>
          <p:cNvPr id="7" name="Date Placeholder 3"/>
          <p:cNvSpPr>
            <a:spLocks noGrp="1"/>
          </p:cNvSpPr>
          <p:nvPr>
            <p:ph type="dt" sz="half" idx="11"/>
          </p:nvPr>
        </p:nvSpPr>
        <p:spPr>
          <a:xfrm>
            <a:off x="609600" y="6356351"/>
            <a:ext cx="2844800" cy="365125"/>
          </a:xfrm>
          <a:prstGeom prst="rect">
            <a:avLst/>
          </a:prstGeom>
        </p:spPr>
        <p:txBody>
          <a:bodyPr anchor="ctr"/>
          <a:lstStyle>
            <a:lvl1pPr>
              <a:defRPr sz="1200">
                <a:solidFill>
                  <a:srgbClr val="898FBA"/>
                </a:solidFill>
              </a:defRPr>
            </a:lvl1pPr>
          </a:lstStyle>
          <a:p>
            <a:pPr>
              <a:defRPr/>
            </a:pPr>
            <a:fld id="{99CC533D-4C71-47BC-B9E6-F62676F3C238}" type="datetime1">
              <a:rPr lang="en-US" smtClean="0"/>
              <a:t>4/12/2022</a:t>
            </a:fld>
            <a:endParaRPr lang="en-US" dirty="0"/>
          </a:p>
        </p:txBody>
      </p:sp>
    </p:spTree>
    <p:extLst>
      <p:ext uri="{BB962C8B-B14F-4D97-AF65-F5344CB8AC3E}">
        <p14:creationId xmlns:p14="http://schemas.microsoft.com/office/powerpoint/2010/main" val="165343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ECE1AB8-DAA3-440A-BD4B-2BB425B7149C}" type="slidenum">
              <a:rPr lang="en-US"/>
              <a:pPr>
                <a:defRPr/>
              </a:pPr>
              <a:t>‹#›</a:t>
            </a:fld>
            <a:endParaRPr lang="en-US" dirty="0"/>
          </a:p>
        </p:txBody>
      </p:sp>
      <p:sp>
        <p:nvSpPr>
          <p:cNvPr id="6" name="Date Placeholder 3"/>
          <p:cNvSpPr>
            <a:spLocks noGrp="1"/>
          </p:cNvSpPr>
          <p:nvPr>
            <p:ph type="dt" sz="half" idx="10"/>
          </p:nvPr>
        </p:nvSpPr>
        <p:spPr>
          <a:xfrm>
            <a:off x="609600" y="6356351"/>
            <a:ext cx="2844800" cy="365125"/>
          </a:xfrm>
          <a:prstGeom prst="rect">
            <a:avLst/>
          </a:prstGeom>
        </p:spPr>
        <p:txBody>
          <a:bodyPr anchor="ctr"/>
          <a:lstStyle>
            <a:lvl1pPr>
              <a:defRPr sz="1200">
                <a:solidFill>
                  <a:srgbClr val="898FBA"/>
                </a:solidFill>
              </a:defRPr>
            </a:lvl1pPr>
          </a:lstStyle>
          <a:p>
            <a:pPr>
              <a:defRPr/>
            </a:pPr>
            <a:fld id="{6600C6C5-2F09-4CD8-9F0B-FF2989A9A170}" type="datetime1">
              <a:rPr lang="en-US" smtClean="0"/>
              <a:t>4/12/2022</a:t>
            </a:fld>
            <a:endParaRPr lang="en-US" dirty="0"/>
          </a:p>
        </p:txBody>
      </p:sp>
    </p:spTree>
    <p:extLst>
      <p:ext uri="{BB962C8B-B14F-4D97-AF65-F5344CB8AC3E}">
        <p14:creationId xmlns:p14="http://schemas.microsoft.com/office/powerpoint/2010/main" val="3098628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920575" y="4186237"/>
            <a:ext cx="10287000" cy="1300162"/>
            <a:chOff x="699" y="4186106"/>
            <a:chExt cx="9144000" cy="1300294"/>
          </a:xfrm>
        </p:grpSpPr>
        <p:pic>
          <p:nvPicPr>
            <p:cNvPr id="5" name="Picture 7"/>
            <p:cNvPicPr>
              <a:picLocks noChangeAspect="1"/>
            </p:cNvPicPr>
            <p:nvPr/>
          </p:nvPicPr>
          <p:blipFill>
            <a:blip r:embed="rId2">
              <a:extLst>
                <a:ext uri="{28A0092B-C50C-407E-A947-70E740481C1C}">
                  <a14:useLocalDpi xmlns:a14="http://schemas.microsoft.com/office/drawing/2010/main" val="0"/>
                </a:ext>
              </a:extLst>
            </a:blip>
            <a:srcRect l="41389" t="39326"/>
            <a:stretch>
              <a:fillRect/>
            </a:stretch>
          </p:blipFill>
          <p:spPr bwMode="auto">
            <a:xfrm>
              <a:off x="699" y="4186106"/>
              <a:ext cx="5359400" cy="130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a:blip r:embed="rId2">
              <a:extLst>
                <a:ext uri="{28A0092B-C50C-407E-A947-70E740481C1C}">
                  <a14:useLocalDpi xmlns:a14="http://schemas.microsoft.com/office/drawing/2010/main" val="0"/>
                </a:ext>
              </a:extLst>
            </a:blip>
            <a:srcRect l="-2" t="39326" r="58334"/>
            <a:stretch>
              <a:fillRect/>
            </a:stretch>
          </p:blipFill>
          <p:spPr bwMode="auto">
            <a:xfrm>
              <a:off x="5334699" y="4186106"/>
              <a:ext cx="3810000" cy="130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882475" y="685801"/>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930400" y="2362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Date Placeholder 3"/>
          <p:cNvSpPr>
            <a:spLocks noGrp="1"/>
          </p:cNvSpPr>
          <p:nvPr>
            <p:ph type="dt" sz="half" idx="10"/>
          </p:nvPr>
        </p:nvSpPr>
        <p:spPr/>
        <p:txBody>
          <a:bodyPr/>
          <a:lstStyle>
            <a:lvl1pPr>
              <a:defRPr/>
            </a:lvl1pPr>
          </a:lstStyle>
          <a:p>
            <a:pPr>
              <a:defRPr/>
            </a:pPr>
            <a:fld id="{22E50E84-E608-49FC-894A-0FECC615FE50}" type="datetime1">
              <a:rPr lang="en-US" smtClean="0"/>
              <a:t>4/12/2022</a:t>
            </a:fld>
            <a:endParaRPr lang="en-US" dirty="0"/>
          </a:p>
        </p:txBody>
      </p:sp>
      <p:sp>
        <p:nvSpPr>
          <p:cNvPr id="9" name="Footer Placeholder 4"/>
          <p:cNvSpPr>
            <a:spLocks noGrp="1"/>
          </p:cNvSpPr>
          <p:nvPr>
            <p:ph type="ftr" sz="quarter" idx="11"/>
          </p:nvPr>
        </p:nvSpPr>
        <p:spPr/>
        <p:txBody>
          <a:bodyPr/>
          <a:lstStyle>
            <a:lvl1pPr>
              <a:defRPr smtClean="0"/>
            </a:lvl1pPr>
          </a:lstStyle>
          <a:p>
            <a:pPr>
              <a:defRPr/>
            </a:pPr>
            <a:r>
              <a:rPr lang="en-US"/>
              <a:t>www.nj.gov/bpu</a:t>
            </a:r>
          </a:p>
        </p:txBody>
      </p:sp>
      <p:sp>
        <p:nvSpPr>
          <p:cNvPr id="10" name="Slide Number Placeholder 5"/>
          <p:cNvSpPr>
            <a:spLocks noGrp="1"/>
          </p:cNvSpPr>
          <p:nvPr>
            <p:ph type="sldNum" sz="quarter" idx="12"/>
          </p:nvPr>
        </p:nvSpPr>
        <p:spPr/>
        <p:txBody>
          <a:bodyPr/>
          <a:lstStyle>
            <a:lvl1pPr>
              <a:defRPr/>
            </a:lvl1pPr>
          </a:lstStyle>
          <a:p>
            <a:pPr>
              <a:defRPr/>
            </a:pPr>
            <a:fld id="{0B14CC1D-7A16-4BFB-AEF2-2500911D3F2E}" type="slidenum">
              <a:rPr lang="en-US"/>
              <a:pPr>
                <a:defRPr/>
              </a:pPr>
              <a:t>‹#›</a:t>
            </a:fld>
            <a:endParaRPr lang="en-US"/>
          </a:p>
        </p:txBody>
      </p:sp>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24263" t="27330" r="6528" b="23997"/>
          <a:stretch/>
        </p:blipFill>
        <p:spPr>
          <a:xfrm>
            <a:off x="508001" y="5683631"/>
            <a:ext cx="4507364" cy="475488"/>
          </a:xfrm>
          <a:prstGeom prst="rect">
            <a:avLst/>
          </a:prstGeom>
        </p:spPr>
      </p:pic>
    </p:spTree>
    <p:extLst>
      <p:ext uri="{BB962C8B-B14F-4D97-AF65-F5344CB8AC3E}">
        <p14:creationId xmlns:p14="http://schemas.microsoft.com/office/powerpoint/2010/main" val="2031284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6"/>
          <p:cNvGrpSpPr>
            <a:grpSpLocks/>
          </p:cNvGrpSpPr>
          <p:nvPr/>
        </p:nvGrpSpPr>
        <p:grpSpPr bwMode="auto">
          <a:xfrm>
            <a:off x="0" y="457201"/>
            <a:ext cx="12192000" cy="1300163"/>
            <a:chOff x="699" y="4186106"/>
            <a:chExt cx="9144000" cy="1300294"/>
          </a:xfrm>
        </p:grpSpPr>
        <p:pic>
          <p:nvPicPr>
            <p:cNvPr id="5" name="Picture 7"/>
            <p:cNvPicPr>
              <a:picLocks noChangeAspect="1"/>
            </p:cNvPicPr>
            <p:nvPr/>
          </p:nvPicPr>
          <p:blipFill>
            <a:blip r:embed="rId2">
              <a:extLst>
                <a:ext uri="{28A0092B-C50C-407E-A947-70E740481C1C}">
                  <a14:useLocalDpi xmlns:a14="http://schemas.microsoft.com/office/drawing/2010/main" val="0"/>
                </a:ext>
              </a:extLst>
            </a:blip>
            <a:srcRect l="41389" t="39326"/>
            <a:stretch>
              <a:fillRect/>
            </a:stretch>
          </p:blipFill>
          <p:spPr bwMode="auto">
            <a:xfrm>
              <a:off x="699" y="4186106"/>
              <a:ext cx="5359400" cy="130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a:blip r:embed="rId2">
              <a:extLst>
                <a:ext uri="{28A0092B-C50C-407E-A947-70E740481C1C}">
                  <a14:useLocalDpi xmlns:a14="http://schemas.microsoft.com/office/drawing/2010/main" val="0"/>
                </a:ext>
              </a:extLst>
            </a:blip>
            <a:srcRect l="-2" t="39326" r="58334"/>
            <a:stretch>
              <a:fillRect/>
            </a:stretch>
          </p:blipFill>
          <p:spPr bwMode="auto">
            <a:xfrm>
              <a:off x="5334699" y="4186106"/>
              <a:ext cx="3810000" cy="130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914400" y="3786188"/>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14400" y="2286001"/>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p:txBody>
          <a:bodyPr/>
          <a:lstStyle>
            <a:lvl1pPr>
              <a:defRPr/>
            </a:lvl1pPr>
          </a:lstStyle>
          <a:p>
            <a:pPr>
              <a:defRPr/>
            </a:pPr>
            <a:fld id="{F2D24DE0-AEE6-4714-8C7C-3F8C3AFDD52A}" type="datetime1">
              <a:rPr lang="en-US" smtClean="0"/>
              <a:t>4/12/2022</a:t>
            </a:fld>
            <a:endParaRPr lang="en-US"/>
          </a:p>
        </p:txBody>
      </p:sp>
      <p:sp>
        <p:nvSpPr>
          <p:cNvPr id="9" name="Footer Placeholder 4"/>
          <p:cNvSpPr>
            <a:spLocks noGrp="1"/>
          </p:cNvSpPr>
          <p:nvPr>
            <p:ph type="ftr" sz="quarter" idx="11"/>
          </p:nvPr>
        </p:nvSpPr>
        <p:spPr/>
        <p:txBody>
          <a:bodyPr/>
          <a:lstStyle>
            <a:lvl1pPr>
              <a:defRPr/>
            </a:lvl1pPr>
          </a:lstStyle>
          <a:p>
            <a:pPr>
              <a:defRPr/>
            </a:pPr>
            <a:r>
              <a:rPr lang="en-US"/>
              <a:t>www.nj.gov/bpu</a:t>
            </a:r>
          </a:p>
        </p:txBody>
      </p:sp>
      <p:sp>
        <p:nvSpPr>
          <p:cNvPr id="10" name="Slide Number Placeholder 5"/>
          <p:cNvSpPr>
            <a:spLocks noGrp="1"/>
          </p:cNvSpPr>
          <p:nvPr>
            <p:ph type="sldNum" sz="quarter" idx="12"/>
          </p:nvPr>
        </p:nvSpPr>
        <p:spPr/>
        <p:txBody>
          <a:bodyPr/>
          <a:lstStyle>
            <a:lvl1pPr>
              <a:defRPr/>
            </a:lvl1pPr>
          </a:lstStyle>
          <a:p>
            <a:pPr>
              <a:defRPr/>
            </a:pPr>
            <a:fld id="{BD5B8219-A66B-45BB-A158-9C3694CE90BB}" type="slidenum">
              <a:rPr lang="en-US"/>
              <a:pPr>
                <a:defRPr/>
              </a:pPr>
              <a:t>‹#›</a:t>
            </a:fld>
            <a:endParaRPr lang="en-US"/>
          </a:p>
        </p:txBody>
      </p:sp>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24263" t="27330" r="6528" b="23997"/>
          <a:stretch/>
        </p:blipFill>
        <p:spPr>
          <a:xfrm>
            <a:off x="508001" y="5791200"/>
            <a:ext cx="4507364" cy="475488"/>
          </a:xfrm>
          <a:prstGeom prst="rect">
            <a:avLst/>
          </a:prstGeom>
        </p:spPr>
      </p:pic>
      <p:grpSp>
        <p:nvGrpSpPr>
          <p:cNvPr id="12" name="Group 6"/>
          <p:cNvGrpSpPr>
            <a:grpSpLocks/>
          </p:cNvGrpSpPr>
          <p:nvPr userDrawn="1"/>
        </p:nvGrpSpPr>
        <p:grpSpPr bwMode="auto">
          <a:xfrm>
            <a:off x="702733" y="457201"/>
            <a:ext cx="10227733" cy="1300163"/>
            <a:chOff x="699" y="4186106"/>
            <a:chExt cx="9144000" cy="1300294"/>
          </a:xfrm>
        </p:grpSpPr>
        <p:pic>
          <p:nvPicPr>
            <p:cNvPr id="13" name="Picture 7"/>
            <p:cNvPicPr>
              <a:picLocks noChangeAspect="1"/>
            </p:cNvPicPr>
            <p:nvPr/>
          </p:nvPicPr>
          <p:blipFill>
            <a:blip r:embed="rId2">
              <a:extLst>
                <a:ext uri="{28A0092B-C50C-407E-A947-70E740481C1C}">
                  <a14:useLocalDpi xmlns:a14="http://schemas.microsoft.com/office/drawing/2010/main" val="0"/>
                </a:ext>
              </a:extLst>
            </a:blip>
            <a:srcRect l="41389" t="39326"/>
            <a:stretch>
              <a:fillRect/>
            </a:stretch>
          </p:blipFill>
          <p:spPr bwMode="auto">
            <a:xfrm>
              <a:off x="699" y="4186106"/>
              <a:ext cx="5359400" cy="130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p:cNvPicPr>
              <a:picLocks noChangeAspect="1"/>
            </p:cNvPicPr>
            <p:nvPr/>
          </p:nvPicPr>
          <p:blipFill>
            <a:blip r:embed="rId2">
              <a:extLst>
                <a:ext uri="{28A0092B-C50C-407E-A947-70E740481C1C}">
                  <a14:useLocalDpi xmlns:a14="http://schemas.microsoft.com/office/drawing/2010/main" val="0"/>
                </a:ext>
              </a:extLst>
            </a:blip>
            <a:srcRect l="-2" t="39326" r="58334"/>
            <a:stretch>
              <a:fillRect/>
            </a:stretch>
          </p:blipFill>
          <p:spPr bwMode="auto">
            <a:xfrm>
              <a:off x="5334699" y="4186106"/>
              <a:ext cx="3810000" cy="130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55262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pPr>
              <a:defRPr/>
            </a:pPr>
            <a:fld id="{FFE3E393-60F6-4612-8FB5-4F3506215FC7}" type="slidenum">
              <a:rPr lang="en-US"/>
              <a:pPr>
                <a:defRPr/>
              </a:pPr>
              <a:t>‹#›</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anchor="ctr"/>
          <a:lstStyle>
            <a:lvl1pPr algn="ctr">
              <a:defRPr sz="1200">
                <a:solidFill>
                  <a:srgbClr val="898FBA"/>
                </a:solidFill>
              </a:defRPr>
            </a:lvl1pPr>
          </a:lstStyle>
          <a:p>
            <a:pPr>
              <a:defRPr/>
            </a:pPr>
            <a:r>
              <a:rPr lang="en-US" dirty="0"/>
              <a:t>www.nj.gov/bpu</a:t>
            </a:r>
          </a:p>
        </p:txBody>
      </p:sp>
    </p:spTree>
    <p:extLst>
      <p:ext uri="{BB962C8B-B14F-4D97-AF65-F5344CB8AC3E}">
        <p14:creationId xmlns:p14="http://schemas.microsoft.com/office/powerpoint/2010/main" val="1288014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Arial" panose="020B0604020202020204" pitchFamily="34" charset="0"/>
                <a:cs typeface="Arial" panose="020B0604020202020204" pitchFamily="34" charset="0"/>
              </a:defRPr>
            </a:lvl1pPr>
          </a:lstStyle>
          <a:p>
            <a:pPr>
              <a:defRPr/>
            </a:pPr>
            <a:r>
              <a:rPr lang="en-US" dirty="0"/>
              <a:t>www.nj.gov/bpu</a:t>
            </a:r>
          </a:p>
        </p:txBody>
      </p:sp>
      <p:sp>
        <p:nvSpPr>
          <p:cNvPr id="7" name="Slide Number Placeholder 6"/>
          <p:cNvSpPr>
            <a:spLocks noGrp="1"/>
          </p:cNvSpPr>
          <p:nvPr>
            <p:ph type="sldNum" sz="quarter" idx="12"/>
          </p:nvPr>
        </p:nvSpPr>
        <p:spPr/>
        <p:txBody>
          <a:bodyPr/>
          <a:lstStyle>
            <a:lvl1pPr>
              <a:defRPr/>
            </a:lvl1pPr>
          </a:lstStyle>
          <a:p>
            <a:pPr>
              <a:defRPr/>
            </a:pPr>
            <a:fld id="{945B8AE8-448B-40DB-93C9-5B41454D516D}" type="slidenum">
              <a:rPr lang="en-US"/>
              <a:pPr>
                <a:defRPr/>
              </a:pPr>
              <a:t>‹#›</a:t>
            </a:fld>
            <a:endParaRPr lang="en-US"/>
          </a:p>
        </p:txBody>
      </p:sp>
    </p:spTree>
    <p:extLst>
      <p:ext uri="{BB962C8B-B14F-4D97-AF65-F5344CB8AC3E}">
        <p14:creationId xmlns:p14="http://schemas.microsoft.com/office/powerpoint/2010/main" val="3488411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524000"/>
            <a:ext cx="4011084" cy="1130300"/>
          </a:xfrm>
        </p:spPr>
        <p:txBody>
          <a:bodyPr anchor="b"/>
          <a:lstStyle>
            <a:lvl1pPr algn="l">
              <a:defRPr sz="20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283200" y="273051"/>
            <a:ext cx="6299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2743201"/>
            <a:ext cx="4011084" cy="33956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4F3715B1-6467-4C62-96D0-57D4E60390BA}" type="slidenum">
              <a:rPr lang="en-US"/>
              <a:pPr>
                <a:defRPr/>
              </a:pPr>
              <a:t>‹#›</a:t>
            </a:fld>
            <a:endParaRPr lang="en-US"/>
          </a:p>
        </p:txBody>
      </p:sp>
      <p:sp>
        <p:nvSpPr>
          <p:cNvPr id="6" name="Footer Placeholder 4"/>
          <p:cNvSpPr>
            <a:spLocks noGrp="1"/>
          </p:cNvSpPr>
          <p:nvPr>
            <p:ph type="ftr" sz="quarter" idx="3"/>
          </p:nvPr>
        </p:nvSpPr>
        <p:spPr>
          <a:xfrm>
            <a:off x="4165600" y="6356351"/>
            <a:ext cx="3860800" cy="365125"/>
          </a:xfrm>
          <a:prstGeom prst="rect">
            <a:avLst/>
          </a:prstGeom>
        </p:spPr>
        <p:txBody>
          <a:bodyPr anchor="ctr"/>
          <a:lstStyle>
            <a:lvl1pPr algn="ctr">
              <a:defRPr sz="1200">
                <a:solidFill>
                  <a:srgbClr val="898FBA"/>
                </a:solidFill>
              </a:defRPr>
            </a:lvl1pPr>
          </a:lstStyle>
          <a:p>
            <a:pPr>
              <a:defRPr/>
            </a:pPr>
            <a:r>
              <a:rPr lang="en-US" dirty="0"/>
              <a:t>www.nj.gov/bpu</a:t>
            </a:r>
          </a:p>
        </p:txBody>
      </p:sp>
    </p:spTree>
    <p:extLst>
      <p:ext uri="{BB962C8B-B14F-4D97-AF65-F5344CB8AC3E}">
        <p14:creationId xmlns:p14="http://schemas.microsoft.com/office/powerpoint/2010/main" val="61738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1"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9" name="Subtitle 2"/>
          <p:cNvSpPr>
            <a:spLocks noGrp="1"/>
          </p:cNvSpPr>
          <p:nvPr>
            <p:ph type="subTitle" idx="1"/>
          </p:nvPr>
        </p:nvSpPr>
        <p:spPr>
          <a:xfrm>
            <a:off x="739121" y="1544721"/>
            <a:ext cx="11026338" cy="702831"/>
          </a:xfrm>
          <a:prstGeom prst="rect">
            <a:avLst/>
          </a:prstGeom>
        </p:spPr>
        <p:txBody>
          <a:bodyPr>
            <a:normAutofit/>
          </a:bodyPr>
          <a:lstStyle>
            <a:lvl1pPr marL="0" indent="0" algn="l">
              <a:buNone/>
              <a:defRPr sz="4000" b="1" i="0">
                <a:solidFill>
                  <a:srgbClr val="282B2E"/>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739559" y="2400760"/>
            <a:ext cx="5385515"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745475" y="2848575"/>
            <a:ext cx="2473252" cy="288687"/>
          </a:xfrm>
          <a:prstGeom prst="rect">
            <a:avLst/>
          </a:prstGeom>
        </p:spPr>
        <p:txBody>
          <a:bodyPr>
            <a:normAutofit/>
          </a:bodyPr>
          <a:lstStyle>
            <a:lvl1pPr>
              <a:buNone/>
              <a:defRPr sz="1200">
                <a:solidFill>
                  <a:srgbClr val="282B2E"/>
                </a:solidFill>
                <a:latin typeface="+mn-lt"/>
                <a:cs typeface="Arial"/>
              </a:defRPr>
            </a:lvl1pPr>
            <a:lvl5pPr>
              <a:defRPr/>
            </a:lvl5pPr>
          </a:lstStyle>
          <a:p>
            <a:pPr lvl="0"/>
            <a:r>
              <a:rPr lang="en-US"/>
              <a:t>Click to edit Master text styles</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4616" y="322662"/>
            <a:ext cx="3683959" cy="925354"/>
          </a:xfrm>
          <a:prstGeom prst="rect">
            <a:avLst/>
          </a:prstGeom>
        </p:spPr>
      </p:pic>
      <p:pic>
        <p:nvPicPr>
          <p:cNvPr id="1026" name="Picture 2" descr="https://tile.loc.gov/image-services/iiif/service:pnp:highsm:17600:17693/full/pct:25/0/default.jpg#h=1189&amp;w=1542"/>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l="2032" t="46293" b="19125"/>
          <a:stretch/>
        </p:blipFill>
        <p:spPr bwMode="auto">
          <a:xfrm>
            <a:off x="0" y="3271666"/>
            <a:ext cx="12191999" cy="3317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151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615" y="1046533"/>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04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2" descr="C:\Users\jamieson\Desktop\Copy of NJBPU PP.png"/>
          <p:cNvPicPr>
            <a:picLocks noChangeAspect="1" noChangeArrowheads="1"/>
          </p:cNvPicPr>
          <p:nvPr/>
        </p:nvPicPr>
        <p:blipFill>
          <a:blip r:embed="rId2">
            <a:extLst>
              <a:ext uri="{28A0092B-C50C-407E-A947-70E740481C1C}">
                <a14:useLocalDpi xmlns:a14="http://schemas.microsoft.com/office/drawing/2010/main" val="0"/>
              </a:ext>
            </a:extLst>
          </a:blip>
          <a:srcRect t="24889"/>
          <a:stretch>
            <a:fillRect/>
          </a:stretch>
        </p:blipFill>
        <p:spPr bwMode="auto">
          <a:xfrm>
            <a:off x="0" y="295276"/>
            <a:ext cx="98298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2"/>
          <p:cNvSpPr>
            <a:spLocks noGrp="1"/>
          </p:cNvSpPr>
          <p:nvPr>
            <p:ph type="pic" idx="1"/>
          </p:nvPr>
        </p:nvSpPr>
        <p:spPr>
          <a:xfrm>
            <a:off x="-43976" y="1849376"/>
            <a:ext cx="12235976" cy="381317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2" name="Title 1"/>
          <p:cNvSpPr>
            <a:spLocks noGrp="1"/>
          </p:cNvSpPr>
          <p:nvPr>
            <p:ph type="title"/>
          </p:nvPr>
        </p:nvSpPr>
        <p:spPr>
          <a:xfrm>
            <a:off x="6807200" y="1600200"/>
            <a:ext cx="4470400" cy="3048000"/>
          </a:xfrm>
          <a:prstGeom prst="rect">
            <a:avLst/>
          </a:prstGeom>
          <a:solidFill>
            <a:srgbClr val="95C9FD">
              <a:alpha val="54902"/>
            </a:srgbClr>
          </a:solidFill>
        </p:spPr>
        <p:txBody>
          <a:bodyPr/>
          <a:lstStyle>
            <a:lvl1pPr algn="l">
              <a:defRPr b="1" cap="all" baseline="0">
                <a:solidFill>
                  <a:schemeClr val="bg1"/>
                </a:solidFill>
                <a:latin typeface="+mn-lt"/>
              </a:defRPr>
            </a:lvl1pPr>
          </a:lstStyle>
          <a:p>
            <a:r>
              <a:rPr lang="en-US" dirty="0"/>
              <a:t>Click to edit Master title style</a:t>
            </a:r>
          </a:p>
        </p:txBody>
      </p:sp>
      <p:sp>
        <p:nvSpPr>
          <p:cNvPr id="6" name="Date Placeholder 2"/>
          <p:cNvSpPr>
            <a:spLocks noGrp="1"/>
          </p:cNvSpPr>
          <p:nvPr>
            <p:ph type="dt" sz="half" idx="10"/>
          </p:nvPr>
        </p:nvSpPr>
        <p:spPr/>
        <p:txBody>
          <a:bodyPr/>
          <a:lstStyle>
            <a:lvl1pPr>
              <a:defRPr/>
            </a:lvl1pPr>
          </a:lstStyle>
          <a:p>
            <a:pPr>
              <a:defRPr/>
            </a:pPr>
            <a:fld id="{5219FA22-7C81-4FCA-8996-695A0152D6B9}" type="datetime1">
              <a:rPr lang="en-US" smtClean="0"/>
              <a:t>4/12/2022</a:t>
            </a:fld>
            <a:endParaRPr lang="en-US"/>
          </a:p>
        </p:txBody>
      </p:sp>
      <p:sp>
        <p:nvSpPr>
          <p:cNvPr id="7" name="Footer Placeholder 3"/>
          <p:cNvSpPr>
            <a:spLocks noGrp="1"/>
          </p:cNvSpPr>
          <p:nvPr>
            <p:ph type="ftr" sz="quarter" idx="11"/>
          </p:nvPr>
        </p:nvSpPr>
        <p:spPr/>
        <p:txBody>
          <a:bodyPr/>
          <a:lstStyle>
            <a:lvl1pPr>
              <a:defRPr/>
            </a:lvl1pPr>
          </a:lstStyle>
          <a:p>
            <a:pPr>
              <a:defRPr/>
            </a:pPr>
            <a:r>
              <a:rPr lang="en-US"/>
              <a:t>www.nj.gov/bpu</a:t>
            </a:r>
          </a:p>
        </p:txBody>
      </p:sp>
      <p:sp>
        <p:nvSpPr>
          <p:cNvPr id="9" name="Slide Number Placeholder 4"/>
          <p:cNvSpPr>
            <a:spLocks noGrp="1"/>
          </p:cNvSpPr>
          <p:nvPr>
            <p:ph type="sldNum" sz="quarter" idx="12"/>
          </p:nvPr>
        </p:nvSpPr>
        <p:spPr/>
        <p:txBody>
          <a:bodyPr/>
          <a:lstStyle>
            <a:lvl1pPr>
              <a:defRPr/>
            </a:lvl1pPr>
          </a:lstStyle>
          <a:p>
            <a:pPr>
              <a:defRPr/>
            </a:pPr>
            <a:fld id="{C5E62A1D-9A36-4C9C-9E9D-D3E20A6361F0}" type="slidenum">
              <a:rPr lang="en-US"/>
              <a:pPr>
                <a:defRPr/>
              </a:pPr>
              <a:t>‹#›</a:t>
            </a:fld>
            <a:endParaRPr lang="en-US"/>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4263" t="27330" r="6528" b="23997"/>
          <a:stretch/>
        </p:blipFill>
        <p:spPr>
          <a:xfrm>
            <a:off x="572637" y="5771706"/>
            <a:ext cx="3846963" cy="475488"/>
          </a:xfrm>
          <a:prstGeom prst="rect">
            <a:avLst/>
          </a:prstGeom>
        </p:spPr>
      </p:pic>
    </p:spTree>
    <p:extLst>
      <p:ext uri="{BB962C8B-B14F-4D97-AF65-F5344CB8AC3E}">
        <p14:creationId xmlns:p14="http://schemas.microsoft.com/office/powerpoint/2010/main" val="672930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7130" y="1677981"/>
            <a:ext cx="5665694"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500026" y="1068381"/>
            <a:ext cx="5496368"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7130" y="1068381"/>
            <a:ext cx="5665694"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1336381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701" y="1045595"/>
            <a:ext cx="10100613"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2048518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1"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1" y="2389458"/>
            <a:ext cx="12192000"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858881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1"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1"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615" y="1046533"/>
            <a:ext cx="11236267"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0079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1"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8" name="Rectangle 7"/>
          <p:cNvSpPr/>
          <p:nvPr/>
        </p:nvSpPr>
        <p:spPr>
          <a:xfrm>
            <a:off x="1"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7130" y="1677981"/>
            <a:ext cx="5665694"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500026" y="1068381"/>
            <a:ext cx="5496368"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7130" y="1068381"/>
            <a:ext cx="5665694"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009837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1"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1"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701" y="1045595"/>
            <a:ext cx="1010061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494614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1" y="1"/>
            <a:ext cx="12192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 name="Text Placeholder 6"/>
          <p:cNvSpPr>
            <a:spLocks noGrp="1"/>
          </p:cNvSpPr>
          <p:nvPr>
            <p:ph type="body" sz="quarter" idx="11"/>
          </p:nvPr>
        </p:nvSpPr>
        <p:spPr>
          <a:xfrm>
            <a:off x="1" y="0"/>
            <a:ext cx="12191999" cy="6858000"/>
          </a:xfrm>
          <a:prstGeom prst="rect">
            <a:avLst/>
          </a:prstGeom>
        </p:spPr>
        <p:txBody>
          <a:bodyPr anchor="ctr" anchorCtr="0"/>
          <a:lstStyle>
            <a:lvl1pPr marL="0" indent="0" algn="ctr">
              <a:buFontTx/>
              <a:buNone/>
              <a:defRPr sz="54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250641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B49E4-F854-4D64-AE22-12B9757B24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73DF1-79C9-43F9-9175-0C8AE7ED6F04}"/>
              </a:ext>
            </a:extLst>
          </p:cNvPr>
          <p:cNvSpPr>
            <a:spLocks noGrp="1"/>
          </p:cNvSpPr>
          <p:nvPr>
            <p:ph sz="half" idx="1"/>
          </p:nvPr>
        </p:nvSpPr>
        <p:spPr>
          <a:xfrm>
            <a:off x="381000" y="1132515"/>
            <a:ext cx="5491295" cy="5044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4712C1-0D9A-460D-BC14-4A824DAC1572}"/>
              </a:ext>
            </a:extLst>
          </p:cNvPr>
          <p:cNvSpPr>
            <a:spLocks noGrp="1"/>
          </p:cNvSpPr>
          <p:nvPr>
            <p:ph sz="half" idx="2"/>
          </p:nvPr>
        </p:nvSpPr>
        <p:spPr>
          <a:xfrm>
            <a:off x="6319706" y="1132515"/>
            <a:ext cx="5491295" cy="5044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5847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picture containing mountain, outdoor, sky, nature&#10;&#10;Description automatically generated">
            <a:extLst>
              <a:ext uri="{FF2B5EF4-FFF2-40B4-BE49-F238E27FC236}">
                <a16:creationId xmlns:a16="http://schemas.microsoft.com/office/drawing/2014/main" id="{9F60A642-230E-4313-A4B6-2EFA29C433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3AC891A-A106-4585-BB5B-CCC1FF3D6B5C}"/>
              </a:ext>
            </a:extLst>
          </p:cNvPr>
          <p:cNvSpPr>
            <a:spLocks noGrp="1"/>
          </p:cNvSpPr>
          <p:nvPr>
            <p:ph type="ctrTitle"/>
          </p:nvPr>
        </p:nvSpPr>
        <p:spPr>
          <a:xfrm>
            <a:off x="1524000" y="1122363"/>
            <a:ext cx="9144000" cy="2387600"/>
          </a:xfrm>
        </p:spPr>
        <p:txBody>
          <a:bodyPr anchor="b"/>
          <a:lstStyle>
            <a:lvl1pPr algn="ctr">
              <a:defRPr sz="6000">
                <a:solidFill>
                  <a:schemeClr val="bg1"/>
                </a:solidFill>
                <a:latin typeface="Century Gothic" panose="020B0502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6C16C5B-94B6-4B08-B5D5-ABE3AE21031B}"/>
              </a:ext>
            </a:extLst>
          </p:cNvPr>
          <p:cNvSpPr>
            <a:spLocks noGrp="1"/>
          </p:cNvSpPr>
          <p:nvPr>
            <p:ph type="subTitle" idx="1"/>
          </p:nvPr>
        </p:nvSpPr>
        <p:spPr>
          <a:xfrm>
            <a:off x="1524000" y="3602038"/>
            <a:ext cx="9144000" cy="1655762"/>
          </a:xfrm>
        </p:spPr>
        <p:txBody>
          <a:bodyPr/>
          <a:lstStyle>
            <a:lvl1pPr marL="0" indent="0" algn="ctr">
              <a:buNone/>
              <a:defRPr sz="2400" b="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E269D22-56AE-4168-AC5B-4B4D54E0B8A5}"/>
              </a:ext>
            </a:extLst>
          </p:cNvPr>
          <p:cNvSpPr>
            <a:spLocks noGrp="1"/>
          </p:cNvSpPr>
          <p:nvPr>
            <p:ph type="dt" sz="half" idx="10"/>
          </p:nvPr>
        </p:nvSpPr>
        <p:spPr>
          <a:xfrm>
            <a:off x="838200" y="6359034"/>
            <a:ext cx="2743200" cy="365125"/>
          </a:xfrm>
        </p:spPr>
        <p:txBody>
          <a:bodyPr/>
          <a:lstStyle>
            <a:lvl1pPr>
              <a:defRPr>
                <a:solidFill>
                  <a:schemeClr val="bg2">
                    <a:lumMod val="50000"/>
                  </a:schemeClr>
                </a:solidFill>
              </a:defRPr>
            </a:lvl1pPr>
          </a:lstStyle>
          <a:p>
            <a:fld id="{7BAF1830-2792-4BE1-93EF-8E8624BC9047}" type="datetimeFigureOut">
              <a:rPr lang="en-US" smtClean="0"/>
              <a:pPr/>
              <a:t>4/12/2022</a:t>
            </a:fld>
            <a:endParaRPr lang="en-US" dirty="0"/>
          </a:p>
        </p:txBody>
      </p:sp>
      <p:sp>
        <p:nvSpPr>
          <p:cNvPr id="5" name="Footer Placeholder 4">
            <a:extLst>
              <a:ext uri="{FF2B5EF4-FFF2-40B4-BE49-F238E27FC236}">
                <a16:creationId xmlns:a16="http://schemas.microsoft.com/office/drawing/2014/main" id="{86FEE996-46F1-4639-9A1E-0F9897684246}"/>
              </a:ext>
            </a:extLst>
          </p:cNvPr>
          <p:cNvSpPr>
            <a:spLocks noGrp="1"/>
          </p:cNvSpPr>
          <p:nvPr>
            <p:ph type="ftr" sz="quarter" idx="11"/>
          </p:nvPr>
        </p:nvSpPr>
        <p:spPr>
          <a:xfrm>
            <a:off x="4215745" y="6359034"/>
            <a:ext cx="3760509" cy="365125"/>
          </a:xfrm>
        </p:spPr>
        <p:txBody>
          <a:bodyPr/>
          <a:lstStyle>
            <a:lvl1pPr>
              <a:defRPr>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A6B46103-06AC-43CF-8034-85B62D912B22}"/>
              </a:ext>
            </a:extLst>
          </p:cNvPr>
          <p:cNvSpPr>
            <a:spLocks noGrp="1"/>
          </p:cNvSpPr>
          <p:nvPr>
            <p:ph type="sldNum" sz="quarter" idx="12"/>
          </p:nvPr>
        </p:nvSpPr>
        <p:spPr/>
        <p:txBody>
          <a:bodyPr/>
          <a:lstStyle>
            <a:lvl1pPr>
              <a:defRPr>
                <a:solidFill>
                  <a:schemeClr val="bg2">
                    <a:lumMod val="50000"/>
                  </a:schemeClr>
                </a:solidFill>
              </a:defRPr>
            </a:lvl1pPr>
          </a:lstStyle>
          <a:p>
            <a:fld id="{BD28D505-A163-4A02-BB5C-010D73413E31}" type="slidenum">
              <a:rPr lang="en-US" smtClean="0"/>
              <a:pPr/>
              <a:t>‹#›</a:t>
            </a:fld>
            <a:endParaRPr lang="en-US" dirty="0"/>
          </a:p>
        </p:txBody>
      </p:sp>
    </p:spTree>
    <p:extLst>
      <p:ext uri="{BB962C8B-B14F-4D97-AF65-F5344CB8AC3E}">
        <p14:creationId xmlns:p14="http://schemas.microsoft.com/office/powerpoint/2010/main" val="3169396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descr="A picture containing mountain, outdoor, sky, nature&#10;&#10;Description automatically generated">
            <a:extLst>
              <a:ext uri="{FF2B5EF4-FFF2-40B4-BE49-F238E27FC236}">
                <a16:creationId xmlns:a16="http://schemas.microsoft.com/office/drawing/2014/main" id="{7422F202-E2C7-42A0-8603-AD3AD736E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452A42-6358-4C36-AE20-6B264C72AB7B}"/>
              </a:ext>
            </a:extLst>
          </p:cNvPr>
          <p:cNvSpPr>
            <a:spLocks noGrp="1"/>
          </p:cNvSpPr>
          <p:nvPr>
            <p:ph type="title"/>
          </p:nvPr>
        </p:nvSpPr>
        <p:spPr>
          <a:xfrm>
            <a:off x="831850" y="1709738"/>
            <a:ext cx="10515600" cy="2852737"/>
          </a:xfrm>
        </p:spPr>
        <p:txBody>
          <a:bodyPr anchor="b"/>
          <a:lstStyle>
            <a:lvl1pPr>
              <a:defRPr sz="6000">
                <a:solidFill>
                  <a:schemeClr val="bg1"/>
                </a:solidFill>
                <a:latin typeface="Century Gothic" panose="020B0502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3E7DA9DE-312A-47DA-9537-31F8F643B735}"/>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328D818-7131-47FE-90E9-B36254C122C9}"/>
              </a:ext>
            </a:extLst>
          </p:cNvPr>
          <p:cNvSpPr>
            <a:spLocks noGrp="1"/>
          </p:cNvSpPr>
          <p:nvPr>
            <p:ph type="dt" sz="half" idx="10"/>
          </p:nvPr>
        </p:nvSpPr>
        <p:spPr>
          <a:xfrm>
            <a:off x="831850" y="6340180"/>
            <a:ext cx="2743200" cy="365125"/>
          </a:xfrm>
        </p:spPr>
        <p:txBody>
          <a:bodyPr/>
          <a:lstStyle>
            <a:lvl1pPr>
              <a:defRPr>
                <a:solidFill>
                  <a:schemeClr val="bg1"/>
                </a:solidFill>
              </a:defRPr>
            </a:lvl1pPr>
          </a:lstStyle>
          <a:p>
            <a:fld id="{7BAF1830-2792-4BE1-93EF-8E8624BC9047}" type="datetimeFigureOut">
              <a:rPr lang="en-US" smtClean="0"/>
              <a:pPr/>
              <a:t>4/12/2022</a:t>
            </a:fld>
            <a:endParaRPr lang="en-US" dirty="0"/>
          </a:p>
        </p:txBody>
      </p:sp>
      <p:sp>
        <p:nvSpPr>
          <p:cNvPr id="5" name="Footer Placeholder 4">
            <a:extLst>
              <a:ext uri="{FF2B5EF4-FFF2-40B4-BE49-F238E27FC236}">
                <a16:creationId xmlns:a16="http://schemas.microsoft.com/office/drawing/2014/main" id="{BC5FC7E9-43F5-47F0-B2CE-34D19CD0C6DC}"/>
              </a:ext>
            </a:extLst>
          </p:cNvPr>
          <p:cNvSpPr>
            <a:spLocks noGrp="1"/>
          </p:cNvSpPr>
          <p:nvPr>
            <p:ph type="ftr" sz="quarter" idx="11"/>
          </p:nvPr>
        </p:nvSpPr>
        <p:spPr>
          <a:xfrm>
            <a:off x="4209395" y="6340179"/>
            <a:ext cx="3760509" cy="365125"/>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D75C66D9-3698-477F-A4E9-58C807E0F96C}"/>
              </a:ext>
            </a:extLst>
          </p:cNvPr>
          <p:cNvSpPr>
            <a:spLocks noGrp="1"/>
          </p:cNvSpPr>
          <p:nvPr>
            <p:ph type="sldNum" sz="quarter" idx="12"/>
          </p:nvPr>
        </p:nvSpPr>
        <p:spPr/>
        <p:txBody>
          <a:bodyPr/>
          <a:lstStyle>
            <a:lvl1pPr>
              <a:defRPr>
                <a:solidFill>
                  <a:schemeClr val="bg1"/>
                </a:solidFill>
              </a:defRPr>
            </a:lvl1pPr>
          </a:lstStyle>
          <a:p>
            <a:fld id="{BD28D505-A163-4A02-BB5C-010D73413E31}" type="slidenum">
              <a:rPr lang="en-US" smtClean="0"/>
              <a:pPr/>
              <a:t>‹#›</a:t>
            </a:fld>
            <a:endParaRPr lang="en-US" dirty="0"/>
          </a:p>
        </p:txBody>
      </p:sp>
    </p:spTree>
    <p:extLst>
      <p:ext uri="{BB962C8B-B14F-4D97-AF65-F5344CB8AC3E}">
        <p14:creationId xmlns:p14="http://schemas.microsoft.com/office/powerpoint/2010/main" val="1121159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752600"/>
            <a:ext cx="10972800" cy="1143000"/>
          </a:xfrm>
          <a:prstGeom prst="rect">
            <a:avLst/>
          </a:prstGeom>
        </p:spPr>
        <p:txBody>
          <a:bodyPr/>
          <a:lstStyle>
            <a:lvl1pPr>
              <a:defRPr/>
            </a:lvl1pPr>
          </a:lstStyle>
          <a:p>
            <a:r>
              <a:rPr lang="en-US" dirty="0"/>
              <a:t>Click to edit Master title style</a:t>
            </a:r>
          </a:p>
        </p:txBody>
      </p:sp>
      <p:sp>
        <p:nvSpPr>
          <p:cNvPr id="4" name="Content Placeholder 3"/>
          <p:cNvSpPr>
            <a:spLocks noGrp="1"/>
          </p:cNvSpPr>
          <p:nvPr>
            <p:ph sz="half" idx="2"/>
          </p:nvPr>
        </p:nvSpPr>
        <p:spPr>
          <a:xfrm>
            <a:off x="609600" y="2819400"/>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7601" y="2819400"/>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42C4A5D-EC5B-4EF3-976E-A1E2E4C2D3BB}" type="datetime1">
              <a:rPr lang="en-US" smtClean="0"/>
              <a:t>4/12/2022</a:t>
            </a:fld>
            <a:endParaRPr lang="en-US"/>
          </a:p>
        </p:txBody>
      </p:sp>
      <p:sp>
        <p:nvSpPr>
          <p:cNvPr id="7" name="Footer Placeholder 4"/>
          <p:cNvSpPr>
            <a:spLocks noGrp="1"/>
          </p:cNvSpPr>
          <p:nvPr>
            <p:ph type="ftr" sz="quarter" idx="11"/>
          </p:nvPr>
        </p:nvSpPr>
        <p:spPr/>
        <p:txBody>
          <a:bodyPr/>
          <a:lstStyle>
            <a:lvl1pPr>
              <a:defRPr/>
            </a:lvl1pPr>
          </a:lstStyle>
          <a:p>
            <a:pPr>
              <a:defRPr/>
            </a:pPr>
            <a:r>
              <a:rPr lang="en-US"/>
              <a:t>www.nj.gov/bpu</a:t>
            </a:r>
          </a:p>
        </p:txBody>
      </p:sp>
      <p:sp>
        <p:nvSpPr>
          <p:cNvPr id="8" name="Slide Number Placeholder 5"/>
          <p:cNvSpPr>
            <a:spLocks noGrp="1"/>
          </p:cNvSpPr>
          <p:nvPr>
            <p:ph type="sldNum" sz="quarter" idx="12"/>
          </p:nvPr>
        </p:nvSpPr>
        <p:spPr/>
        <p:txBody>
          <a:bodyPr/>
          <a:lstStyle>
            <a:lvl1pPr>
              <a:defRPr/>
            </a:lvl1pPr>
          </a:lstStyle>
          <a:p>
            <a:pPr>
              <a:defRPr/>
            </a:pPr>
            <a:fld id="{1395A5F1-E218-44E7-9417-0D837C4DDD66}" type="slidenum">
              <a:rPr lang="en-US"/>
              <a:pPr>
                <a:defRPr/>
              </a:pPr>
              <a:t>‹#›</a:t>
            </a:fld>
            <a:endParaRPr lang="en-US"/>
          </a:p>
        </p:txBody>
      </p:sp>
      <p:pic>
        <p:nvPicPr>
          <p:cNvPr id="9" name="Picture 2" descr="C:\Users\jamieson\Desktop\Copy of NJBPU PP.png"/>
          <p:cNvPicPr>
            <a:picLocks noChangeAspect="1" noChangeArrowheads="1"/>
          </p:cNvPicPr>
          <p:nvPr userDrawn="1"/>
        </p:nvPicPr>
        <p:blipFill>
          <a:blip r:embed="rId2">
            <a:extLst>
              <a:ext uri="{28A0092B-C50C-407E-A947-70E740481C1C}">
                <a14:useLocalDpi xmlns:a14="http://schemas.microsoft.com/office/drawing/2010/main" val="0"/>
              </a:ext>
            </a:extLst>
          </a:blip>
          <a:srcRect t="24889"/>
          <a:stretch>
            <a:fillRect/>
          </a:stretch>
        </p:blipFill>
        <p:spPr bwMode="auto">
          <a:xfrm>
            <a:off x="0" y="295276"/>
            <a:ext cx="98298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812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FCEF-888E-4EAE-B451-870B70790E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1E73DE-2F39-447B-BC5F-6B2CD494CEE9}"/>
              </a:ext>
            </a:extLst>
          </p:cNvPr>
          <p:cNvSpPr>
            <a:spLocks noGrp="1"/>
          </p:cNvSpPr>
          <p:nvPr>
            <p:ph idx="1"/>
          </p:nvPr>
        </p:nvSpPr>
        <p:spPr>
          <a:xfrm>
            <a:off x="838200" y="1825625"/>
            <a:ext cx="10515600" cy="3736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2EE3C-F94F-477A-B201-5BB4BDB78116}"/>
              </a:ext>
            </a:extLst>
          </p:cNvPr>
          <p:cNvSpPr>
            <a:spLocks noGrp="1"/>
          </p:cNvSpPr>
          <p:nvPr>
            <p:ph type="dt" sz="half" idx="10"/>
          </p:nvPr>
        </p:nvSpPr>
        <p:spPr/>
        <p:txBody>
          <a:bodyPr/>
          <a:lstStyle/>
          <a:p>
            <a:fld id="{7BAF1830-2792-4BE1-93EF-8E8624BC9047}" type="datetimeFigureOut">
              <a:rPr lang="en-US" smtClean="0"/>
              <a:t>4/12/2022</a:t>
            </a:fld>
            <a:endParaRPr lang="en-US"/>
          </a:p>
        </p:txBody>
      </p:sp>
      <p:sp>
        <p:nvSpPr>
          <p:cNvPr id="5" name="Footer Placeholder 4">
            <a:extLst>
              <a:ext uri="{FF2B5EF4-FFF2-40B4-BE49-F238E27FC236}">
                <a16:creationId xmlns:a16="http://schemas.microsoft.com/office/drawing/2014/main" id="{05390075-EB68-47DA-9B5F-741C00743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6EA2D-E1D3-4070-B200-29C5F0F5BA21}"/>
              </a:ext>
            </a:extLst>
          </p:cNvPr>
          <p:cNvSpPr>
            <a:spLocks noGrp="1"/>
          </p:cNvSpPr>
          <p:nvPr>
            <p:ph type="sldNum" sz="quarter" idx="12"/>
          </p:nvPr>
        </p:nvSpPr>
        <p:spPr/>
        <p:txBody>
          <a:bodyPr/>
          <a:lstStyle/>
          <a:p>
            <a:fld id="{BD28D505-A163-4A02-BB5C-010D73413E31}"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179EC83D-A96E-42AF-9439-57E55BC762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317" y="5213350"/>
            <a:ext cx="1423765" cy="1508125"/>
          </a:xfrm>
          <a:prstGeom prst="rect">
            <a:avLst/>
          </a:prstGeom>
        </p:spPr>
      </p:pic>
    </p:spTree>
    <p:extLst>
      <p:ext uri="{BB962C8B-B14F-4D97-AF65-F5344CB8AC3E}">
        <p14:creationId xmlns:p14="http://schemas.microsoft.com/office/powerpoint/2010/main" val="2397374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7C10C-4773-4209-8132-288BD80C59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A34B77-9939-4062-BF43-4DBB62A45FE4}"/>
              </a:ext>
            </a:extLst>
          </p:cNvPr>
          <p:cNvSpPr>
            <a:spLocks noGrp="1"/>
          </p:cNvSpPr>
          <p:nvPr>
            <p:ph sz="half" idx="1"/>
          </p:nvPr>
        </p:nvSpPr>
        <p:spPr>
          <a:xfrm>
            <a:off x="1550082" y="1825625"/>
            <a:ext cx="4469718" cy="4433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E91E08-766D-4C60-AB71-A4EE0437EAE8}"/>
              </a:ext>
            </a:extLst>
          </p:cNvPr>
          <p:cNvSpPr>
            <a:spLocks noGrp="1"/>
          </p:cNvSpPr>
          <p:nvPr>
            <p:ph sz="half" idx="2"/>
          </p:nvPr>
        </p:nvSpPr>
        <p:spPr>
          <a:xfrm>
            <a:off x="6172200" y="1825624"/>
            <a:ext cx="5181600" cy="4433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5F6748-51CD-4BC9-83FF-8F1660FF7207}"/>
              </a:ext>
            </a:extLst>
          </p:cNvPr>
          <p:cNvSpPr>
            <a:spLocks noGrp="1"/>
          </p:cNvSpPr>
          <p:nvPr>
            <p:ph type="dt" sz="half" idx="10"/>
          </p:nvPr>
        </p:nvSpPr>
        <p:spPr/>
        <p:txBody>
          <a:bodyPr/>
          <a:lstStyle/>
          <a:p>
            <a:fld id="{7BAF1830-2792-4BE1-93EF-8E8624BC9047}" type="datetimeFigureOut">
              <a:rPr lang="en-US" smtClean="0"/>
              <a:t>4/12/2022</a:t>
            </a:fld>
            <a:endParaRPr lang="en-US"/>
          </a:p>
        </p:txBody>
      </p:sp>
      <p:sp>
        <p:nvSpPr>
          <p:cNvPr id="6" name="Footer Placeholder 5">
            <a:extLst>
              <a:ext uri="{FF2B5EF4-FFF2-40B4-BE49-F238E27FC236}">
                <a16:creationId xmlns:a16="http://schemas.microsoft.com/office/drawing/2014/main" id="{F6E6777A-2442-4B78-BABD-B7FE7AB107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688EE6-604D-41A9-BD5C-2090BD183CF5}"/>
              </a:ext>
            </a:extLst>
          </p:cNvPr>
          <p:cNvSpPr>
            <a:spLocks noGrp="1"/>
          </p:cNvSpPr>
          <p:nvPr>
            <p:ph type="sldNum" sz="quarter" idx="12"/>
          </p:nvPr>
        </p:nvSpPr>
        <p:spPr/>
        <p:txBody>
          <a:bodyPr/>
          <a:lstStyle/>
          <a:p>
            <a:fld id="{BD28D505-A163-4A02-BB5C-010D73413E31}"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64092062-38BB-4073-9207-5BE69DE6CB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317" y="5213350"/>
            <a:ext cx="1423765" cy="1508125"/>
          </a:xfrm>
          <a:prstGeom prst="rect">
            <a:avLst/>
          </a:prstGeom>
        </p:spPr>
      </p:pic>
    </p:spTree>
    <p:extLst>
      <p:ext uri="{BB962C8B-B14F-4D97-AF65-F5344CB8AC3E}">
        <p14:creationId xmlns:p14="http://schemas.microsoft.com/office/powerpoint/2010/main" val="3482510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D5010-3FBB-4032-9A0B-052C47DA92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1CE9DB-DF89-493C-A7F6-F2166C864A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173AEB-3B82-44C4-9759-049A6762F509}"/>
              </a:ext>
            </a:extLst>
          </p:cNvPr>
          <p:cNvSpPr>
            <a:spLocks noGrp="1"/>
          </p:cNvSpPr>
          <p:nvPr>
            <p:ph sz="half" idx="2"/>
          </p:nvPr>
        </p:nvSpPr>
        <p:spPr>
          <a:xfrm>
            <a:off x="836612" y="2505075"/>
            <a:ext cx="5160963" cy="30368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D6B3F52-D415-4EAE-A315-44CF3E18F0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C18964-7B7C-4A5A-B377-9E0FE36BAE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C6B117-C0E6-4B9D-A9F0-DFB2A5BD6694}"/>
              </a:ext>
            </a:extLst>
          </p:cNvPr>
          <p:cNvSpPr>
            <a:spLocks noGrp="1"/>
          </p:cNvSpPr>
          <p:nvPr>
            <p:ph type="dt" sz="half" idx="10"/>
          </p:nvPr>
        </p:nvSpPr>
        <p:spPr/>
        <p:txBody>
          <a:bodyPr/>
          <a:lstStyle/>
          <a:p>
            <a:fld id="{7BAF1830-2792-4BE1-93EF-8E8624BC9047}" type="datetimeFigureOut">
              <a:rPr lang="en-US" smtClean="0"/>
              <a:t>4/12/2022</a:t>
            </a:fld>
            <a:endParaRPr lang="en-US"/>
          </a:p>
        </p:txBody>
      </p:sp>
      <p:sp>
        <p:nvSpPr>
          <p:cNvPr id="8" name="Footer Placeholder 7">
            <a:extLst>
              <a:ext uri="{FF2B5EF4-FFF2-40B4-BE49-F238E27FC236}">
                <a16:creationId xmlns:a16="http://schemas.microsoft.com/office/drawing/2014/main" id="{22EC8164-3F00-43D9-A09C-ECCA865397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282431-B743-40AC-BC5A-C1A34A4B330D}"/>
              </a:ext>
            </a:extLst>
          </p:cNvPr>
          <p:cNvSpPr>
            <a:spLocks noGrp="1"/>
          </p:cNvSpPr>
          <p:nvPr>
            <p:ph type="sldNum" sz="quarter" idx="12"/>
          </p:nvPr>
        </p:nvSpPr>
        <p:spPr/>
        <p:txBody>
          <a:bodyPr/>
          <a:lstStyle/>
          <a:p>
            <a:fld id="{BD28D505-A163-4A02-BB5C-010D73413E31}" type="slidenum">
              <a:rPr lang="en-US" smtClean="0"/>
              <a:t>‹#›</a:t>
            </a:fld>
            <a:endParaRPr lang="en-US"/>
          </a:p>
        </p:txBody>
      </p:sp>
      <p:pic>
        <p:nvPicPr>
          <p:cNvPr id="10" name="Picture 9" descr="Logo&#10;&#10;Description automatically generated">
            <a:extLst>
              <a:ext uri="{FF2B5EF4-FFF2-40B4-BE49-F238E27FC236}">
                <a16:creationId xmlns:a16="http://schemas.microsoft.com/office/drawing/2014/main" id="{C93ACF89-F691-47E6-BC66-9F5336F284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317" y="5213350"/>
            <a:ext cx="1423765" cy="1508125"/>
          </a:xfrm>
          <a:prstGeom prst="rect">
            <a:avLst/>
          </a:prstGeom>
        </p:spPr>
      </p:pic>
    </p:spTree>
    <p:extLst>
      <p:ext uri="{BB962C8B-B14F-4D97-AF65-F5344CB8AC3E}">
        <p14:creationId xmlns:p14="http://schemas.microsoft.com/office/powerpoint/2010/main" val="3677627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E1A22-926E-4974-A2BC-F21C6DD4D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E4F9E3-1105-482B-958F-2FE95992C18D}"/>
              </a:ext>
            </a:extLst>
          </p:cNvPr>
          <p:cNvSpPr>
            <a:spLocks noGrp="1"/>
          </p:cNvSpPr>
          <p:nvPr>
            <p:ph type="dt" sz="half" idx="10"/>
          </p:nvPr>
        </p:nvSpPr>
        <p:spPr/>
        <p:txBody>
          <a:bodyPr/>
          <a:lstStyle/>
          <a:p>
            <a:fld id="{7BAF1830-2792-4BE1-93EF-8E8624BC9047}" type="datetimeFigureOut">
              <a:rPr lang="en-US" smtClean="0"/>
              <a:t>4/12/2022</a:t>
            </a:fld>
            <a:endParaRPr lang="en-US"/>
          </a:p>
        </p:txBody>
      </p:sp>
      <p:sp>
        <p:nvSpPr>
          <p:cNvPr id="4" name="Footer Placeholder 3">
            <a:extLst>
              <a:ext uri="{FF2B5EF4-FFF2-40B4-BE49-F238E27FC236}">
                <a16:creationId xmlns:a16="http://schemas.microsoft.com/office/drawing/2014/main" id="{D14620EB-BB4E-422B-BE9C-47E0AB6D8A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33D05B-9B72-48C0-A6AA-829132ED7686}"/>
              </a:ext>
            </a:extLst>
          </p:cNvPr>
          <p:cNvSpPr>
            <a:spLocks noGrp="1"/>
          </p:cNvSpPr>
          <p:nvPr>
            <p:ph type="sldNum" sz="quarter" idx="12"/>
          </p:nvPr>
        </p:nvSpPr>
        <p:spPr/>
        <p:txBody>
          <a:bodyPr/>
          <a:lstStyle/>
          <a:p>
            <a:fld id="{BD28D505-A163-4A02-BB5C-010D73413E31}"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DA4442EE-8134-4704-8844-83D6A175B3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317" y="5213350"/>
            <a:ext cx="1423765" cy="1508125"/>
          </a:xfrm>
          <a:prstGeom prst="rect">
            <a:avLst/>
          </a:prstGeom>
        </p:spPr>
      </p:pic>
    </p:spTree>
    <p:extLst>
      <p:ext uri="{BB962C8B-B14F-4D97-AF65-F5344CB8AC3E}">
        <p14:creationId xmlns:p14="http://schemas.microsoft.com/office/powerpoint/2010/main" val="373491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ABBDC6-F75F-4D97-8D0C-A51F4C948063}"/>
              </a:ext>
            </a:extLst>
          </p:cNvPr>
          <p:cNvSpPr>
            <a:spLocks noGrp="1"/>
          </p:cNvSpPr>
          <p:nvPr>
            <p:ph type="dt" sz="half" idx="10"/>
          </p:nvPr>
        </p:nvSpPr>
        <p:spPr/>
        <p:txBody>
          <a:bodyPr/>
          <a:lstStyle/>
          <a:p>
            <a:fld id="{7BAF1830-2792-4BE1-93EF-8E8624BC9047}" type="datetimeFigureOut">
              <a:rPr lang="en-US" smtClean="0"/>
              <a:t>4/12/2022</a:t>
            </a:fld>
            <a:endParaRPr lang="en-US"/>
          </a:p>
        </p:txBody>
      </p:sp>
      <p:sp>
        <p:nvSpPr>
          <p:cNvPr id="3" name="Footer Placeholder 2">
            <a:extLst>
              <a:ext uri="{FF2B5EF4-FFF2-40B4-BE49-F238E27FC236}">
                <a16:creationId xmlns:a16="http://schemas.microsoft.com/office/drawing/2014/main" id="{3F49D951-8C0D-458E-8EEE-F8300EA01C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1E0E00-0A14-43E1-A1F3-66A3F5FE7EF4}"/>
              </a:ext>
            </a:extLst>
          </p:cNvPr>
          <p:cNvSpPr>
            <a:spLocks noGrp="1"/>
          </p:cNvSpPr>
          <p:nvPr>
            <p:ph type="sldNum" sz="quarter" idx="12"/>
          </p:nvPr>
        </p:nvSpPr>
        <p:spPr/>
        <p:txBody>
          <a:bodyPr/>
          <a:lstStyle/>
          <a:p>
            <a:fld id="{BD28D505-A163-4A02-BB5C-010D73413E31}" type="slidenum">
              <a:rPr lang="en-US" smtClean="0"/>
              <a:t>‹#›</a:t>
            </a:fld>
            <a:endParaRPr lang="en-US"/>
          </a:p>
        </p:txBody>
      </p:sp>
      <p:pic>
        <p:nvPicPr>
          <p:cNvPr id="5" name="Picture 4" descr="Logo&#10;&#10;Description automatically generated">
            <a:extLst>
              <a:ext uri="{FF2B5EF4-FFF2-40B4-BE49-F238E27FC236}">
                <a16:creationId xmlns:a16="http://schemas.microsoft.com/office/drawing/2014/main" id="{C4372B24-C4B3-452D-AB75-EE2FC86DD1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317" y="5213350"/>
            <a:ext cx="1423765" cy="1508125"/>
          </a:xfrm>
          <a:prstGeom prst="rect">
            <a:avLst/>
          </a:prstGeom>
        </p:spPr>
      </p:pic>
    </p:spTree>
    <p:extLst>
      <p:ext uri="{BB962C8B-B14F-4D97-AF65-F5344CB8AC3E}">
        <p14:creationId xmlns:p14="http://schemas.microsoft.com/office/powerpoint/2010/main" val="42831511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07F41-C3D0-497A-B05E-EE47690ABEDC}"/>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C01639C-7120-426F-8E05-0DA18D9A27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0A6A50-3683-46FB-A347-8F6213789A18}"/>
              </a:ext>
            </a:extLst>
          </p:cNvPr>
          <p:cNvSpPr>
            <a:spLocks noGrp="1"/>
          </p:cNvSpPr>
          <p:nvPr>
            <p:ph type="body" sz="half" idx="2"/>
          </p:nvPr>
        </p:nvSpPr>
        <p:spPr>
          <a:xfrm>
            <a:off x="836612" y="2057400"/>
            <a:ext cx="3935413" cy="35326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ACD623E-51D8-4CA0-8877-0187995C68C7}"/>
              </a:ext>
            </a:extLst>
          </p:cNvPr>
          <p:cNvSpPr>
            <a:spLocks noGrp="1"/>
          </p:cNvSpPr>
          <p:nvPr>
            <p:ph type="dt" sz="half" idx="10"/>
          </p:nvPr>
        </p:nvSpPr>
        <p:spPr/>
        <p:txBody>
          <a:bodyPr/>
          <a:lstStyle/>
          <a:p>
            <a:fld id="{7BAF1830-2792-4BE1-93EF-8E8624BC9047}" type="datetimeFigureOut">
              <a:rPr lang="en-US" smtClean="0"/>
              <a:t>4/12/2022</a:t>
            </a:fld>
            <a:endParaRPr lang="en-US"/>
          </a:p>
        </p:txBody>
      </p:sp>
      <p:sp>
        <p:nvSpPr>
          <p:cNvPr id="6" name="Footer Placeholder 5">
            <a:extLst>
              <a:ext uri="{FF2B5EF4-FFF2-40B4-BE49-F238E27FC236}">
                <a16:creationId xmlns:a16="http://schemas.microsoft.com/office/drawing/2014/main" id="{C4402F3B-A086-45CC-A9C1-4ADD873EA5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93C21B-F2E6-466D-AC21-0D47557A319C}"/>
              </a:ext>
            </a:extLst>
          </p:cNvPr>
          <p:cNvSpPr>
            <a:spLocks noGrp="1"/>
          </p:cNvSpPr>
          <p:nvPr>
            <p:ph type="sldNum" sz="quarter" idx="12"/>
          </p:nvPr>
        </p:nvSpPr>
        <p:spPr/>
        <p:txBody>
          <a:bodyPr/>
          <a:lstStyle/>
          <a:p>
            <a:fld id="{BD28D505-A163-4A02-BB5C-010D73413E31}"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15F4284E-B474-4F7E-BB82-533A31F607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317" y="5213350"/>
            <a:ext cx="1423765" cy="1508125"/>
          </a:xfrm>
          <a:prstGeom prst="rect">
            <a:avLst/>
          </a:prstGeom>
        </p:spPr>
      </p:pic>
    </p:spTree>
    <p:extLst>
      <p:ext uri="{BB962C8B-B14F-4D97-AF65-F5344CB8AC3E}">
        <p14:creationId xmlns:p14="http://schemas.microsoft.com/office/powerpoint/2010/main" val="3860392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DB711-56EC-4D5C-9B75-E89637B80D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4CEC45-5AF7-4218-8079-911C4D54D2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17B9A8-BA40-46D6-8341-BE3CD4EEBC36}"/>
              </a:ext>
            </a:extLst>
          </p:cNvPr>
          <p:cNvSpPr>
            <a:spLocks noGrp="1"/>
          </p:cNvSpPr>
          <p:nvPr>
            <p:ph type="body" sz="half" idx="2"/>
          </p:nvPr>
        </p:nvSpPr>
        <p:spPr>
          <a:xfrm>
            <a:off x="836612" y="2057400"/>
            <a:ext cx="3935413" cy="34478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E6C1A-74B9-4C9B-8BC1-D0A1E813EDD3}"/>
              </a:ext>
            </a:extLst>
          </p:cNvPr>
          <p:cNvSpPr>
            <a:spLocks noGrp="1"/>
          </p:cNvSpPr>
          <p:nvPr>
            <p:ph type="dt" sz="half" idx="10"/>
          </p:nvPr>
        </p:nvSpPr>
        <p:spPr/>
        <p:txBody>
          <a:bodyPr/>
          <a:lstStyle/>
          <a:p>
            <a:fld id="{7BAF1830-2792-4BE1-93EF-8E8624BC9047}" type="datetimeFigureOut">
              <a:rPr lang="en-US" smtClean="0"/>
              <a:t>4/12/2022</a:t>
            </a:fld>
            <a:endParaRPr lang="en-US"/>
          </a:p>
        </p:txBody>
      </p:sp>
      <p:sp>
        <p:nvSpPr>
          <p:cNvPr id="6" name="Footer Placeholder 5">
            <a:extLst>
              <a:ext uri="{FF2B5EF4-FFF2-40B4-BE49-F238E27FC236}">
                <a16:creationId xmlns:a16="http://schemas.microsoft.com/office/drawing/2014/main" id="{7D0CCBB2-8739-4132-8CE4-90316C947F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06AB0-68DB-4C01-A976-AAF223558109}"/>
              </a:ext>
            </a:extLst>
          </p:cNvPr>
          <p:cNvSpPr>
            <a:spLocks noGrp="1"/>
          </p:cNvSpPr>
          <p:nvPr>
            <p:ph type="sldNum" sz="quarter" idx="12"/>
          </p:nvPr>
        </p:nvSpPr>
        <p:spPr/>
        <p:txBody>
          <a:bodyPr/>
          <a:lstStyle/>
          <a:p>
            <a:fld id="{BD28D505-A163-4A02-BB5C-010D73413E31}"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E58167FA-6885-44CD-A348-D87A4E0051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317" y="5213350"/>
            <a:ext cx="1423765" cy="1508125"/>
          </a:xfrm>
          <a:prstGeom prst="rect">
            <a:avLst/>
          </a:prstGeom>
        </p:spPr>
      </p:pic>
    </p:spTree>
    <p:extLst>
      <p:ext uri="{BB962C8B-B14F-4D97-AF65-F5344CB8AC3E}">
        <p14:creationId xmlns:p14="http://schemas.microsoft.com/office/powerpoint/2010/main" val="354391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4286A-F490-478E-A1AF-C57A7C22A7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86FE65-D610-4130-AE82-41A71C90A11D}"/>
              </a:ext>
            </a:extLst>
          </p:cNvPr>
          <p:cNvSpPr>
            <a:spLocks noGrp="1"/>
          </p:cNvSpPr>
          <p:nvPr>
            <p:ph type="body" orient="vert" idx="1"/>
          </p:nvPr>
        </p:nvSpPr>
        <p:spPr>
          <a:xfrm>
            <a:off x="1550082" y="1825624"/>
            <a:ext cx="9803718" cy="43866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4C926A-5AD7-47FE-AAAD-35176C3C994B}"/>
              </a:ext>
            </a:extLst>
          </p:cNvPr>
          <p:cNvSpPr>
            <a:spLocks noGrp="1"/>
          </p:cNvSpPr>
          <p:nvPr>
            <p:ph type="dt" sz="half" idx="10"/>
          </p:nvPr>
        </p:nvSpPr>
        <p:spPr/>
        <p:txBody>
          <a:bodyPr/>
          <a:lstStyle/>
          <a:p>
            <a:fld id="{7BAF1830-2792-4BE1-93EF-8E8624BC9047}" type="datetimeFigureOut">
              <a:rPr lang="en-US" smtClean="0"/>
              <a:t>4/12/2022</a:t>
            </a:fld>
            <a:endParaRPr lang="en-US"/>
          </a:p>
        </p:txBody>
      </p:sp>
      <p:sp>
        <p:nvSpPr>
          <p:cNvPr id="5" name="Footer Placeholder 4">
            <a:extLst>
              <a:ext uri="{FF2B5EF4-FFF2-40B4-BE49-F238E27FC236}">
                <a16:creationId xmlns:a16="http://schemas.microsoft.com/office/drawing/2014/main" id="{71C6CAC5-B7FD-4BFB-BC22-7FAB4F086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AF52C-6555-41D6-8362-80DAAC9FD3B9}"/>
              </a:ext>
            </a:extLst>
          </p:cNvPr>
          <p:cNvSpPr>
            <a:spLocks noGrp="1"/>
          </p:cNvSpPr>
          <p:nvPr>
            <p:ph type="sldNum" sz="quarter" idx="12"/>
          </p:nvPr>
        </p:nvSpPr>
        <p:spPr/>
        <p:txBody>
          <a:bodyPr/>
          <a:lstStyle/>
          <a:p>
            <a:fld id="{BD28D505-A163-4A02-BB5C-010D73413E31}"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3F13597E-B346-4466-9A70-E7AFB9CF1A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317" y="5213350"/>
            <a:ext cx="1423765" cy="1508125"/>
          </a:xfrm>
          <a:prstGeom prst="rect">
            <a:avLst/>
          </a:prstGeom>
        </p:spPr>
      </p:pic>
    </p:spTree>
    <p:extLst>
      <p:ext uri="{BB962C8B-B14F-4D97-AF65-F5344CB8AC3E}">
        <p14:creationId xmlns:p14="http://schemas.microsoft.com/office/powerpoint/2010/main" val="3868096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938B7E-83F8-4C95-A608-AAF83CF0DB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A069E5-B611-49FA-8333-1936AE587277}"/>
              </a:ext>
            </a:extLst>
          </p:cNvPr>
          <p:cNvSpPr>
            <a:spLocks noGrp="1"/>
          </p:cNvSpPr>
          <p:nvPr>
            <p:ph type="body" orient="vert" idx="1"/>
          </p:nvPr>
        </p:nvSpPr>
        <p:spPr>
          <a:xfrm>
            <a:off x="1550082" y="365125"/>
            <a:ext cx="7022418" cy="588484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E3195-841B-4EF9-9C24-D1C112556D79}"/>
              </a:ext>
            </a:extLst>
          </p:cNvPr>
          <p:cNvSpPr>
            <a:spLocks noGrp="1"/>
          </p:cNvSpPr>
          <p:nvPr>
            <p:ph type="dt" sz="half" idx="10"/>
          </p:nvPr>
        </p:nvSpPr>
        <p:spPr/>
        <p:txBody>
          <a:bodyPr/>
          <a:lstStyle/>
          <a:p>
            <a:fld id="{7BAF1830-2792-4BE1-93EF-8E8624BC9047}" type="datetimeFigureOut">
              <a:rPr lang="en-US" smtClean="0"/>
              <a:t>4/12/2022</a:t>
            </a:fld>
            <a:endParaRPr lang="en-US"/>
          </a:p>
        </p:txBody>
      </p:sp>
      <p:sp>
        <p:nvSpPr>
          <p:cNvPr id="5" name="Footer Placeholder 4">
            <a:extLst>
              <a:ext uri="{FF2B5EF4-FFF2-40B4-BE49-F238E27FC236}">
                <a16:creationId xmlns:a16="http://schemas.microsoft.com/office/drawing/2014/main" id="{ED36F694-127C-4E6F-881C-CCEA2579F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172CCA-1E3D-41E2-966F-CF20524AB24D}"/>
              </a:ext>
            </a:extLst>
          </p:cNvPr>
          <p:cNvSpPr>
            <a:spLocks noGrp="1"/>
          </p:cNvSpPr>
          <p:nvPr>
            <p:ph type="sldNum" sz="quarter" idx="12"/>
          </p:nvPr>
        </p:nvSpPr>
        <p:spPr/>
        <p:txBody>
          <a:bodyPr/>
          <a:lstStyle/>
          <a:p>
            <a:fld id="{BD28D505-A163-4A02-BB5C-010D73413E31}"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046490C8-2507-4826-8ED3-67D90198CB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317" y="5213350"/>
            <a:ext cx="1423765" cy="1508125"/>
          </a:xfrm>
          <a:prstGeom prst="rect">
            <a:avLst/>
          </a:prstGeom>
        </p:spPr>
      </p:pic>
    </p:spTree>
    <p:extLst>
      <p:ext uri="{BB962C8B-B14F-4D97-AF65-F5344CB8AC3E}">
        <p14:creationId xmlns:p14="http://schemas.microsoft.com/office/powerpoint/2010/main" val="3446240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693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38012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0DF57E87-1208-4D45-AB10-4646A0D2546A}" type="datetime1">
              <a:rPr lang="en-US" smtClean="0"/>
              <a:t>4/12/2022</a:t>
            </a:fld>
            <a:endParaRPr lang="en-US"/>
          </a:p>
        </p:txBody>
      </p:sp>
      <p:sp>
        <p:nvSpPr>
          <p:cNvPr id="3" name="Footer Placeholder 2"/>
          <p:cNvSpPr>
            <a:spLocks noGrp="1"/>
          </p:cNvSpPr>
          <p:nvPr>
            <p:ph type="ftr" sz="quarter" idx="11"/>
          </p:nvPr>
        </p:nvSpPr>
        <p:spPr/>
        <p:txBody>
          <a:bodyPr/>
          <a:lstStyle>
            <a:lvl1pPr>
              <a:defRPr/>
            </a:lvl1pPr>
          </a:lstStyle>
          <a:p>
            <a:pPr>
              <a:defRPr/>
            </a:pPr>
            <a:r>
              <a:rPr lang="en-US"/>
              <a:t>www.nj.gov/bpu</a:t>
            </a:r>
          </a:p>
        </p:txBody>
      </p:sp>
      <p:sp>
        <p:nvSpPr>
          <p:cNvPr id="4" name="Slide Number Placeholder 3"/>
          <p:cNvSpPr>
            <a:spLocks noGrp="1"/>
          </p:cNvSpPr>
          <p:nvPr>
            <p:ph type="sldNum" sz="quarter" idx="12"/>
          </p:nvPr>
        </p:nvSpPr>
        <p:spPr/>
        <p:txBody>
          <a:bodyPr/>
          <a:lstStyle>
            <a:lvl1pPr>
              <a:defRPr/>
            </a:lvl1pPr>
          </a:lstStyle>
          <a:p>
            <a:pPr>
              <a:defRPr/>
            </a:pPr>
            <a:fld id="{ECBDEF2C-6E35-4C73-92D9-16DFC3D27436}" type="slidenum">
              <a:rPr lang="en-US"/>
              <a:pPr>
                <a:defRPr/>
              </a:pPr>
              <a:t>‹#›</a:t>
            </a:fld>
            <a:endParaRPr lang="en-US"/>
          </a:p>
        </p:txBody>
      </p:sp>
      <p:pic>
        <p:nvPicPr>
          <p:cNvPr id="5" name="Picture 2" descr="C:\Users\jamieson\Desktop\Copy of NJBPU PP.png"/>
          <p:cNvPicPr>
            <a:picLocks noChangeAspect="1" noChangeArrowheads="1"/>
          </p:cNvPicPr>
          <p:nvPr userDrawn="1"/>
        </p:nvPicPr>
        <p:blipFill>
          <a:blip r:embed="rId2">
            <a:extLst>
              <a:ext uri="{28A0092B-C50C-407E-A947-70E740481C1C}">
                <a14:useLocalDpi xmlns:a14="http://schemas.microsoft.com/office/drawing/2010/main" val="0"/>
              </a:ext>
            </a:extLst>
          </a:blip>
          <a:srcRect t="24889"/>
          <a:stretch>
            <a:fillRect/>
          </a:stretch>
        </p:blipFill>
        <p:spPr bwMode="auto">
          <a:xfrm>
            <a:off x="0" y="295276"/>
            <a:ext cx="98298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2014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D174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544838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D174F"/>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772295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607468" y="357187"/>
            <a:ext cx="6977061" cy="6152554"/>
          </a:xfrm>
          <a:prstGeom prst="rect">
            <a:avLst/>
          </a:prstGeom>
        </p:spPr>
      </p:pic>
      <p:pic>
        <p:nvPicPr>
          <p:cNvPr id="17" name="bg object 17"/>
          <p:cNvPicPr/>
          <p:nvPr/>
        </p:nvPicPr>
        <p:blipFill>
          <a:blip r:embed="rId3" cstate="print"/>
          <a:stretch>
            <a:fillRect/>
          </a:stretch>
        </p:blipFill>
        <p:spPr>
          <a:xfrm>
            <a:off x="5350257" y="4724400"/>
            <a:ext cx="1479279" cy="1586483"/>
          </a:xfrm>
          <a:prstGeom prst="rect">
            <a:avLst/>
          </a:prstGeom>
        </p:spPr>
      </p:pic>
      <p:sp>
        <p:nvSpPr>
          <p:cNvPr id="2" name="Holder 2"/>
          <p:cNvSpPr>
            <a:spLocks noGrp="1"/>
          </p:cNvSpPr>
          <p:nvPr>
            <p:ph type="title"/>
          </p:nvPr>
        </p:nvSpPr>
        <p:spPr/>
        <p:txBody>
          <a:bodyPr lIns="0" tIns="0" rIns="0" bIns="0"/>
          <a:lstStyle>
            <a:lvl1pPr>
              <a:defRPr sz="2400" b="1" i="0">
                <a:solidFill>
                  <a:srgbClr val="1D174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657210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408812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6" name="Holder 6"/>
          <p:cNvSpPr>
            <a:spLocks noGrp="1"/>
          </p:cNvSpPr>
          <p:nvPr>
            <p:ph type="sldNum" sz="quarter" idx="7"/>
          </p:nvPr>
        </p:nvSpPr>
        <p:spPr/>
        <p:txBody>
          <a:bodyPr lIns="0" tIns="0" rIns="0" bIns="0"/>
          <a:lstStyle>
            <a:lvl1pPr>
              <a:defRPr sz="1000" b="0" i="0">
                <a:solidFill>
                  <a:srgbClr val="0047B8"/>
                </a:solidFill>
                <a:latin typeface="Arial"/>
                <a:cs typeface="Arial"/>
              </a:defRPr>
            </a:lvl1pPr>
          </a:lstStyle>
          <a:p>
            <a:pPr marL="38100">
              <a:lnSpc>
                <a:spcPct val="100000"/>
              </a:lnSpc>
            </a:pPr>
            <a:fld id="{81D60167-4931-47E6-BA6A-407CBD079E47}" type="slidenum">
              <a:rPr spc="-25" dirty="0"/>
              <a:t>‹#›</a:t>
            </a:fld>
            <a:endParaRPr spc="-25" dirty="0"/>
          </a:p>
        </p:txBody>
      </p:sp>
    </p:spTree>
    <p:extLst>
      <p:ext uri="{BB962C8B-B14F-4D97-AF65-F5344CB8AC3E}">
        <p14:creationId xmlns:p14="http://schemas.microsoft.com/office/powerpoint/2010/main" val="2868697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6" name="Holder 6"/>
          <p:cNvSpPr>
            <a:spLocks noGrp="1"/>
          </p:cNvSpPr>
          <p:nvPr>
            <p:ph type="sldNum" sz="quarter" idx="7"/>
          </p:nvPr>
        </p:nvSpPr>
        <p:spPr/>
        <p:txBody>
          <a:bodyPr lIns="0" tIns="0" rIns="0" bIns="0"/>
          <a:lstStyle>
            <a:lvl1pPr>
              <a:defRPr sz="1000" b="0" i="0">
                <a:solidFill>
                  <a:srgbClr val="0047B8"/>
                </a:solidFill>
                <a:latin typeface="Arial"/>
                <a:cs typeface="Arial"/>
              </a:defRPr>
            </a:lvl1pPr>
          </a:lstStyle>
          <a:p>
            <a:pPr marL="38100">
              <a:lnSpc>
                <a:spcPct val="100000"/>
              </a:lnSpc>
            </a:pPr>
            <a:fld id="{81D60167-4931-47E6-BA6A-407CBD079E47}" type="slidenum">
              <a:rPr spc="-25" dirty="0"/>
              <a:t>‹#›</a:t>
            </a:fld>
            <a:endParaRPr spc="-25" dirty="0"/>
          </a:p>
        </p:txBody>
      </p:sp>
    </p:spTree>
    <p:extLst>
      <p:ext uri="{BB962C8B-B14F-4D97-AF65-F5344CB8AC3E}">
        <p14:creationId xmlns:p14="http://schemas.microsoft.com/office/powerpoint/2010/main" val="17386952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7" name="Holder 7"/>
          <p:cNvSpPr>
            <a:spLocks noGrp="1"/>
          </p:cNvSpPr>
          <p:nvPr>
            <p:ph type="sldNum" sz="quarter" idx="7"/>
          </p:nvPr>
        </p:nvSpPr>
        <p:spPr/>
        <p:txBody>
          <a:bodyPr lIns="0" tIns="0" rIns="0" bIns="0"/>
          <a:lstStyle>
            <a:lvl1pPr>
              <a:defRPr sz="1000" b="0" i="0">
                <a:solidFill>
                  <a:srgbClr val="0047B8"/>
                </a:solidFill>
                <a:latin typeface="Arial"/>
                <a:cs typeface="Arial"/>
              </a:defRPr>
            </a:lvl1pPr>
          </a:lstStyle>
          <a:p>
            <a:pPr marL="38100">
              <a:lnSpc>
                <a:spcPct val="100000"/>
              </a:lnSpc>
            </a:pPr>
            <a:fld id="{81D60167-4931-47E6-BA6A-407CBD079E47}" type="slidenum">
              <a:rPr spc="-25" dirty="0"/>
              <a:t>‹#›</a:t>
            </a:fld>
            <a:endParaRPr spc="-25" dirty="0"/>
          </a:p>
        </p:txBody>
      </p:sp>
    </p:spTree>
    <p:extLst>
      <p:ext uri="{BB962C8B-B14F-4D97-AF65-F5344CB8AC3E}">
        <p14:creationId xmlns:p14="http://schemas.microsoft.com/office/powerpoint/2010/main" val="531558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5" name="Holder 5"/>
          <p:cNvSpPr>
            <a:spLocks noGrp="1"/>
          </p:cNvSpPr>
          <p:nvPr>
            <p:ph type="sldNum" sz="quarter" idx="7"/>
          </p:nvPr>
        </p:nvSpPr>
        <p:spPr/>
        <p:txBody>
          <a:bodyPr lIns="0" tIns="0" rIns="0" bIns="0"/>
          <a:lstStyle>
            <a:lvl1pPr>
              <a:defRPr sz="1000" b="0" i="0">
                <a:solidFill>
                  <a:srgbClr val="0047B8"/>
                </a:solidFill>
                <a:latin typeface="Arial"/>
                <a:cs typeface="Arial"/>
              </a:defRPr>
            </a:lvl1pPr>
          </a:lstStyle>
          <a:p>
            <a:pPr marL="38100">
              <a:lnSpc>
                <a:spcPct val="100000"/>
              </a:lnSpc>
            </a:pPr>
            <a:fld id="{81D60167-4931-47E6-BA6A-407CBD079E47}" type="slidenum">
              <a:rPr spc="-25" dirty="0"/>
              <a:t>‹#›</a:t>
            </a:fld>
            <a:endParaRPr spc="-25" dirty="0"/>
          </a:p>
        </p:txBody>
      </p:sp>
    </p:spTree>
    <p:extLst>
      <p:ext uri="{BB962C8B-B14F-4D97-AF65-F5344CB8AC3E}">
        <p14:creationId xmlns:p14="http://schemas.microsoft.com/office/powerpoint/2010/main" val="738242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4" name="Holder 4"/>
          <p:cNvSpPr>
            <a:spLocks noGrp="1"/>
          </p:cNvSpPr>
          <p:nvPr>
            <p:ph type="sldNum" sz="quarter" idx="7"/>
          </p:nvPr>
        </p:nvSpPr>
        <p:spPr/>
        <p:txBody>
          <a:bodyPr lIns="0" tIns="0" rIns="0" bIns="0"/>
          <a:lstStyle>
            <a:lvl1pPr>
              <a:defRPr sz="1000" b="0" i="0">
                <a:solidFill>
                  <a:srgbClr val="0047B8"/>
                </a:solidFill>
                <a:latin typeface="Arial"/>
                <a:cs typeface="Arial"/>
              </a:defRPr>
            </a:lvl1pPr>
          </a:lstStyle>
          <a:p>
            <a:pPr marL="38100">
              <a:lnSpc>
                <a:spcPct val="100000"/>
              </a:lnSpc>
            </a:pPr>
            <a:fld id="{81D60167-4931-47E6-BA6A-407CBD079E47}" type="slidenum">
              <a:rPr spc="-25" dirty="0"/>
              <a:t>‹#›</a:t>
            </a:fld>
            <a:endParaRPr spc="-25" dirty="0"/>
          </a:p>
        </p:txBody>
      </p:sp>
    </p:spTree>
    <p:extLst>
      <p:ext uri="{BB962C8B-B14F-4D97-AF65-F5344CB8AC3E}">
        <p14:creationId xmlns:p14="http://schemas.microsoft.com/office/powerpoint/2010/main" val="16204000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3136" y="2942845"/>
            <a:ext cx="11280987" cy="36195"/>
          </a:xfrm>
          <a:custGeom>
            <a:avLst/>
            <a:gdLst/>
            <a:ahLst/>
            <a:cxnLst/>
            <a:rect l="l" t="t" r="r" b="b"/>
            <a:pathLst>
              <a:path w="8460740" h="36194">
                <a:moveTo>
                  <a:pt x="8460486" y="35813"/>
                </a:moveTo>
                <a:lnTo>
                  <a:pt x="8460486" y="0"/>
                </a:lnTo>
                <a:lnTo>
                  <a:pt x="0" y="0"/>
                </a:lnTo>
                <a:lnTo>
                  <a:pt x="0" y="35814"/>
                </a:lnTo>
                <a:lnTo>
                  <a:pt x="8460486" y="35813"/>
                </a:lnTo>
                <a:close/>
              </a:path>
            </a:pathLst>
          </a:custGeom>
          <a:solidFill>
            <a:srgbClr val="1A3567"/>
          </a:solidFill>
        </p:spPr>
        <p:txBody>
          <a:bodyPr wrap="square" lIns="0" tIns="0" rIns="0" bIns="0" rtlCol="0"/>
          <a:lstStyle/>
          <a:p>
            <a:endParaRPr/>
          </a:p>
        </p:txBody>
      </p:sp>
      <p:sp>
        <p:nvSpPr>
          <p:cNvPr id="2" name="Holder 2"/>
          <p:cNvSpPr>
            <a:spLocks noGrp="1"/>
          </p:cNvSpPr>
          <p:nvPr>
            <p:ph type="ctrTitle"/>
          </p:nvPr>
        </p:nvSpPr>
        <p:spPr>
          <a:xfrm>
            <a:off x="440267" y="1791716"/>
            <a:ext cx="11311467" cy="492443"/>
          </a:xfrm>
          <a:prstGeom prst="rect">
            <a:avLst/>
          </a:prstGeom>
        </p:spPr>
        <p:txBody>
          <a:bodyPr wrap="square" lIns="0" tIns="0" rIns="0" bIns="0">
            <a:spAutoFit/>
          </a:bodyPr>
          <a:lstStyle>
            <a:lvl1pPr>
              <a:defRPr sz="3200" b="0" i="0">
                <a:solidFill>
                  <a:srgbClr val="1A3567"/>
                </a:solidFill>
                <a:latin typeface="Calibri"/>
                <a:cs typeface="Calibri"/>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6" name="Holder 6"/>
          <p:cNvSpPr>
            <a:spLocks noGrp="1"/>
          </p:cNvSpPr>
          <p:nvPr>
            <p:ph type="sldNum" sz="quarter" idx="7"/>
          </p:nvPr>
        </p:nvSpPr>
        <p:spPr/>
        <p:txBody>
          <a:bodyPr lIns="0" tIns="0" rIns="0" bIns="0"/>
          <a:lstStyle>
            <a:lvl1pPr>
              <a:defRPr sz="1000" b="1" i="0">
                <a:solidFill>
                  <a:srgbClr val="1A3567"/>
                </a:solidFill>
                <a:latin typeface="Calibri"/>
                <a:cs typeface="Calibri"/>
              </a:defRPr>
            </a:lvl1pPr>
          </a:lstStyle>
          <a:p>
            <a:pPr marL="38100">
              <a:lnSpc>
                <a:spcPts val="1050"/>
              </a:lnSpc>
            </a:pPr>
            <a:fld id="{81D60167-4931-47E6-BA6A-407CBD079E47}" type="slidenum">
              <a:rPr lang="en-US" smtClean="0"/>
              <a:pPr marL="38100">
                <a:lnSpc>
                  <a:spcPts val="1050"/>
                </a:lnSpc>
              </a:pPr>
              <a:t>‹#›</a:t>
            </a:fld>
            <a:endParaRPr lang="en-US" dirty="0"/>
          </a:p>
        </p:txBody>
      </p:sp>
    </p:spTree>
    <p:extLst>
      <p:ext uri="{BB962C8B-B14F-4D97-AF65-F5344CB8AC3E}">
        <p14:creationId xmlns:p14="http://schemas.microsoft.com/office/powerpoint/2010/main" val="413383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492126"/>
            <a:ext cx="12192000" cy="879475"/>
          </a:xfrm>
          <a:prstGeom prst="rect">
            <a:avLst/>
          </a:prstGeom>
          <a:gradFill flip="none" rotWithShape="1">
            <a:gsLst>
              <a:gs pos="0">
                <a:srgbClr val="FCF9D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76401"/>
            <a:ext cx="4876800" cy="38679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a:defRPr/>
            </a:lvl1pPr>
          </a:lstStyle>
          <a:p>
            <a:pPr>
              <a:defRPr/>
            </a:pPr>
            <a:fld id="{C439A71B-8B25-4844-9CF6-8ED832BD3C9B}" type="slidenum">
              <a:rPr lang="en-US"/>
              <a:pPr>
                <a:defRPr/>
              </a:pPr>
              <a:t>‹#›</a:t>
            </a:fld>
            <a:endParaRPr lang="en-US"/>
          </a:p>
        </p:txBody>
      </p:sp>
      <p:sp>
        <p:nvSpPr>
          <p:cNvPr id="8" name="Date Placeholder 3"/>
          <p:cNvSpPr>
            <a:spLocks noGrp="1"/>
          </p:cNvSpPr>
          <p:nvPr>
            <p:ph type="dt" sz="half" idx="11"/>
          </p:nvPr>
        </p:nvSpPr>
        <p:spPr>
          <a:xfrm>
            <a:off x="609600" y="6356351"/>
            <a:ext cx="2844800" cy="365125"/>
          </a:xfrm>
          <a:prstGeom prst="rect">
            <a:avLst/>
          </a:prstGeom>
        </p:spPr>
        <p:txBody>
          <a:bodyPr anchor="ctr"/>
          <a:lstStyle>
            <a:lvl1pPr>
              <a:defRPr sz="1200">
                <a:solidFill>
                  <a:srgbClr val="898FBA"/>
                </a:solidFill>
              </a:defRPr>
            </a:lvl1pPr>
          </a:lstStyle>
          <a:p>
            <a:pPr>
              <a:defRPr/>
            </a:pPr>
            <a:fld id="{83CE44D4-0AEE-402B-A201-99973B846A58}" type="datetime1">
              <a:rPr lang="en-US" smtClean="0"/>
              <a:t>4/12/2022</a:t>
            </a:fld>
            <a:endParaRPr lang="en-US" dirty="0"/>
          </a:p>
        </p:txBody>
      </p:sp>
    </p:spTree>
    <p:extLst>
      <p:ext uri="{BB962C8B-B14F-4D97-AF65-F5344CB8AC3E}">
        <p14:creationId xmlns:p14="http://schemas.microsoft.com/office/powerpoint/2010/main" val="1783049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3136" y="869441"/>
            <a:ext cx="11280987" cy="36195"/>
          </a:xfrm>
          <a:custGeom>
            <a:avLst/>
            <a:gdLst/>
            <a:ahLst/>
            <a:cxnLst/>
            <a:rect l="l" t="t" r="r" b="b"/>
            <a:pathLst>
              <a:path w="8460740" h="36194">
                <a:moveTo>
                  <a:pt x="8460486" y="35814"/>
                </a:moveTo>
                <a:lnTo>
                  <a:pt x="8460486" y="0"/>
                </a:lnTo>
                <a:lnTo>
                  <a:pt x="0" y="0"/>
                </a:lnTo>
                <a:lnTo>
                  <a:pt x="0" y="35814"/>
                </a:lnTo>
                <a:lnTo>
                  <a:pt x="8460486" y="35814"/>
                </a:lnTo>
                <a:close/>
              </a:path>
            </a:pathLst>
          </a:custGeom>
          <a:solidFill>
            <a:srgbClr val="1A3567"/>
          </a:solidFill>
        </p:spPr>
        <p:txBody>
          <a:bodyPr wrap="square" lIns="0" tIns="0" rIns="0" bIns="0" rtlCol="0"/>
          <a:lstStyle/>
          <a:p>
            <a:endParaRPr/>
          </a:p>
        </p:txBody>
      </p:sp>
      <p:sp>
        <p:nvSpPr>
          <p:cNvPr id="17" name="bg object 17"/>
          <p:cNvSpPr/>
          <p:nvPr/>
        </p:nvSpPr>
        <p:spPr>
          <a:xfrm>
            <a:off x="453136" y="6374130"/>
            <a:ext cx="11280987" cy="36195"/>
          </a:xfrm>
          <a:custGeom>
            <a:avLst/>
            <a:gdLst/>
            <a:ahLst/>
            <a:cxnLst/>
            <a:rect l="l" t="t" r="r" b="b"/>
            <a:pathLst>
              <a:path w="8460740" h="36195">
                <a:moveTo>
                  <a:pt x="8460486" y="35813"/>
                </a:moveTo>
                <a:lnTo>
                  <a:pt x="8460486" y="0"/>
                </a:lnTo>
                <a:lnTo>
                  <a:pt x="0" y="0"/>
                </a:lnTo>
                <a:lnTo>
                  <a:pt x="0" y="35814"/>
                </a:lnTo>
                <a:lnTo>
                  <a:pt x="8460486" y="35813"/>
                </a:lnTo>
                <a:close/>
              </a:path>
            </a:pathLst>
          </a:custGeom>
          <a:solidFill>
            <a:srgbClr val="1A3567"/>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10208767" y="6504432"/>
            <a:ext cx="1526032" cy="220218"/>
          </a:xfrm>
          <a:prstGeom prst="rect">
            <a:avLst/>
          </a:prstGeom>
        </p:spPr>
      </p:pic>
      <p:pic>
        <p:nvPicPr>
          <p:cNvPr id="19" name="bg object 19"/>
          <p:cNvPicPr/>
          <p:nvPr/>
        </p:nvPicPr>
        <p:blipFill>
          <a:blip r:embed="rId3" cstate="print"/>
          <a:stretch>
            <a:fillRect/>
          </a:stretch>
        </p:blipFill>
        <p:spPr>
          <a:xfrm>
            <a:off x="9459975" y="6482335"/>
            <a:ext cx="2274824" cy="231647"/>
          </a:xfrm>
          <a:prstGeom prst="rect">
            <a:avLst/>
          </a:prstGeom>
        </p:spPr>
      </p:pic>
      <p:sp>
        <p:nvSpPr>
          <p:cNvPr id="2" name="Holder 2"/>
          <p:cNvSpPr>
            <a:spLocks noGrp="1"/>
          </p:cNvSpPr>
          <p:nvPr>
            <p:ph type="title"/>
          </p:nvPr>
        </p:nvSpPr>
        <p:spPr/>
        <p:txBody>
          <a:bodyPr lIns="0" tIns="0" rIns="0" bIns="0"/>
          <a:lstStyle>
            <a:lvl1pPr>
              <a:defRPr sz="2400" b="1" i="0">
                <a:solidFill>
                  <a:srgbClr val="1A3567"/>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6" name="Holder 6"/>
          <p:cNvSpPr>
            <a:spLocks noGrp="1"/>
          </p:cNvSpPr>
          <p:nvPr>
            <p:ph type="sldNum" sz="quarter" idx="7"/>
          </p:nvPr>
        </p:nvSpPr>
        <p:spPr/>
        <p:txBody>
          <a:bodyPr lIns="0" tIns="0" rIns="0" bIns="0"/>
          <a:lstStyle>
            <a:lvl1pPr>
              <a:defRPr sz="1000" b="1" i="0">
                <a:solidFill>
                  <a:srgbClr val="1A3567"/>
                </a:solidFill>
                <a:latin typeface="Calibri"/>
                <a:cs typeface="Calibri"/>
              </a:defRPr>
            </a:lvl1pPr>
          </a:lstStyle>
          <a:p>
            <a:pPr marL="38100">
              <a:lnSpc>
                <a:spcPts val="1050"/>
              </a:lnSpc>
            </a:pPr>
            <a:fld id="{81D60167-4931-47E6-BA6A-407CBD079E47}" type="slidenum">
              <a:rPr lang="en-US" smtClean="0"/>
              <a:pPr marL="38100">
                <a:lnSpc>
                  <a:spcPts val="1050"/>
                </a:lnSpc>
              </a:pPr>
              <a:t>‹#›</a:t>
            </a:fld>
            <a:endParaRPr lang="en-US" dirty="0"/>
          </a:p>
        </p:txBody>
      </p:sp>
    </p:spTree>
    <p:extLst>
      <p:ext uri="{BB962C8B-B14F-4D97-AF65-F5344CB8AC3E}">
        <p14:creationId xmlns:p14="http://schemas.microsoft.com/office/powerpoint/2010/main" val="824513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A3567"/>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7" name="Holder 7"/>
          <p:cNvSpPr>
            <a:spLocks noGrp="1"/>
          </p:cNvSpPr>
          <p:nvPr>
            <p:ph type="sldNum" sz="quarter" idx="7"/>
          </p:nvPr>
        </p:nvSpPr>
        <p:spPr/>
        <p:txBody>
          <a:bodyPr lIns="0" tIns="0" rIns="0" bIns="0"/>
          <a:lstStyle>
            <a:lvl1pPr>
              <a:defRPr sz="1000" b="1" i="0">
                <a:solidFill>
                  <a:srgbClr val="1A3567"/>
                </a:solidFill>
                <a:latin typeface="Calibri"/>
                <a:cs typeface="Calibri"/>
              </a:defRPr>
            </a:lvl1pPr>
          </a:lstStyle>
          <a:p>
            <a:pPr marL="38100">
              <a:lnSpc>
                <a:spcPts val="1050"/>
              </a:lnSpc>
            </a:pPr>
            <a:fld id="{81D60167-4931-47E6-BA6A-407CBD079E47}" type="slidenum">
              <a:rPr lang="en-US" smtClean="0"/>
              <a:pPr marL="38100">
                <a:lnSpc>
                  <a:spcPts val="1050"/>
                </a:lnSpc>
              </a:pPr>
              <a:t>‹#›</a:t>
            </a:fld>
            <a:endParaRPr lang="en-US" dirty="0"/>
          </a:p>
        </p:txBody>
      </p:sp>
    </p:spTree>
    <p:extLst>
      <p:ext uri="{BB962C8B-B14F-4D97-AF65-F5344CB8AC3E}">
        <p14:creationId xmlns:p14="http://schemas.microsoft.com/office/powerpoint/2010/main" val="16290551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3136" y="2942845"/>
            <a:ext cx="11280987" cy="36195"/>
          </a:xfrm>
          <a:custGeom>
            <a:avLst/>
            <a:gdLst/>
            <a:ahLst/>
            <a:cxnLst/>
            <a:rect l="l" t="t" r="r" b="b"/>
            <a:pathLst>
              <a:path w="8460740" h="36194">
                <a:moveTo>
                  <a:pt x="8460486" y="35813"/>
                </a:moveTo>
                <a:lnTo>
                  <a:pt x="8460486" y="0"/>
                </a:lnTo>
                <a:lnTo>
                  <a:pt x="0" y="0"/>
                </a:lnTo>
                <a:lnTo>
                  <a:pt x="0" y="35814"/>
                </a:lnTo>
                <a:lnTo>
                  <a:pt x="8460486" y="35813"/>
                </a:lnTo>
                <a:close/>
              </a:path>
            </a:pathLst>
          </a:custGeom>
          <a:solidFill>
            <a:srgbClr val="1A3567"/>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1" i="0">
                <a:solidFill>
                  <a:srgbClr val="1A3567"/>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5" name="Holder 5"/>
          <p:cNvSpPr>
            <a:spLocks noGrp="1"/>
          </p:cNvSpPr>
          <p:nvPr>
            <p:ph type="sldNum" sz="quarter" idx="7"/>
          </p:nvPr>
        </p:nvSpPr>
        <p:spPr/>
        <p:txBody>
          <a:bodyPr lIns="0" tIns="0" rIns="0" bIns="0"/>
          <a:lstStyle>
            <a:lvl1pPr>
              <a:defRPr sz="1000" b="1" i="0">
                <a:solidFill>
                  <a:srgbClr val="1A3567"/>
                </a:solidFill>
                <a:latin typeface="Calibri"/>
                <a:cs typeface="Calibri"/>
              </a:defRPr>
            </a:lvl1pPr>
          </a:lstStyle>
          <a:p>
            <a:pPr marL="38100">
              <a:lnSpc>
                <a:spcPts val="1050"/>
              </a:lnSpc>
            </a:pPr>
            <a:fld id="{81D60167-4931-47E6-BA6A-407CBD079E47}" type="slidenum">
              <a:rPr lang="en-US" smtClean="0"/>
              <a:pPr marL="38100">
                <a:lnSpc>
                  <a:spcPts val="1050"/>
                </a:lnSpc>
              </a:pPr>
              <a:t>‹#›</a:t>
            </a:fld>
            <a:endParaRPr lang="en-US" dirty="0"/>
          </a:p>
        </p:txBody>
      </p:sp>
    </p:spTree>
    <p:extLst>
      <p:ext uri="{BB962C8B-B14F-4D97-AF65-F5344CB8AC3E}">
        <p14:creationId xmlns:p14="http://schemas.microsoft.com/office/powerpoint/2010/main" val="33716661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4" name="Holder 4"/>
          <p:cNvSpPr>
            <a:spLocks noGrp="1"/>
          </p:cNvSpPr>
          <p:nvPr>
            <p:ph type="sldNum" sz="quarter" idx="7"/>
          </p:nvPr>
        </p:nvSpPr>
        <p:spPr/>
        <p:txBody>
          <a:bodyPr lIns="0" tIns="0" rIns="0" bIns="0"/>
          <a:lstStyle>
            <a:lvl1pPr>
              <a:defRPr sz="1000" b="1" i="0">
                <a:solidFill>
                  <a:srgbClr val="1A3567"/>
                </a:solidFill>
                <a:latin typeface="Calibri"/>
                <a:cs typeface="Calibri"/>
              </a:defRPr>
            </a:lvl1pPr>
          </a:lstStyle>
          <a:p>
            <a:pPr marL="38100">
              <a:lnSpc>
                <a:spcPts val="1050"/>
              </a:lnSpc>
            </a:pPr>
            <a:fld id="{81D60167-4931-47E6-BA6A-407CBD079E47}" type="slidenum">
              <a:rPr lang="en-US" smtClean="0"/>
              <a:pPr marL="38100">
                <a:lnSpc>
                  <a:spcPts val="1050"/>
                </a:lnSpc>
              </a:pPr>
              <a:t>‹#›</a:t>
            </a:fld>
            <a:endParaRPr lang="en-US" dirty="0"/>
          </a:p>
        </p:txBody>
      </p:sp>
    </p:spTree>
    <p:extLst>
      <p:ext uri="{BB962C8B-B14F-4D97-AF65-F5344CB8AC3E}">
        <p14:creationId xmlns:p14="http://schemas.microsoft.com/office/powerpoint/2010/main" val="12408260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18466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070544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9788" y="317501"/>
            <a:ext cx="11372425" cy="369332"/>
          </a:xfrm>
        </p:spPr>
        <p:txBody>
          <a:bodyPr lIns="0" tIns="0" rIns="0" bIns="0"/>
          <a:lstStyle>
            <a:lvl1pPr>
              <a:defRPr sz="2400" b="1" i="0">
                <a:solidFill>
                  <a:srgbClr val="F47C3C"/>
                </a:solidFill>
                <a:latin typeface="Arial"/>
                <a:cs typeface="Arial"/>
              </a:defRPr>
            </a:lvl1pPr>
          </a:lstStyle>
          <a:p>
            <a:endParaRPr/>
          </a:p>
        </p:txBody>
      </p:sp>
      <p:sp>
        <p:nvSpPr>
          <p:cNvPr id="3" name="Holder 3"/>
          <p:cNvSpPr>
            <a:spLocks noGrp="1"/>
          </p:cNvSpPr>
          <p:nvPr>
            <p:ph type="body" idx="1"/>
          </p:nvPr>
        </p:nvSpPr>
        <p:spPr>
          <a:xfrm>
            <a:off x="694943" y="1289644"/>
            <a:ext cx="10802112" cy="246221"/>
          </a:xfrm>
        </p:spPr>
        <p:txBody>
          <a:bodyPr lIns="0" tIns="0" rIns="0" bIns="0"/>
          <a:lstStyle>
            <a:lvl1pPr>
              <a:defRPr sz="1600" b="1" i="0">
                <a:solidFill>
                  <a:srgbClr val="44444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087535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09788" y="317501"/>
            <a:ext cx="11372425" cy="369332"/>
          </a:xfrm>
        </p:spPr>
        <p:txBody>
          <a:bodyPr lIns="0" tIns="0" rIns="0" bIns="0"/>
          <a:lstStyle>
            <a:lvl1pPr>
              <a:defRPr sz="2400" b="1" i="0">
                <a:solidFill>
                  <a:srgbClr val="F47C3C"/>
                </a:solidFill>
                <a:latin typeface="Arial"/>
                <a:cs typeface="Arial"/>
              </a:defRPr>
            </a:lvl1pPr>
          </a:lstStyle>
          <a:p>
            <a:endParaRPr/>
          </a:p>
        </p:txBody>
      </p:sp>
      <p:sp>
        <p:nvSpPr>
          <p:cNvPr id="3" name="Holder 3"/>
          <p:cNvSpPr>
            <a:spLocks noGrp="1"/>
          </p:cNvSpPr>
          <p:nvPr>
            <p:ph sz="half" idx="2"/>
          </p:nvPr>
        </p:nvSpPr>
        <p:spPr>
          <a:xfrm>
            <a:off x="609600" y="1577340"/>
            <a:ext cx="5303520" cy="18466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8466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199289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7997"/>
          </a:xfrm>
          <a:prstGeom prst="rect">
            <a:avLst/>
          </a:prstGeom>
        </p:spPr>
      </p:pic>
      <p:sp>
        <p:nvSpPr>
          <p:cNvPr id="2" name="Holder 2"/>
          <p:cNvSpPr>
            <a:spLocks noGrp="1"/>
          </p:cNvSpPr>
          <p:nvPr>
            <p:ph type="title"/>
          </p:nvPr>
        </p:nvSpPr>
        <p:spPr>
          <a:xfrm>
            <a:off x="409788" y="317501"/>
            <a:ext cx="11372425" cy="369332"/>
          </a:xfrm>
        </p:spPr>
        <p:txBody>
          <a:bodyPr lIns="0" tIns="0" rIns="0" bIns="0"/>
          <a:lstStyle>
            <a:lvl1pPr>
              <a:defRPr sz="2400" b="1" i="0">
                <a:solidFill>
                  <a:srgbClr val="F47C3C"/>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82141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9977415" y="5840383"/>
            <a:ext cx="1478635" cy="765256"/>
          </a:xfrm>
          <a:prstGeom prst="rect">
            <a:avLst/>
          </a:prstGeom>
        </p:spPr>
      </p:pic>
      <p:pic>
        <p:nvPicPr>
          <p:cNvPr id="17" name="bg object 17"/>
          <p:cNvPicPr/>
          <p:nvPr/>
        </p:nvPicPr>
        <p:blipFill>
          <a:blip r:embed="rId3" cstate="print"/>
          <a:stretch>
            <a:fillRect/>
          </a:stretch>
        </p:blipFill>
        <p:spPr>
          <a:xfrm>
            <a:off x="1" y="1"/>
            <a:ext cx="12191999" cy="6857996"/>
          </a:xfrm>
          <a:prstGeom prst="rect">
            <a:avLst/>
          </a:prstGeom>
        </p:spPr>
      </p:pic>
      <p:pic>
        <p:nvPicPr>
          <p:cNvPr id="18" name="bg object 18"/>
          <p:cNvPicPr/>
          <p:nvPr/>
        </p:nvPicPr>
        <p:blipFill>
          <a:blip r:embed="rId4" cstate="print"/>
          <a:stretch>
            <a:fillRect/>
          </a:stretch>
        </p:blipFill>
        <p:spPr>
          <a:xfrm>
            <a:off x="109727" y="205231"/>
            <a:ext cx="4285488" cy="2318511"/>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611517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800" b="0" i="0">
                <a:solidFill>
                  <a:schemeClr val="bg1"/>
                </a:solidFill>
                <a:latin typeface="Arial"/>
                <a:cs typeface="Arial"/>
              </a:defRPr>
            </a:lvl1pPr>
          </a:lstStyle>
          <a:p>
            <a:pPr marL="12700">
              <a:lnSpc>
                <a:spcPct val="100000"/>
              </a:lnSpc>
              <a:spcBef>
                <a:spcPts val="25"/>
              </a:spcBef>
            </a:pPr>
            <a:r>
              <a:rPr spc="80" dirty="0"/>
              <a:t>ANBARI</a:t>
            </a:r>
            <a:r>
              <a:rPr spc="-120" dirty="0"/>
              <a:t> </a:t>
            </a:r>
            <a:r>
              <a:rPr dirty="0"/>
              <a:t>C</a:t>
            </a:r>
            <a:r>
              <a:rPr spc="150" dirty="0"/>
              <a:t>  </a:t>
            </a:r>
            <a:r>
              <a:rPr dirty="0"/>
              <a:t>|</a:t>
            </a:r>
            <a:r>
              <a:rPr spc="160" dirty="0"/>
              <a:t>  </a:t>
            </a:r>
            <a:r>
              <a:rPr spc="65" dirty="0"/>
              <a:t>NEW</a:t>
            </a:r>
            <a:r>
              <a:rPr spc="200" dirty="0"/>
              <a:t> </a:t>
            </a:r>
            <a:r>
              <a:rPr dirty="0"/>
              <a:t>J</a:t>
            </a:r>
            <a:r>
              <a:rPr spc="-125" dirty="0"/>
              <a:t> </a:t>
            </a:r>
            <a:r>
              <a:rPr spc="75" dirty="0"/>
              <a:t>ERSEY</a:t>
            </a:r>
            <a:r>
              <a:rPr spc="204" dirty="0"/>
              <a:t> </a:t>
            </a:r>
            <a:r>
              <a:rPr spc="50" dirty="0"/>
              <a:t>BO</a:t>
            </a:r>
            <a:r>
              <a:rPr spc="-120" dirty="0"/>
              <a:t> </a:t>
            </a:r>
            <a:r>
              <a:rPr spc="65" dirty="0"/>
              <a:t>ARD</a:t>
            </a:r>
            <a:r>
              <a:rPr spc="204" dirty="0"/>
              <a:t> </a:t>
            </a:r>
            <a:r>
              <a:rPr dirty="0"/>
              <a:t>O</a:t>
            </a:r>
            <a:r>
              <a:rPr spc="-120" dirty="0"/>
              <a:t> </a:t>
            </a:r>
            <a:r>
              <a:rPr dirty="0"/>
              <a:t>F</a:t>
            </a:r>
            <a:r>
              <a:rPr spc="200" dirty="0"/>
              <a:t> </a:t>
            </a:r>
            <a:r>
              <a:rPr spc="70" dirty="0"/>
              <a:t>PUBL</a:t>
            </a:r>
            <a:r>
              <a:rPr spc="-120" dirty="0"/>
              <a:t> </a:t>
            </a:r>
            <a:r>
              <a:rPr dirty="0"/>
              <a:t>I</a:t>
            </a:r>
            <a:r>
              <a:rPr spc="-120" dirty="0"/>
              <a:t> </a:t>
            </a:r>
            <a:r>
              <a:rPr dirty="0"/>
              <a:t>C</a:t>
            </a:r>
            <a:r>
              <a:rPr spc="204" dirty="0"/>
              <a:t> </a:t>
            </a:r>
            <a:r>
              <a:rPr spc="60" dirty="0"/>
              <a:t>UTI</a:t>
            </a:r>
            <a:r>
              <a:rPr spc="-120" dirty="0"/>
              <a:t> </a:t>
            </a:r>
            <a:r>
              <a:rPr dirty="0"/>
              <a:t>L</a:t>
            </a:r>
            <a:r>
              <a:rPr spc="-120" dirty="0"/>
              <a:t> </a:t>
            </a:r>
            <a:r>
              <a:rPr dirty="0"/>
              <a:t>I</a:t>
            </a:r>
            <a:r>
              <a:rPr spc="-120" dirty="0"/>
              <a:t> </a:t>
            </a:r>
            <a:r>
              <a:rPr spc="45" dirty="0"/>
              <a:t>TI</a:t>
            </a:r>
            <a:r>
              <a:rPr spc="-114" dirty="0"/>
              <a:t> </a:t>
            </a:r>
            <a:r>
              <a:rPr spc="15" dirty="0"/>
              <a:t>ES </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6" name="Holder 6"/>
          <p:cNvSpPr>
            <a:spLocks noGrp="1"/>
          </p:cNvSpPr>
          <p:nvPr>
            <p:ph type="sldNum" sz="quarter" idx="7"/>
          </p:nvPr>
        </p:nvSpPr>
        <p:spPr/>
        <p:txBody>
          <a:bodyPr lIns="0" tIns="0" rIns="0" bIns="0"/>
          <a:lstStyle>
            <a:lvl1pPr>
              <a:defRPr sz="1000" b="0" i="0">
                <a:solidFill>
                  <a:schemeClr val="bg1"/>
                </a:solidFill>
                <a:latin typeface="Arial"/>
                <a:cs typeface="Arial"/>
              </a:defRPr>
            </a:lvl1pPr>
          </a:lstStyle>
          <a:p>
            <a:pPr marL="38100">
              <a:lnSpc>
                <a:spcPct val="100000"/>
              </a:lnSpc>
              <a:spcBef>
                <a:spcPts val="5"/>
              </a:spcBef>
            </a:pPr>
            <a:fld id="{81D60167-4931-47E6-BA6A-407CBD079E47}" type="slidenum">
              <a:rPr spc="-25" dirty="0"/>
              <a:t>‹#›</a:t>
            </a:fld>
            <a:r>
              <a:rPr spc="-25" dirty="0"/>
              <a:t> </a:t>
            </a:r>
          </a:p>
        </p:txBody>
      </p:sp>
    </p:spTree>
    <p:extLst>
      <p:ext uri="{BB962C8B-B14F-4D97-AF65-F5344CB8AC3E}">
        <p14:creationId xmlns:p14="http://schemas.microsoft.com/office/powerpoint/2010/main" val="223478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CFFE2C1-64F2-48F8-A981-CB670B829A22}" type="slidenum">
              <a:rPr lang="en-US"/>
              <a:pPr>
                <a:defRPr/>
              </a:pPr>
              <a:t>‹#›</a:t>
            </a:fld>
            <a:endParaRPr lang="en-US"/>
          </a:p>
        </p:txBody>
      </p:sp>
      <p:sp>
        <p:nvSpPr>
          <p:cNvPr id="4" name="Date Placeholder 3"/>
          <p:cNvSpPr>
            <a:spLocks noGrp="1"/>
          </p:cNvSpPr>
          <p:nvPr>
            <p:ph type="dt" sz="half" idx="11"/>
          </p:nvPr>
        </p:nvSpPr>
        <p:spPr>
          <a:xfrm>
            <a:off x="609600" y="6356351"/>
            <a:ext cx="2844800" cy="365125"/>
          </a:xfrm>
          <a:prstGeom prst="rect">
            <a:avLst/>
          </a:prstGeom>
        </p:spPr>
        <p:txBody>
          <a:bodyPr anchor="ctr"/>
          <a:lstStyle>
            <a:lvl1pPr>
              <a:defRPr sz="1200">
                <a:solidFill>
                  <a:srgbClr val="898FBA"/>
                </a:solidFill>
              </a:defRPr>
            </a:lvl1pPr>
          </a:lstStyle>
          <a:p>
            <a:pPr>
              <a:defRPr/>
            </a:pPr>
            <a:fld id="{960958B1-0316-49F1-BA10-0CFF8C8820EB}" type="datetime1">
              <a:rPr lang="en-US" smtClean="0"/>
              <a:t>4/12/2022</a:t>
            </a:fld>
            <a:endParaRPr lang="en-US" dirty="0"/>
          </a:p>
        </p:txBody>
      </p:sp>
    </p:spTree>
    <p:extLst>
      <p:ext uri="{BB962C8B-B14F-4D97-AF65-F5344CB8AC3E}">
        <p14:creationId xmlns:p14="http://schemas.microsoft.com/office/powerpoint/2010/main" val="27596733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83C53E"/>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800" b="0" i="0">
                <a:solidFill>
                  <a:schemeClr val="bg1"/>
                </a:solidFill>
                <a:latin typeface="Arial"/>
                <a:cs typeface="Arial"/>
              </a:defRPr>
            </a:lvl1pPr>
          </a:lstStyle>
          <a:p>
            <a:pPr marL="12700">
              <a:lnSpc>
                <a:spcPct val="100000"/>
              </a:lnSpc>
              <a:spcBef>
                <a:spcPts val="25"/>
              </a:spcBef>
            </a:pPr>
            <a:r>
              <a:rPr spc="80" dirty="0"/>
              <a:t>ANBARI</a:t>
            </a:r>
            <a:r>
              <a:rPr spc="-120" dirty="0"/>
              <a:t> </a:t>
            </a:r>
            <a:r>
              <a:rPr dirty="0"/>
              <a:t>C</a:t>
            </a:r>
            <a:r>
              <a:rPr spc="150" dirty="0"/>
              <a:t>  </a:t>
            </a:r>
            <a:r>
              <a:rPr dirty="0"/>
              <a:t>|</a:t>
            </a:r>
            <a:r>
              <a:rPr spc="160" dirty="0"/>
              <a:t>  </a:t>
            </a:r>
            <a:r>
              <a:rPr spc="65" dirty="0"/>
              <a:t>NEW</a:t>
            </a:r>
            <a:r>
              <a:rPr spc="200" dirty="0"/>
              <a:t> </a:t>
            </a:r>
            <a:r>
              <a:rPr dirty="0"/>
              <a:t>J</a:t>
            </a:r>
            <a:r>
              <a:rPr spc="-125" dirty="0"/>
              <a:t> </a:t>
            </a:r>
            <a:r>
              <a:rPr spc="75" dirty="0"/>
              <a:t>ERSEY</a:t>
            </a:r>
            <a:r>
              <a:rPr spc="204" dirty="0"/>
              <a:t> </a:t>
            </a:r>
            <a:r>
              <a:rPr spc="50" dirty="0"/>
              <a:t>BO</a:t>
            </a:r>
            <a:r>
              <a:rPr spc="-120" dirty="0"/>
              <a:t> </a:t>
            </a:r>
            <a:r>
              <a:rPr spc="65" dirty="0"/>
              <a:t>ARD</a:t>
            </a:r>
            <a:r>
              <a:rPr spc="204" dirty="0"/>
              <a:t> </a:t>
            </a:r>
            <a:r>
              <a:rPr dirty="0"/>
              <a:t>O</a:t>
            </a:r>
            <a:r>
              <a:rPr spc="-120" dirty="0"/>
              <a:t> </a:t>
            </a:r>
            <a:r>
              <a:rPr dirty="0"/>
              <a:t>F</a:t>
            </a:r>
            <a:r>
              <a:rPr spc="200" dirty="0"/>
              <a:t> </a:t>
            </a:r>
            <a:r>
              <a:rPr spc="70" dirty="0"/>
              <a:t>PUBL</a:t>
            </a:r>
            <a:r>
              <a:rPr spc="-120" dirty="0"/>
              <a:t> </a:t>
            </a:r>
            <a:r>
              <a:rPr dirty="0"/>
              <a:t>I</a:t>
            </a:r>
            <a:r>
              <a:rPr spc="-120" dirty="0"/>
              <a:t> </a:t>
            </a:r>
            <a:r>
              <a:rPr dirty="0"/>
              <a:t>C</a:t>
            </a:r>
            <a:r>
              <a:rPr spc="204" dirty="0"/>
              <a:t> </a:t>
            </a:r>
            <a:r>
              <a:rPr spc="60" dirty="0"/>
              <a:t>UTI</a:t>
            </a:r>
            <a:r>
              <a:rPr spc="-120" dirty="0"/>
              <a:t> </a:t>
            </a:r>
            <a:r>
              <a:rPr dirty="0"/>
              <a:t>L</a:t>
            </a:r>
            <a:r>
              <a:rPr spc="-120" dirty="0"/>
              <a:t> </a:t>
            </a:r>
            <a:r>
              <a:rPr dirty="0"/>
              <a:t>I</a:t>
            </a:r>
            <a:r>
              <a:rPr spc="-120" dirty="0"/>
              <a:t> </a:t>
            </a:r>
            <a:r>
              <a:rPr spc="45" dirty="0"/>
              <a:t>TI</a:t>
            </a:r>
            <a:r>
              <a:rPr spc="-114" dirty="0"/>
              <a:t> </a:t>
            </a:r>
            <a:r>
              <a:rPr spc="15" dirty="0"/>
              <a:t>ES </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6" name="Holder 6"/>
          <p:cNvSpPr>
            <a:spLocks noGrp="1"/>
          </p:cNvSpPr>
          <p:nvPr>
            <p:ph type="sldNum" sz="quarter" idx="7"/>
          </p:nvPr>
        </p:nvSpPr>
        <p:spPr/>
        <p:txBody>
          <a:bodyPr lIns="0" tIns="0" rIns="0" bIns="0"/>
          <a:lstStyle>
            <a:lvl1pPr>
              <a:defRPr sz="1000" b="0" i="0">
                <a:solidFill>
                  <a:schemeClr val="bg1"/>
                </a:solidFill>
                <a:latin typeface="Arial"/>
                <a:cs typeface="Arial"/>
              </a:defRPr>
            </a:lvl1pPr>
          </a:lstStyle>
          <a:p>
            <a:pPr marL="38100">
              <a:lnSpc>
                <a:spcPct val="100000"/>
              </a:lnSpc>
              <a:spcBef>
                <a:spcPts val="5"/>
              </a:spcBef>
            </a:pPr>
            <a:fld id="{81D60167-4931-47E6-BA6A-407CBD079E47}" type="slidenum">
              <a:rPr spc="-25" dirty="0"/>
              <a:t>‹#›</a:t>
            </a:fld>
            <a:r>
              <a:rPr spc="-25" dirty="0"/>
              <a:t> </a:t>
            </a:r>
          </a:p>
        </p:txBody>
      </p:sp>
    </p:spTree>
    <p:extLst>
      <p:ext uri="{BB962C8B-B14F-4D97-AF65-F5344CB8AC3E}">
        <p14:creationId xmlns:p14="http://schemas.microsoft.com/office/powerpoint/2010/main" val="28231302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83C53E"/>
                </a:solidFill>
                <a:latin typeface="Arial"/>
                <a:cs typeface="Arial"/>
              </a:defRPr>
            </a:lvl1pPr>
          </a:lstStyle>
          <a:p>
            <a:endParaRPr/>
          </a:p>
        </p:txBody>
      </p:sp>
      <p:sp>
        <p:nvSpPr>
          <p:cNvPr id="3" name="Holder 3"/>
          <p:cNvSpPr>
            <a:spLocks noGrp="1"/>
          </p:cNvSpPr>
          <p:nvPr>
            <p:ph sz="half" idx="2"/>
          </p:nvPr>
        </p:nvSpPr>
        <p:spPr>
          <a:xfrm>
            <a:off x="757202" y="1499108"/>
            <a:ext cx="3800475" cy="3756660"/>
          </a:xfrm>
          <a:prstGeom prst="rect">
            <a:avLst/>
          </a:prstGeom>
        </p:spPr>
        <p:txBody>
          <a:bodyPr wrap="square" lIns="0" tIns="0" rIns="0" bIns="0">
            <a:spAutoFit/>
          </a:bodyPr>
          <a:lstStyle>
            <a:lvl1pPr>
              <a:defRPr sz="2400" b="1" i="0">
                <a:solidFill>
                  <a:srgbClr val="3B3B3B"/>
                </a:solidFill>
                <a:latin typeface="Arial"/>
                <a:cs typeface="Arial"/>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00" b="0" i="0">
                <a:solidFill>
                  <a:schemeClr val="bg1"/>
                </a:solidFill>
                <a:latin typeface="Arial"/>
                <a:cs typeface="Arial"/>
              </a:defRPr>
            </a:lvl1pPr>
          </a:lstStyle>
          <a:p>
            <a:pPr marL="12700">
              <a:lnSpc>
                <a:spcPct val="100000"/>
              </a:lnSpc>
              <a:spcBef>
                <a:spcPts val="25"/>
              </a:spcBef>
            </a:pPr>
            <a:r>
              <a:rPr spc="80" dirty="0"/>
              <a:t>ANBARI</a:t>
            </a:r>
            <a:r>
              <a:rPr spc="-120" dirty="0"/>
              <a:t> </a:t>
            </a:r>
            <a:r>
              <a:rPr dirty="0"/>
              <a:t>C</a:t>
            </a:r>
            <a:r>
              <a:rPr spc="150" dirty="0"/>
              <a:t>  </a:t>
            </a:r>
            <a:r>
              <a:rPr dirty="0"/>
              <a:t>|</a:t>
            </a:r>
            <a:r>
              <a:rPr spc="160" dirty="0"/>
              <a:t>  </a:t>
            </a:r>
            <a:r>
              <a:rPr spc="65" dirty="0"/>
              <a:t>NEW</a:t>
            </a:r>
            <a:r>
              <a:rPr spc="200" dirty="0"/>
              <a:t> </a:t>
            </a:r>
            <a:r>
              <a:rPr dirty="0"/>
              <a:t>J</a:t>
            </a:r>
            <a:r>
              <a:rPr spc="-125" dirty="0"/>
              <a:t> </a:t>
            </a:r>
            <a:r>
              <a:rPr spc="75" dirty="0"/>
              <a:t>ERSEY</a:t>
            </a:r>
            <a:r>
              <a:rPr spc="204" dirty="0"/>
              <a:t> </a:t>
            </a:r>
            <a:r>
              <a:rPr spc="50" dirty="0"/>
              <a:t>BO</a:t>
            </a:r>
            <a:r>
              <a:rPr spc="-120" dirty="0"/>
              <a:t> </a:t>
            </a:r>
            <a:r>
              <a:rPr spc="65" dirty="0"/>
              <a:t>ARD</a:t>
            </a:r>
            <a:r>
              <a:rPr spc="204" dirty="0"/>
              <a:t> </a:t>
            </a:r>
            <a:r>
              <a:rPr dirty="0"/>
              <a:t>O</a:t>
            </a:r>
            <a:r>
              <a:rPr spc="-120" dirty="0"/>
              <a:t> </a:t>
            </a:r>
            <a:r>
              <a:rPr dirty="0"/>
              <a:t>F</a:t>
            </a:r>
            <a:r>
              <a:rPr spc="200" dirty="0"/>
              <a:t> </a:t>
            </a:r>
            <a:r>
              <a:rPr spc="70" dirty="0"/>
              <a:t>PUBL</a:t>
            </a:r>
            <a:r>
              <a:rPr spc="-120" dirty="0"/>
              <a:t> </a:t>
            </a:r>
            <a:r>
              <a:rPr dirty="0"/>
              <a:t>I</a:t>
            </a:r>
            <a:r>
              <a:rPr spc="-120" dirty="0"/>
              <a:t> </a:t>
            </a:r>
            <a:r>
              <a:rPr dirty="0"/>
              <a:t>C</a:t>
            </a:r>
            <a:r>
              <a:rPr spc="204" dirty="0"/>
              <a:t> </a:t>
            </a:r>
            <a:r>
              <a:rPr spc="60" dirty="0"/>
              <a:t>UTI</a:t>
            </a:r>
            <a:r>
              <a:rPr spc="-120" dirty="0"/>
              <a:t> </a:t>
            </a:r>
            <a:r>
              <a:rPr dirty="0"/>
              <a:t>L</a:t>
            </a:r>
            <a:r>
              <a:rPr spc="-120" dirty="0"/>
              <a:t> </a:t>
            </a:r>
            <a:r>
              <a:rPr dirty="0"/>
              <a:t>I</a:t>
            </a:r>
            <a:r>
              <a:rPr spc="-120" dirty="0"/>
              <a:t> </a:t>
            </a:r>
            <a:r>
              <a:rPr spc="45" dirty="0"/>
              <a:t>TI</a:t>
            </a:r>
            <a:r>
              <a:rPr spc="-114" dirty="0"/>
              <a:t> </a:t>
            </a:r>
            <a:r>
              <a:rPr spc="15" dirty="0"/>
              <a:t>ES </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7" name="Holder 7"/>
          <p:cNvSpPr>
            <a:spLocks noGrp="1"/>
          </p:cNvSpPr>
          <p:nvPr>
            <p:ph type="sldNum" sz="quarter" idx="7"/>
          </p:nvPr>
        </p:nvSpPr>
        <p:spPr/>
        <p:txBody>
          <a:bodyPr lIns="0" tIns="0" rIns="0" bIns="0"/>
          <a:lstStyle>
            <a:lvl1pPr>
              <a:defRPr sz="1000" b="0" i="0">
                <a:solidFill>
                  <a:schemeClr val="bg1"/>
                </a:solidFill>
                <a:latin typeface="Arial"/>
                <a:cs typeface="Arial"/>
              </a:defRPr>
            </a:lvl1pPr>
          </a:lstStyle>
          <a:p>
            <a:pPr marL="38100">
              <a:lnSpc>
                <a:spcPct val="100000"/>
              </a:lnSpc>
              <a:spcBef>
                <a:spcPts val="5"/>
              </a:spcBef>
            </a:pPr>
            <a:fld id="{81D60167-4931-47E6-BA6A-407CBD079E47}" type="slidenum">
              <a:rPr spc="-25" dirty="0"/>
              <a:t>‹#›</a:t>
            </a:fld>
            <a:r>
              <a:rPr spc="-25" dirty="0"/>
              <a:t> </a:t>
            </a:r>
          </a:p>
        </p:txBody>
      </p:sp>
    </p:spTree>
    <p:extLst>
      <p:ext uri="{BB962C8B-B14F-4D97-AF65-F5344CB8AC3E}">
        <p14:creationId xmlns:p14="http://schemas.microsoft.com/office/powerpoint/2010/main" val="18477341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0070BF"/>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9312344" y="343803"/>
            <a:ext cx="2333555" cy="1221227"/>
          </a:xfrm>
          <a:prstGeom prst="rect">
            <a:avLst/>
          </a:prstGeom>
        </p:spPr>
      </p:pic>
      <p:sp>
        <p:nvSpPr>
          <p:cNvPr id="2" name="Holder 2"/>
          <p:cNvSpPr>
            <a:spLocks noGrp="1"/>
          </p:cNvSpPr>
          <p:nvPr>
            <p:ph type="title"/>
          </p:nvPr>
        </p:nvSpPr>
        <p:spPr/>
        <p:txBody>
          <a:bodyPr lIns="0" tIns="0" rIns="0" bIns="0"/>
          <a:lstStyle>
            <a:lvl1pPr>
              <a:defRPr sz="6000" b="1" i="0">
                <a:solidFill>
                  <a:srgbClr val="83C53E"/>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800" b="0" i="0">
                <a:solidFill>
                  <a:schemeClr val="bg1"/>
                </a:solidFill>
                <a:latin typeface="Arial"/>
                <a:cs typeface="Arial"/>
              </a:defRPr>
            </a:lvl1pPr>
          </a:lstStyle>
          <a:p>
            <a:pPr marL="12700">
              <a:lnSpc>
                <a:spcPct val="100000"/>
              </a:lnSpc>
              <a:spcBef>
                <a:spcPts val="25"/>
              </a:spcBef>
            </a:pPr>
            <a:r>
              <a:rPr spc="80" dirty="0"/>
              <a:t>ANBARI</a:t>
            </a:r>
            <a:r>
              <a:rPr spc="-120" dirty="0"/>
              <a:t> </a:t>
            </a:r>
            <a:r>
              <a:rPr dirty="0"/>
              <a:t>C</a:t>
            </a:r>
            <a:r>
              <a:rPr spc="150" dirty="0"/>
              <a:t>  </a:t>
            </a:r>
            <a:r>
              <a:rPr dirty="0"/>
              <a:t>|</a:t>
            </a:r>
            <a:r>
              <a:rPr spc="160" dirty="0"/>
              <a:t>  </a:t>
            </a:r>
            <a:r>
              <a:rPr spc="65" dirty="0"/>
              <a:t>NEW</a:t>
            </a:r>
            <a:r>
              <a:rPr spc="200" dirty="0"/>
              <a:t> </a:t>
            </a:r>
            <a:r>
              <a:rPr dirty="0"/>
              <a:t>J</a:t>
            </a:r>
            <a:r>
              <a:rPr spc="-125" dirty="0"/>
              <a:t> </a:t>
            </a:r>
            <a:r>
              <a:rPr spc="75" dirty="0"/>
              <a:t>ERSEY</a:t>
            </a:r>
            <a:r>
              <a:rPr spc="204" dirty="0"/>
              <a:t> </a:t>
            </a:r>
            <a:r>
              <a:rPr spc="50" dirty="0"/>
              <a:t>BO</a:t>
            </a:r>
            <a:r>
              <a:rPr spc="-120" dirty="0"/>
              <a:t> </a:t>
            </a:r>
            <a:r>
              <a:rPr spc="65" dirty="0"/>
              <a:t>ARD</a:t>
            </a:r>
            <a:r>
              <a:rPr spc="204" dirty="0"/>
              <a:t> </a:t>
            </a:r>
            <a:r>
              <a:rPr dirty="0"/>
              <a:t>O</a:t>
            </a:r>
            <a:r>
              <a:rPr spc="-120" dirty="0"/>
              <a:t> </a:t>
            </a:r>
            <a:r>
              <a:rPr dirty="0"/>
              <a:t>F</a:t>
            </a:r>
            <a:r>
              <a:rPr spc="200" dirty="0"/>
              <a:t> </a:t>
            </a:r>
            <a:r>
              <a:rPr spc="70" dirty="0"/>
              <a:t>PUBL</a:t>
            </a:r>
            <a:r>
              <a:rPr spc="-120" dirty="0"/>
              <a:t> </a:t>
            </a:r>
            <a:r>
              <a:rPr dirty="0"/>
              <a:t>I</a:t>
            </a:r>
            <a:r>
              <a:rPr spc="-120" dirty="0"/>
              <a:t> </a:t>
            </a:r>
            <a:r>
              <a:rPr dirty="0"/>
              <a:t>C</a:t>
            </a:r>
            <a:r>
              <a:rPr spc="204" dirty="0"/>
              <a:t> </a:t>
            </a:r>
            <a:r>
              <a:rPr spc="60" dirty="0"/>
              <a:t>UTI</a:t>
            </a:r>
            <a:r>
              <a:rPr spc="-120" dirty="0"/>
              <a:t> </a:t>
            </a:r>
            <a:r>
              <a:rPr dirty="0"/>
              <a:t>L</a:t>
            </a:r>
            <a:r>
              <a:rPr spc="-120" dirty="0"/>
              <a:t> </a:t>
            </a:r>
            <a:r>
              <a:rPr dirty="0"/>
              <a:t>I</a:t>
            </a:r>
            <a:r>
              <a:rPr spc="-120" dirty="0"/>
              <a:t> </a:t>
            </a:r>
            <a:r>
              <a:rPr spc="45" dirty="0"/>
              <a:t>TI</a:t>
            </a:r>
            <a:r>
              <a:rPr spc="-114" dirty="0"/>
              <a:t> </a:t>
            </a:r>
            <a:r>
              <a:rPr spc="15" dirty="0"/>
              <a:t>ES </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5" name="Holder 5"/>
          <p:cNvSpPr>
            <a:spLocks noGrp="1"/>
          </p:cNvSpPr>
          <p:nvPr>
            <p:ph type="sldNum" sz="quarter" idx="7"/>
          </p:nvPr>
        </p:nvSpPr>
        <p:spPr/>
        <p:txBody>
          <a:bodyPr lIns="0" tIns="0" rIns="0" bIns="0"/>
          <a:lstStyle>
            <a:lvl1pPr>
              <a:defRPr sz="1000" b="0" i="0">
                <a:solidFill>
                  <a:schemeClr val="bg1"/>
                </a:solidFill>
                <a:latin typeface="Arial"/>
                <a:cs typeface="Arial"/>
              </a:defRPr>
            </a:lvl1pPr>
          </a:lstStyle>
          <a:p>
            <a:pPr marL="38100">
              <a:lnSpc>
                <a:spcPct val="100000"/>
              </a:lnSpc>
              <a:spcBef>
                <a:spcPts val="5"/>
              </a:spcBef>
            </a:pPr>
            <a:fld id="{81D60167-4931-47E6-BA6A-407CBD079E47}" type="slidenum">
              <a:rPr spc="-25" dirty="0"/>
              <a:t>‹#›</a:t>
            </a:fld>
            <a:r>
              <a:rPr spc="-25" dirty="0"/>
              <a:t> </a:t>
            </a:r>
          </a:p>
        </p:txBody>
      </p:sp>
    </p:spTree>
    <p:extLst>
      <p:ext uri="{BB962C8B-B14F-4D97-AF65-F5344CB8AC3E}">
        <p14:creationId xmlns:p14="http://schemas.microsoft.com/office/powerpoint/2010/main" val="1805294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6382989"/>
            <a:ext cx="12192000" cy="475011"/>
          </a:xfrm>
          <a:prstGeom prst="rect">
            <a:avLst/>
          </a:prstGeom>
        </p:spPr>
      </p:pic>
      <p:pic>
        <p:nvPicPr>
          <p:cNvPr id="17" name="bg object 17"/>
          <p:cNvPicPr/>
          <p:nvPr/>
        </p:nvPicPr>
        <p:blipFill>
          <a:blip r:embed="rId3" cstate="print"/>
          <a:stretch>
            <a:fillRect/>
          </a:stretch>
        </p:blipFill>
        <p:spPr>
          <a:xfrm>
            <a:off x="10147007" y="475012"/>
            <a:ext cx="1529751" cy="561553"/>
          </a:xfrm>
          <a:prstGeom prst="rect">
            <a:avLst/>
          </a:prstGeom>
        </p:spPr>
      </p:pic>
      <p:sp>
        <p:nvSpPr>
          <p:cNvPr id="18" name="bg object 18"/>
          <p:cNvSpPr/>
          <p:nvPr/>
        </p:nvSpPr>
        <p:spPr>
          <a:xfrm>
            <a:off x="0" y="0"/>
            <a:ext cx="4060190" cy="6383020"/>
          </a:xfrm>
          <a:custGeom>
            <a:avLst/>
            <a:gdLst/>
            <a:ahLst/>
            <a:cxnLst/>
            <a:rect l="l" t="t" r="r" b="b"/>
            <a:pathLst>
              <a:path w="4060190" h="6383020">
                <a:moveTo>
                  <a:pt x="0" y="6382988"/>
                </a:moveTo>
                <a:lnTo>
                  <a:pt x="4059934" y="6382988"/>
                </a:lnTo>
                <a:lnTo>
                  <a:pt x="4059934" y="0"/>
                </a:lnTo>
                <a:lnTo>
                  <a:pt x="0" y="0"/>
                </a:lnTo>
                <a:lnTo>
                  <a:pt x="0" y="6382988"/>
                </a:lnTo>
                <a:close/>
              </a:path>
            </a:pathLst>
          </a:custGeom>
          <a:solidFill>
            <a:srgbClr val="0070BB"/>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800" b="0" i="0">
                <a:solidFill>
                  <a:schemeClr val="bg1"/>
                </a:solidFill>
                <a:latin typeface="Arial"/>
                <a:cs typeface="Arial"/>
              </a:defRPr>
            </a:lvl1pPr>
          </a:lstStyle>
          <a:p>
            <a:pPr marL="12700">
              <a:lnSpc>
                <a:spcPct val="100000"/>
              </a:lnSpc>
              <a:spcBef>
                <a:spcPts val="25"/>
              </a:spcBef>
            </a:pPr>
            <a:r>
              <a:rPr spc="80" dirty="0"/>
              <a:t>ANBARI</a:t>
            </a:r>
            <a:r>
              <a:rPr spc="-120" dirty="0"/>
              <a:t> </a:t>
            </a:r>
            <a:r>
              <a:rPr dirty="0"/>
              <a:t>C</a:t>
            </a:r>
            <a:r>
              <a:rPr spc="150" dirty="0"/>
              <a:t>  </a:t>
            </a:r>
            <a:r>
              <a:rPr dirty="0"/>
              <a:t>|</a:t>
            </a:r>
            <a:r>
              <a:rPr spc="160" dirty="0"/>
              <a:t>  </a:t>
            </a:r>
            <a:r>
              <a:rPr spc="65" dirty="0"/>
              <a:t>NEW</a:t>
            </a:r>
            <a:r>
              <a:rPr spc="200" dirty="0"/>
              <a:t> </a:t>
            </a:r>
            <a:r>
              <a:rPr dirty="0"/>
              <a:t>J</a:t>
            </a:r>
            <a:r>
              <a:rPr spc="-125" dirty="0"/>
              <a:t> </a:t>
            </a:r>
            <a:r>
              <a:rPr spc="75" dirty="0"/>
              <a:t>ERSEY</a:t>
            </a:r>
            <a:r>
              <a:rPr spc="204" dirty="0"/>
              <a:t> </a:t>
            </a:r>
            <a:r>
              <a:rPr spc="50" dirty="0"/>
              <a:t>BO</a:t>
            </a:r>
            <a:r>
              <a:rPr spc="-120" dirty="0"/>
              <a:t> </a:t>
            </a:r>
            <a:r>
              <a:rPr spc="65" dirty="0"/>
              <a:t>ARD</a:t>
            </a:r>
            <a:r>
              <a:rPr spc="204" dirty="0"/>
              <a:t> </a:t>
            </a:r>
            <a:r>
              <a:rPr dirty="0"/>
              <a:t>O</a:t>
            </a:r>
            <a:r>
              <a:rPr spc="-120" dirty="0"/>
              <a:t> </a:t>
            </a:r>
            <a:r>
              <a:rPr dirty="0"/>
              <a:t>F</a:t>
            </a:r>
            <a:r>
              <a:rPr spc="200" dirty="0"/>
              <a:t> </a:t>
            </a:r>
            <a:r>
              <a:rPr spc="70" dirty="0"/>
              <a:t>PUBL</a:t>
            </a:r>
            <a:r>
              <a:rPr spc="-120" dirty="0"/>
              <a:t> </a:t>
            </a:r>
            <a:r>
              <a:rPr dirty="0"/>
              <a:t>I</a:t>
            </a:r>
            <a:r>
              <a:rPr spc="-120" dirty="0"/>
              <a:t> </a:t>
            </a:r>
            <a:r>
              <a:rPr dirty="0"/>
              <a:t>C</a:t>
            </a:r>
            <a:r>
              <a:rPr spc="204" dirty="0"/>
              <a:t> </a:t>
            </a:r>
            <a:r>
              <a:rPr spc="60" dirty="0"/>
              <a:t>UTI</a:t>
            </a:r>
            <a:r>
              <a:rPr spc="-120" dirty="0"/>
              <a:t> </a:t>
            </a:r>
            <a:r>
              <a:rPr dirty="0"/>
              <a:t>L</a:t>
            </a:r>
            <a:r>
              <a:rPr spc="-120" dirty="0"/>
              <a:t> </a:t>
            </a:r>
            <a:r>
              <a:rPr dirty="0"/>
              <a:t>I</a:t>
            </a:r>
            <a:r>
              <a:rPr spc="-120" dirty="0"/>
              <a:t> </a:t>
            </a:r>
            <a:r>
              <a:rPr spc="45" dirty="0"/>
              <a:t>TI</a:t>
            </a:r>
            <a:r>
              <a:rPr spc="-114" dirty="0"/>
              <a:t> </a:t>
            </a:r>
            <a:r>
              <a:rPr spc="15" dirty="0"/>
              <a:t>ES </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4" name="Holder 4"/>
          <p:cNvSpPr>
            <a:spLocks noGrp="1"/>
          </p:cNvSpPr>
          <p:nvPr>
            <p:ph type="sldNum" sz="quarter" idx="7"/>
          </p:nvPr>
        </p:nvSpPr>
        <p:spPr/>
        <p:txBody>
          <a:bodyPr lIns="0" tIns="0" rIns="0" bIns="0"/>
          <a:lstStyle>
            <a:lvl1pPr>
              <a:defRPr sz="1000" b="0" i="0">
                <a:solidFill>
                  <a:schemeClr val="bg1"/>
                </a:solidFill>
                <a:latin typeface="Arial"/>
                <a:cs typeface="Arial"/>
              </a:defRPr>
            </a:lvl1pPr>
          </a:lstStyle>
          <a:p>
            <a:pPr marL="38100">
              <a:lnSpc>
                <a:spcPct val="100000"/>
              </a:lnSpc>
              <a:spcBef>
                <a:spcPts val="5"/>
              </a:spcBef>
            </a:pPr>
            <a:fld id="{81D60167-4931-47E6-BA6A-407CBD079E47}" type="slidenum">
              <a:rPr spc="-25" dirty="0"/>
              <a:t>‹#›</a:t>
            </a:fld>
            <a:r>
              <a:rPr spc="-25" dirty="0"/>
              <a:t> </a:t>
            </a:r>
          </a:p>
        </p:txBody>
      </p:sp>
    </p:spTree>
    <p:extLst>
      <p:ext uri="{BB962C8B-B14F-4D97-AF65-F5344CB8AC3E}">
        <p14:creationId xmlns:p14="http://schemas.microsoft.com/office/powerpoint/2010/main" val="41536082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87270F-86EB-4DD5-B103-60C2C0E4B8C8}" type="datetimeFigureOut">
              <a:rPr lang="en-US" smtClean="0"/>
              <a:t>4/12/2022</a:t>
            </a:fld>
            <a:endParaRPr lang="en-US"/>
          </a:p>
        </p:txBody>
      </p:sp>
      <p:sp>
        <p:nvSpPr>
          <p:cNvPr id="5" name="Footer Placeholder 4"/>
          <p:cNvSpPr>
            <a:spLocks noGrp="1"/>
          </p:cNvSpPr>
          <p:nvPr>
            <p:ph type="ftr" sz="quarter" idx="11"/>
          </p:nvPr>
        </p:nvSpPr>
        <p:spPr>
          <a:xfrm>
            <a:off x="1127124" y="329307"/>
            <a:ext cx="5943668" cy="309201"/>
          </a:xfrm>
        </p:spPr>
        <p:txBody>
          <a:bodyPr/>
          <a:lstStyle/>
          <a:p>
            <a:endParaRPr lang="en-US"/>
          </a:p>
        </p:txBody>
      </p:sp>
      <p:sp>
        <p:nvSpPr>
          <p:cNvPr id="6" name="Slide Number Placeholder 5"/>
          <p:cNvSpPr>
            <a:spLocks noGrp="1"/>
          </p:cNvSpPr>
          <p:nvPr>
            <p:ph type="sldNum" sz="quarter" idx="12"/>
          </p:nvPr>
        </p:nvSpPr>
        <p:spPr>
          <a:xfrm>
            <a:off x="9924392" y="134930"/>
            <a:ext cx="811019" cy="503578"/>
          </a:xfrm>
        </p:spPr>
        <p:txBody>
          <a:bodyPr/>
          <a:lstStyle/>
          <a:p>
            <a:fld id="{01B6247F-1EC6-441D-B477-5B8C97D97BBC}" type="slidenum">
              <a:rPr lang="en-US" smtClean="0"/>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18676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D787270F-86EB-4DD5-B103-60C2C0E4B8C8}" type="datetimeFigureOut">
              <a:rPr lang="en-US" smtClean="0"/>
              <a:t>4/12/2022</a:t>
            </a:fld>
            <a:endParaRPr lang="en-US"/>
          </a:p>
        </p:txBody>
      </p:sp>
      <p:sp>
        <p:nvSpPr>
          <p:cNvPr id="5" name="Footer Placeholder 4"/>
          <p:cNvSpPr>
            <a:spLocks noGrp="1"/>
          </p:cNvSpPr>
          <p:nvPr>
            <p:ph type="ftr" sz="quarter" idx="11"/>
          </p:nvPr>
        </p:nvSpPr>
        <p:spPr/>
        <p:txBody>
          <a:bodyPr/>
          <a:lstStyle>
            <a:lvl1pPr>
              <a:defRPr sz="1200"/>
            </a:lvl1pPr>
          </a:lstStyle>
          <a:p>
            <a:endParaRPr lang="en-US"/>
          </a:p>
        </p:txBody>
      </p:sp>
      <p:sp>
        <p:nvSpPr>
          <p:cNvPr id="6" name="Slide Number Placeholder 5"/>
          <p:cNvSpPr>
            <a:spLocks noGrp="1"/>
          </p:cNvSpPr>
          <p:nvPr>
            <p:ph type="sldNum" sz="quarter" idx="12"/>
          </p:nvPr>
        </p:nvSpPr>
        <p:spPr/>
        <p:txBody>
          <a:bodyPr/>
          <a:lstStyle/>
          <a:p>
            <a:fld id="{01B6247F-1EC6-441D-B477-5B8C97D97BBC}" type="slidenum">
              <a:rPr lang="en-US" smtClean="0"/>
              <a:t>‹#›</a:t>
            </a:fld>
            <a:endParaRPr lang="en-US"/>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48932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87270F-86EB-4DD5-B103-60C2C0E4B8C8}" type="datetimeFigureOut">
              <a:rPr lang="en-US" smtClean="0"/>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6247F-1EC6-441D-B477-5B8C97D97BBC}" type="slidenum">
              <a:rPr lang="en-US" smtClean="0"/>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03634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87270F-86EB-4DD5-B103-60C2C0E4B8C8}" type="datetimeFigureOut">
              <a:rPr lang="en-US" smtClean="0"/>
              <a:t>4/12/2022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6247F-1EC6-441D-B477-5B8C97D97BBC}" type="slidenum">
              <a:rPr lang="en-US" smtClean="0"/>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400235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7270F-86EB-4DD5-B103-60C2C0E4B8C8}" type="datetimeFigureOut">
              <a:rPr lang="en-US" smtClean="0"/>
              <a:t>4/12/2022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B6247F-1EC6-441D-B477-5B8C97D97BBC}" type="slidenum">
              <a:rPr lang="en-US" smtClean="0"/>
              <a:t>‹#›</a:t>
            </a:fld>
            <a:endParaRPr lang="en-US"/>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76722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87270F-86EB-4DD5-B103-60C2C0E4B8C8}" type="datetimeFigureOut">
              <a:rPr lang="en-US" smtClean="0"/>
              <a:t>4/12/2022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B6247F-1EC6-441D-B477-5B8C97D97BBC}" type="slidenum">
              <a:rPr lang="en-US" smtClean="0"/>
              <a:t>‹#›</a:t>
            </a:fld>
            <a:endParaRPr lang="en-US"/>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2367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Rectangle 3"/>
          <p:cNvSpPr/>
          <p:nvPr/>
        </p:nvSpPr>
        <p:spPr>
          <a:xfrm>
            <a:off x="0" y="492126"/>
            <a:ext cx="12192000" cy="879475"/>
          </a:xfrm>
          <a:prstGeom prst="rect">
            <a:avLst/>
          </a:prstGeom>
          <a:gradFill flip="none" rotWithShape="1">
            <a:gsLst>
              <a:gs pos="0">
                <a:srgbClr val="FCF9D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5" name="Diagram 4"/>
          <p:cNvGraphicFramePr/>
          <p:nvPr>
            <p:extLst>
              <p:ext uri="{D42A27DB-BD31-4B8C-83A1-F6EECF244321}">
                <p14:modId xmlns:p14="http://schemas.microsoft.com/office/powerpoint/2010/main" val="615821144"/>
              </p:ext>
            </p:extLst>
          </p:nvPr>
        </p:nvGraphicFramePr>
        <p:xfrm>
          <a:off x="508000" y="762000"/>
          <a:ext cx="6096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sz="half" idx="1"/>
          </p:nvPr>
        </p:nvSpPr>
        <p:spPr>
          <a:xfrm>
            <a:off x="6908800" y="1143000"/>
            <a:ext cx="4874003" cy="4038600"/>
          </a:xfrm>
        </p:spPr>
        <p:txBody>
          <a:bodyPr/>
          <a:lstStyle>
            <a:lvl1pPr algn="r">
              <a:defRPr sz="2800"/>
            </a:lvl1pPr>
            <a:lvl2pPr algn="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6" name="Slide Number Placeholder 6"/>
          <p:cNvSpPr>
            <a:spLocks noGrp="1"/>
          </p:cNvSpPr>
          <p:nvPr>
            <p:ph type="sldNum" sz="quarter" idx="10"/>
          </p:nvPr>
        </p:nvSpPr>
        <p:spPr/>
        <p:txBody>
          <a:bodyPr/>
          <a:lstStyle>
            <a:lvl1pPr>
              <a:defRPr/>
            </a:lvl1pPr>
          </a:lstStyle>
          <a:p>
            <a:pPr>
              <a:defRPr/>
            </a:pPr>
            <a:fld id="{6BDF357B-7382-42C6-B2AC-8C38929953F9}" type="slidenum">
              <a:rPr lang="en-US"/>
              <a:pPr>
                <a:defRPr/>
              </a:pPr>
              <a:t>‹#›</a:t>
            </a:fld>
            <a:endParaRPr lang="en-US"/>
          </a:p>
        </p:txBody>
      </p:sp>
      <p:sp>
        <p:nvSpPr>
          <p:cNvPr id="8" name="Date Placeholder 3"/>
          <p:cNvSpPr>
            <a:spLocks noGrp="1"/>
          </p:cNvSpPr>
          <p:nvPr>
            <p:ph type="dt" sz="half" idx="11"/>
          </p:nvPr>
        </p:nvSpPr>
        <p:spPr>
          <a:xfrm>
            <a:off x="609600" y="6356351"/>
            <a:ext cx="2844800" cy="365125"/>
          </a:xfrm>
          <a:prstGeom prst="rect">
            <a:avLst/>
          </a:prstGeom>
        </p:spPr>
        <p:txBody>
          <a:bodyPr anchor="ctr"/>
          <a:lstStyle>
            <a:lvl1pPr>
              <a:defRPr sz="1200">
                <a:solidFill>
                  <a:srgbClr val="898FBA"/>
                </a:solidFill>
              </a:defRPr>
            </a:lvl1pPr>
          </a:lstStyle>
          <a:p>
            <a:pPr>
              <a:defRPr/>
            </a:pPr>
            <a:fld id="{71EF5040-83C9-422B-BD6F-E87D87872E73}" type="datetime1">
              <a:rPr lang="en-US" smtClean="0"/>
              <a:t>4/12/2022</a:t>
            </a:fld>
            <a:endParaRPr lang="en-US" dirty="0"/>
          </a:p>
        </p:txBody>
      </p:sp>
    </p:spTree>
    <p:extLst>
      <p:ext uri="{BB962C8B-B14F-4D97-AF65-F5344CB8AC3E}">
        <p14:creationId xmlns:p14="http://schemas.microsoft.com/office/powerpoint/2010/main" val="18595518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87270F-86EB-4DD5-B103-60C2C0E4B8C8}" type="datetimeFigureOut">
              <a:rPr lang="en-US" smtClean="0"/>
              <a:t>4/12/2022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B6247F-1EC6-441D-B477-5B8C97D97BBC}" type="slidenum">
              <a:rPr lang="en-US" smtClean="0"/>
              <a:t>‹#›</a:t>
            </a:fld>
            <a:endParaRPr lang="en-US"/>
          </a:p>
        </p:txBody>
      </p:sp>
    </p:spTree>
    <p:extLst>
      <p:ext uri="{BB962C8B-B14F-4D97-AF65-F5344CB8AC3E}">
        <p14:creationId xmlns:p14="http://schemas.microsoft.com/office/powerpoint/2010/main" val="56650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87270F-86EB-4DD5-B103-60C2C0E4B8C8}" type="datetimeFigureOut">
              <a:rPr lang="en-US" smtClean="0"/>
              <a:t>4/12/2022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6247F-1EC6-441D-B477-5B8C97D97BBC}" type="slidenum">
              <a:rPr lang="en-US" smtClean="0"/>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40499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D787270F-86EB-4DD5-B103-60C2C0E4B8C8}" type="datetimeFigureOut">
              <a:rPr lang="en-US" smtClean="0"/>
              <a:t>4/12/2022</a:t>
            </a:fld>
            <a:endParaRPr lang="en-US"/>
          </a:p>
        </p:txBody>
      </p:sp>
      <p:sp>
        <p:nvSpPr>
          <p:cNvPr id="6" name="Footer Placeholder 5"/>
          <p:cNvSpPr>
            <a:spLocks noGrp="1"/>
          </p:cNvSpPr>
          <p:nvPr>
            <p:ph type="ftr" sz="quarter" idx="11"/>
          </p:nvPr>
        </p:nvSpPr>
        <p:spPr>
          <a:xfrm>
            <a:off x="1125300" y="318640"/>
            <a:ext cx="4877818" cy="320931"/>
          </a:xfrm>
        </p:spPr>
        <p:txBody>
          <a:bodyPr/>
          <a:lstStyle/>
          <a:p>
            <a:endParaRPr lang="en-US" dirty="0"/>
          </a:p>
        </p:txBody>
      </p:sp>
      <p:sp>
        <p:nvSpPr>
          <p:cNvPr id="7" name="Slide Number Placeholder 6"/>
          <p:cNvSpPr>
            <a:spLocks noGrp="1"/>
          </p:cNvSpPr>
          <p:nvPr>
            <p:ph type="sldNum" sz="quarter" idx="12"/>
          </p:nvPr>
        </p:nvSpPr>
        <p:spPr>
          <a:xfrm>
            <a:off x="6176794" y="137408"/>
            <a:ext cx="811019" cy="503578"/>
          </a:xfrm>
        </p:spPr>
        <p:txBody>
          <a:bodyPr/>
          <a:lstStyle/>
          <a:p>
            <a:fld id="{01B6247F-1EC6-441D-B477-5B8C97D97BBC}" type="slidenum">
              <a:rPr lang="en-US" smtClean="0"/>
              <a:t>‹#›</a:t>
            </a:fld>
            <a:endParaRPr lang="en-US"/>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233062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87270F-86EB-4DD5-B103-60C2C0E4B8C8}" type="datetimeFigureOut">
              <a:rPr lang="en-US" smtClean="0"/>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6247F-1EC6-441D-B477-5B8C97D97BBC}" type="slidenum">
              <a:rPr lang="en-US" smtClean="0"/>
              <a:t>‹#›</a:t>
            </a:fld>
            <a:endParaRPr lang="en-US"/>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61908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87270F-86EB-4DD5-B103-60C2C0E4B8C8}" type="datetimeFigureOut">
              <a:rPr lang="en-US" smtClean="0"/>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6247F-1EC6-441D-B477-5B8C97D97BBC}" type="slidenum">
              <a:rPr lang="en-US" smtClean="0"/>
              <a:t>‹#›</a:t>
            </a:fld>
            <a:endParaRPr lang="en-US"/>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154482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p:cNvSpPr/>
          <p:nvPr/>
        </p:nvSpPr>
        <p:spPr>
          <a:xfrm>
            <a:off x="0" y="492126"/>
            <a:ext cx="12192000" cy="879475"/>
          </a:xfrm>
          <a:prstGeom prst="rect">
            <a:avLst/>
          </a:prstGeom>
          <a:gradFill flip="none" rotWithShape="1">
            <a:gsLst>
              <a:gs pos="0">
                <a:srgbClr val="FCF9D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5" name="Text Placeholder 4"/>
          <p:cNvSpPr>
            <a:spLocks noGrp="1"/>
          </p:cNvSpPr>
          <p:nvPr>
            <p:ph type="body" sz="quarter" idx="3"/>
          </p:nvPr>
        </p:nvSpPr>
        <p:spPr>
          <a:xfrm>
            <a:off x="6197601" y="19812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7601" y="2590800"/>
            <a:ext cx="5389033" cy="2854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0"/>
          </p:nvPr>
        </p:nvSpPr>
        <p:spPr/>
        <p:txBody>
          <a:bodyPr/>
          <a:lstStyle>
            <a:lvl1pPr>
              <a:defRPr/>
            </a:lvl1pPr>
          </a:lstStyle>
          <a:p>
            <a:pPr>
              <a:defRPr/>
            </a:pPr>
            <a:fld id="{67FB471C-F983-4089-88F3-BB8E7758DF70}" type="slidenum">
              <a:rPr lang="en-US"/>
              <a:pPr>
                <a:defRPr/>
              </a:pPr>
              <a:t>‹#›</a:t>
            </a:fld>
            <a:endParaRPr lang="en-US"/>
          </a:p>
        </p:txBody>
      </p:sp>
      <p:sp>
        <p:nvSpPr>
          <p:cNvPr id="11" name="Date Placeholder 3"/>
          <p:cNvSpPr>
            <a:spLocks noGrp="1"/>
          </p:cNvSpPr>
          <p:nvPr>
            <p:ph type="dt" sz="half" idx="11"/>
          </p:nvPr>
        </p:nvSpPr>
        <p:spPr>
          <a:xfrm>
            <a:off x="609600" y="6356351"/>
            <a:ext cx="2844800" cy="365125"/>
          </a:xfrm>
          <a:prstGeom prst="rect">
            <a:avLst/>
          </a:prstGeom>
        </p:spPr>
        <p:txBody>
          <a:bodyPr anchor="ctr"/>
          <a:lstStyle>
            <a:lvl1pPr>
              <a:defRPr sz="1200">
                <a:solidFill>
                  <a:srgbClr val="898FBA"/>
                </a:solidFill>
              </a:defRPr>
            </a:lvl1pPr>
          </a:lstStyle>
          <a:p>
            <a:pPr>
              <a:defRPr/>
            </a:pPr>
            <a:fld id="{42F69090-5D1B-49C6-A6F8-2E1703EDB3FD}" type="datetime1">
              <a:rPr lang="en-US" smtClean="0"/>
              <a:t>4/12/2022</a:t>
            </a:fld>
            <a:endParaRPr lang="en-US" dirty="0"/>
          </a:p>
        </p:txBody>
      </p:sp>
    </p:spTree>
    <p:extLst>
      <p:ext uri="{BB962C8B-B14F-4D97-AF65-F5344CB8AC3E}">
        <p14:creationId xmlns:p14="http://schemas.microsoft.com/office/powerpoint/2010/main" val="480138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0" y="492126"/>
            <a:ext cx="12192000" cy="879475"/>
          </a:xfrm>
          <a:prstGeom prst="rect">
            <a:avLst/>
          </a:prstGeom>
          <a:gradFill flip="none" rotWithShape="1">
            <a:gsLst>
              <a:gs pos="0">
                <a:srgbClr val="FCF9D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0"/>
          </p:nvPr>
        </p:nvSpPr>
        <p:spPr/>
        <p:txBody>
          <a:bodyPr/>
          <a:lstStyle>
            <a:lvl1pPr>
              <a:defRPr/>
            </a:lvl1pPr>
          </a:lstStyle>
          <a:p>
            <a:pPr>
              <a:defRPr/>
            </a:pPr>
            <a:fld id="{E64C6A90-C606-485D-BFEC-C66AD245E01C}" type="slidenum">
              <a:rPr lang="en-US"/>
              <a:pPr>
                <a:defRPr/>
              </a:pPr>
              <a:t>‹#›</a:t>
            </a:fld>
            <a:endParaRPr lang="en-US"/>
          </a:p>
        </p:txBody>
      </p:sp>
      <p:sp>
        <p:nvSpPr>
          <p:cNvPr id="7" name="Date Placeholder 3"/>
          <p:cNvSpPr>
            <a:spLocks noGrp="1"/>
          </p:cNvSpPr>
          <p:nvPr>
            <p:ph type="dt" sz="half" idx="11"/>
          </p:nvPr>
        </p:nvSpPr>
        <p:spPr>
          <a:xfrm>
            <a:off x="609600" y="6356351"/>
            <a:ext cx="2844800" cy="365125"/>
          </a:xfrm>
          <a:prstGeom prst="rect">
            <a:avLst/>
          </a:prstGeom>
        </p:spPr>
        <p:txBody>
          <a:bodyPr anchor="ctr"/>
          <a:lstStyle>
            <a:lvl1pPr>
              <a:defRPr sz="1200">
                <a:solidFill>
                  <a:srgbClr val="898FBA"/>
                </a:solidFill>
              </a:defRPr>
            </a:lvl1pPr>
          </a:lstStyle>
          <a:p>
            <a:pPr>
              <a:defRPr/>
            </a:pPr>
            <a:fld id="{3C511716-8F66-47BE-90DD-4518144A7F66}" type="datetime1">
              <a:rPr lang="en-US" smtClean="0"/>
              <a:t>4/12/2022</a:t>
            </a:fld>
            <a:endParaRPr lang="en-US" dirty="0"/>
          </a:p>
        </p:txBody>
      </p:sp>
    </p:spTree>
    <p:extLst>
      <p:ext uri="{BB962C8B-B14F-4D97-AF65-F5344CB8AC3E}">
        <p14:creationId xmlns:p14="http://schemas.microsoft.com/office/powerpoint/2010/main" val="24055817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10.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61.xml"/><Relationship Id="rId7" Type="http://schemas.openxmlformats.org/officeDocument/2006/relationships/image" Target="../media/image19.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11.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22.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2.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23.jp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3.pn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ags" Target="../tags/tag1.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vmlDrawing" Target="../drawings/vmlDrawing1.v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5.xml"/><Relationship Id="rId5" Type="http://schemas.openxmlformats.org/officeDocument/2006/relationships/slideLayout" Target="../slideLayouts/slideLayout22.xml"/><Relationship Id="rId15" Type="http://schemas.openxmlformats.org/officeDocument/2006/relationships/image" Target="../media/image5.emf"/><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oleObject" Target="../embeddings/oleObject1.bin"/></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6.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7.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2.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8.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9.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44000">
              <a:srgbClr val="FFFFFF"/>
            </a:gs>
            <a:gs pos="100000">
              <a:schemeClr val="bg1"/>
            </a:gs>
          </a:gsLst>
          <a:lin ang="16200000" scaled="1"/>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F050E58E-1C62-4AD3-9E77-E545E18A8B4E}" type="datetime1">
              <a:rPr lang="en-US" smtClean="0"/>
              <a:t>4/12/2022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cs typeface="+mn-cs"/>
              </a:defRPr>
            </a:lvl1pPr>
          </a:lstStyle>
          <a:p>
            <a:pPr>
              <a:defRPr/>
            </a:pPr>
            <a:r>
              <a:rPr lang="en-US" dirty="0"/>
              <a:t>www.nj.gov/bpu</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BC46049A-B227-4519-AF09-38B2D021AD62}" type="slidenum">
              <a:rPr lang="en-US"/>
              <a:pPr>
                <a:defRPr/>
              </a:pPr>
              <a:t>‹#›</a:t>
            </a:fld>
            <a:endParaRPr lang="en-US"/>
          </a:p>
        </p:txBody>
      </p:sp>
      <p:pic>
        <p:nvPicPr>
          <p:cNvPr id="1029" name="Picture 2" descr="C:\Users\jamieson\Desktop\Copy of NJBPU PP.png"/>
          <p:cNvPicPr>
            <a:picLocks noChangeAspect="1" noChangeArrowheads="1"/>
          </p:cNvPicPr>
          <p:nvPr/>
        </p:nvPicPr>
        <p:blipFill>
          <a:blip r:embed="rId6">
            <a:extLst>
              <a:ext uri="{28A0092B-C50C-407E-A947-70E740481C1C}">
                <a14:useLocalDpi xmlns:a14="http://schemas.microsoft.com/office/drawing/2010/main" val="0"/>
              </a:ext>
            </a:extLst>
          </a:blip>
          <a:srcRect t="24889"/>
          <a:stretch>
            <a:fillRect/>
          </a:stretch>
        </p:blipFill>
        <p:spPr bwMode="auto">
          <a:xfrm>
            <a:off x="0" y="295276"/>
            <a:ext cx="121920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5" r:id="rId1"/>
    <p:sldLayoutId id="2147483836" r:id="rId2"/>
    <p:sldLayoutId id="2147483829" r:id="rId3"/>
    <p:sldLayoutId id="2147483837" r:id="rId4"/>
  </p:sldLayoutIdLst>
  <p:hf hdr="0"/>
  <p:txStyles>
    <p:titleStyle>
      <a:lvl1pPr algn="ctr" rtl="0" eaLnBrk="1" fontAlgn="base" hangingPunct="1">
        <a:spcBef>
          <a:spcPct val="0"/>
        </a:spcBef>
        <a:spcAft>
          <a:spcPct val="0"/>
        </a:spcAft>
        <a:defRPr sz="3600" kern="1200">
          <a:solidFill>
            <a:srgbClr val="001F5B"/>
          </a:solidFill>
          <a:latin typeface="+mj-lt"/>
          <a:ea typeface="+mj-ea"/>
          <a:cs typeface="+mj-cs"/>
        </a:defRPr>
      </a:lvl1pPr>
      <a:lvl2pPr algn="ctr" rtl="0" eaLnBrk="1" fontAlgn="base" hangingPunct="1">
        <a:spcBef>
          <a:spcPct val="0"/>
        </a:spcBef>
        <a:spcAft>
          <a:spcPct val="0"/>
        </a:spcAft>
        <a:defRPr sz="3600">
          <a:solidFill>
            <a:srgbClr val="001F5B"/>
          </a:solidFill>
          <a:latin typeface="Arial Black" pitchFamily="34" charset="0"/>
        </a:defRPr>
      </a:lvl2pPr>
      <a:lvl3pPr algn="ctr" rtl="0" eaLnBrk="1" fontAlgn="base" hangingPunct="1">
        <a:spcBef>
          <a:spcPct val="0"/>
        </a:spcBef>
        <a:spcAft>
          <a:spcPct val="0"/>
        </a:spcAft>
        <a:defRPr sz="3600">
          <a:solidFill>
            <a:srgbClr val="001F5B"/>
          </a:solidFill>
          <a:latin typeface="Arial Black" pitchFamily="34" charset="0"/>
        </a:defRPr>
      </a:lvl3pPr>
      <a:lvl4pPr algn="ctr" rtl="0" eaLnBrk="1" fontAlgn="base" hangingPunct="1">
        <a:spcBef>
          <a:spcPct val="0"/>
        </a:spcBef>
        <a:spcAft>
          <a:spcPct val="0"/>
        </a:spcAft>
        <a:defRPr sz="3600">
          <a:solidFill>
            <a:srgbClr val="001F5B"/>
          </a:solidFill>
          <a:latin typeface="Arial Black" pitchFamily="34" charset="0"/>
        </a:defRPr>
      </a:lvl4pPr>
      <a:lvl5pPr algn="ctr" rtl="0" eaLnBrk="1" fontAlgn="base" hangingPunct="1">
        <a:spcBef>
          <a:spcPct val="0"/>
        </a:spcBef>
        <a:spcAft>
          <a:spcPct val="0"/>
        </a:spcAft>
        <a:defRPr sz="3600">
          <a:solidFill>
            <a:srgbClr val="001F5B"/>
          </a:solidFill>
          <a:latin typeface="Arial Black" pitchFamily="34" charset="0"/>
        </a:defRPr>
      </a:lvl5pPr>
      <a:lvl6pPr marL="457200" algn="ctr" rtl="0" eaLnBrk="1" fontAlgn="base" hangingPunct="1">
        <a:spcBef>
          <a:spcPct val="0"/>
        </a:spcBef>
        <a:spcAft>
          <a:spcPct val="0"/>
        </a:spcAft>
        <a:defRPr sz="3600">
          <a:solidFill>
            <a:srgbClr val="001F5B"/>
          </a:solidFill>
          <a:latin typeface="Arial Black" pitchFamily="34" charset="0"/>
        </a:defRPr>
      </a:lvl6pPr>
      <a:lvl7pPr marL="914400" algn="ctr" rtl="0" eaLnBrk="1" fontAlgn="base" hangingPunct="1">
        <a:spcBef>
          <a:spcPct val="0"/>
        </a:spcBef>
        <a:spcAft>
          <a:spcPct val="0"/>
        </a:spcAft>
        <a:defRPr sz="3600">
          <a:solidFill>
            <a:srgbClr val="001F5B"/>
          </a:solidFill>
          <a:latin typeface="Arial Black" pitchFamily="34" charset="0"/>
        </a:defRPr>
      </a:lvl7pPr>
      <a:lvl8pPr marL="1371600" algn="ctr" rtl="0" eaLnBrk="1" fontAlgn="base" hangingPunct="1">
        <a:spcBef>
          <a:spcPct val="0"/>
        </a:spcBef>
        <a:spcAft>
          <a:spcPct val="0"/>
        </a:spcAft>
        <a:defRPr sz="3600">
          <a:solidFill>
            <a:srgbClr val="001F5B"/>
          </a:solidFill>
          <a:latin typeface="Arial Black" pitchFamily="34" charset="0"/>
        </a:defRPr>
      </a:lvl8pPr>
      <a:lvl9pPr marL="1828800" algn="ctr" rtl="0" eaLnBrk="1" fontAlgn="base" hangingPunct="1">
        <a:spcBef>
          <a:spcPct val="0"/>
        </a:spcBef>
        <a:spcAft>
          <a:spcPct val="0"/>
        </a:spcAft>
        <a:defRPr sz="3600">
          <a:solidFill>
            <a:srgbClr val="001F5B"/>
          </a:solidFill>
          <a:latin typeface="Arial Black" pitchFamily="34" charset="0"/>
        </a:defRPr>
      </a:lvl9pPr>
    </p:titleStyle>
    <p:bodyStyle>
      <a:lvl1pPr marL="342900" indent="-342900" algn="l" rtl="0" eaLnBrk="1" fontAlgn="base" hangingPunct="1">
        <a:spcBef>
          <a:spcPct val="20000"/>
        </a:spcBef>
        <a:spcAft>
          <a:spcPct val="0"/>
        </a:spcAft>
        <a:buClr>
          <a:srgbClr val="003399"/>
        </a:buClr>
        <a:buSzPct val="110000"/>
        <a:buFont typeface="Arial" pitchFamily="34" charset="0"/>
        <a:buChar char="•"/>
        <a:defRPr sz="2800" kern="1200">
          <a:solidFill>
            <a:srgbClr val="001F5B"/>
          </a:solidFill>
          <a:latin typeface="+mn-lt"/>
          <a:ea typeface="+mn-ea"/>
          <a:cs typeface="+mn-cs"/>
        </a:defRPr>
      </a:lvl1pPr>
      <a:lvl2pPr marL="742950" indent="-285750" algn="l" rtl="0" eaLnBrk="1" fontAlgn="base" hangingPunct="1">
        <a:spcBef>
          <a:spcPct val="20000"/>
        </a:spcBef>
        <a:spcAft>
          <a:spcPct val="0"/>
        </a:spcAft>
        <a:buClr>
          <a:srgbClr val="003399"/>
        </a:buClr>
        <a:buSzPct val="90000"/>
        <a:buFont typeface="Arial" pitchFamily="34" charset="0"/>
        <a:buChar char="›"/>
        <a:defRPr sz="2400" kern="1200">
          <a:solidFill>
            <a:srgbClr val="001F5B"/>
          </a:solidFill>
          <a:latin typeface="+mn-lt"/>
          <a:ea typeface="+mn-ea"/>
          <a:cs typeface="+mn-cs"/>
        </a:defRPr>
      </a:lvl2pPr>
      <a:lvl3pPr marL="1143000" indent="-228600" algn="l" rtl="0" eaLnBrk="1" fontAlgn="base" hangingPunct="1">
        <a:spcBef>
          <a:spcPct val="20000"/>
        </a:spcBef>
        <a:spcAft>
          <a:spcPct val="0"/>
        </a:spcAft>
        <a:buClr>
          <a:srgbClr val="003399"/>
        </a:buClr>
        <a:buFont typeface="Arial" pitchFamily="34" charset="0"/>
        <a:buChar char="»"/>
        <a:defRPr sz="2000" kern="1200">
          <a:solidFill>
            <a:srgbClr val="001F5B"/>
          </a:solidFill>
          <a:latin typeface="+mn-lt"/>
          <a:ea typeface="+mn-ea"/>
          <a:cs typeface="+mn-cs"/>
        </a:defRPr>
      </a:lvl3pPr>
      <a:lvl4pPr marL="1600200" indent="-228600" algn="l" rtl="0" eaLnBrk="1" fontAlgn="base" hangingPunct="1">
        <a:spcBef>
          <a:spcPct val="20000"/>
        </a:spcBef>
        <a:spcAft>
          <a:spcPct val="0"/>
        </a:spcAft>
        <a:buClr>
          <a:srgbClr val="003399"/>
        </a:buClr>
        <a:buFont typeface="Arial" pitchFamily="34" charset="0"/>
        <a:buChar char="–"/>
        <a:defRPr kern="1200">
          <a:solidFill>
            <a:srgbClr val="001F5B"/>
          </a:solidFill>
          <a:latin typeface="+mn-lt"/>
          <a:ea typeface="+mn-ea"/>
          <a:cs typeface="+mn-cs"/>
        </a:defRPr>
      </a:lvl4pPr>
      <a:lvl5pPr marL="2057400" indent="-228600" algn="l" rtl="0" eaLnBrk="1" fontAlgn="base" hangingPunct="1">
        <a:spcBef>
          <a:spcPct val="20000"/>
        </a:spcBef>
        <a:spcAft>
          <a:spcPct val="0"/>
        </a:spcAft>
        <a:buClr>
          <a:srgbClr val="003399"/>
        </a:buClr>
        <a:buFont typeface="Wingdings" pitchFamily="2" charset="2"/>
        <a:buChar char="§"/>
        <a:defRPr kern="1200">
          <a:solidFill>
            <a:srgbClr val="001F5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09788" y="317501"/>
            <a:ext cx="11372425" cy="276999"/>
          </a:xfrm>
          <a:prstGeom prst="rect">
            <a:avLst/>
          </a:prstGeom>
        </p:spPr>
        <p:txBody>
          <a:bodyPr wrap="square" lIns="0" tIns="0" rIns="0" bIns="0">
            <a:spAutoFit/>
          </a:bodyPr>
          <a:lstStyle>
            <a:lvl1pPr>
              <a:defRPr sz="1800" b="1" i="0">
                <a:solidFill>
                  <a:srgbClr val="F47C3C"/>
                </a:solidFill>
                <a:latin typeface="Arial"/>
                <a:cs typeface="Arial"/>
              </a:defRPr>
            </a:lvl1pPr>
          </a:lstStyle>
          <a:p>
            <a:endParaRPr/>
          </a:p>
        </p:txBody>
      </p:sp>
      <p:sp>
        <p:nvSpPr>
          <p:cNvPr id="3" name="Holder 3"/>
          <p:cNvSpPr>
            <a:spLocks noGrp="1"/>
          </p:cNvSpPr>
          <p:nvPr>
            <p:ph type="body" idx="1"/>
          </p:nvPr>
        </p:nvSpPr>
        <p:spPr>
          <a:xfrm>
            <a:off x="694943" y="1289644"/>
            <a:ext cx="10802112" cy="184666"/>
          </a:xfrm>
          <a:prstGeom prst="rect">
            <a:avLst/>
          </a:prstGeom>
        </p:spPr>
        <p:txBody>
          <a:bodyPr wrap="square" lIns="0" tIns="0" rIns="0" bIns="0">
            <a:spAutoFit/>
          </a:bodyPr>
          <a:lstStyle>
            <a:lvl1pPr>
              <a:defRPr sz="1200" b="1" i="0">
                <a:solidFill>
                  <a:srgbClr val="444444"/>
                </a:solidFill>
                <a:latin typeface="Arial"/>
                <a:cs typeface="Aria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21698741"/>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6382989"/>
            <a:ext cx="12192000" cy="475011"/>
          </a:xfrm>
          <a:prstGeom prst="rect">
            <a:avLst/>
          </a:prstGeom>
        </p:spPr>
      </p:pic>
      <p:pic>
        <p:nvPicPr>
          <p:cNvPr id="17" name="bg object 17"/>
          <p:cNvPicPr/>
          <p:nvPr/>
        </p:nvPicPr>
        <p:blipFill>
          <a:blip r:embed="rId8" cstate="print"/>
          <a:stretch>
            <a:fillRect/>
          </a:stretch>
        </p:blipFill>
        <p:spPr>
          <a:xfrm>
            <a:off x="10147007" y="475012"/>
            <a:ext cx="1529751" cy="561553"/>
          </a:xfrm>
          <a:prstGeom prst="rect">
            <a:avLst/>
          </a:prstGeom>
        </p:spPr>
      </p:pic>
      <p:sp>
        <p:nvSpPr>
          <p:cNvPr id="2" name="Holder 2"/>
          <p:cNvSpPr>
            <a:spLocks noGrp="1"/>
          </p:cNvSpPr>
          <p:nvPr>
            <p:ph type="title"/>
          </p:nvPr>
        </p:nvSpPr>
        <p:spPr>
          <a:xfrm>
            <a:off x="685800" y="4574540"/>
            <a:ext cx="10820400" cy="939800"/>
          </a:xfrm>
          <a:prstGeom prst="rect">
            <a:avLst/>
          </a:prstGeom>
        </p:spPr>
        <p:txBody>
          <a:bodyPr wrap="square" lIns="0" tIns="0" rIns="0" bIns="0">
            <a:spAutoFit/>
          </a:bodyPr>
          <a:lstStyle>
            <a:lvl1pPr>
              <a:defRPr sz="6000" b="1" i="0">
                <a:solidFill>
                  <a:srgbClr val="83C53E"/>
                </a:solidFill>
                <a:latin typeface="Arial"/>
                <a:cs typeface="Arial"/>
              </a:defRPr>
            </a:lvl1pPr>
          </a:lstStyle>
          <a:p>
            <a:endParaRPr/>
          </a:p>
        </p:txBody>
      </p:sp>
      <p:sp>
        <p:nvSpPr>
          <p:cNvPr id="3" name="Holder 3"/>
          <p:cNvSpPr>
            <a:spLocks noGrp="1"/>
          </p:cNvSpPr>
          <p:nvPr>
            <p:ph type="body" idx="1"/>
          </p:nvPr>
        </p:nvSpPr>
        <p:spPr>
          <a:xfrm>
            <a:off x="698671" y="1172971"/>
            <a:ext cx="10794656" cy="18573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825500" y="6555204"/>
            <a:ext cx="3352800" cy="139065"/>
          </a:xfrm>
          <a:prstGeom prst="rect">
            <a:avLst/>
          </a:prstGeom>
        </p:spPr>
        <p:txBody>
          <a:bodyPr wrap="square" lIns="0" tIns="0" rIns="0" bIns="0">
            <a:spAutoFit/>
          </a:bodyPr>
          <a:lstStyle>
            <a:lvl1pPr>
              <a:defRPr sz="800" b="0" i="0">
                <a:solidFill>
                  <a:schemeClr val="bg1"/>
                </a:solidFill>
                <a:latin typeface="Arial"/>
                <a:cs typeface="Arial"/>
              </a:defRPr>
            </a:lvl1pPr>
          </a:lstStyle>
          <a:p>
            <a:pPr marL="12700">
              <a:lnSpc>
                <a:spcPct val="100000"/>
              </a:lnSpc>
              <a:spcBef>
                <a:spcPts val="25"/>
              </a:spcBef>
            </a:pPr>
            <a:r>
              <a:rPr spc="80" dirty="0"/>
              <a:t>ANBARI</a:t>
            </a:r>
            <a:r>
              <a:rPr spc="-120" dirty="0"/>
              <a:t> </a:t>
            </a:r>
            <a:r>
              <a:rPr dirty="0"/>
              <a:t>C</a:t>
            </a:r>
            <a:r>
              <a:rPr spc="150" dirty="0"/>
              <a:t>  </a:t>
            </a:r>
            <a:r>
              <a:rPr dirty="0"/>
              <a:t>|</a:t>
            </a:r>
            <a:r>
              <a:rPr spc="160" dirty="0"/>
              <a:t>  </a:t>
            </a:r>
            <a:r>
              <a:rPr spc="65" dirty="0"/>
              <a:t>NEW</a:t>
            </a:r>
            <a:r>
              <a:rPr spc="200" dirty="0"/>
              <a:t> </a:t>
            </a:r>
            <a:r>
              <a:rPr dirty="0"/>
              <a:t>J</a:t>
            </a:r>
            <a:r>
              <a:rPr spc="-125" dirty="0"/>
              <a:t> </a:t>
            </a:r>
            <a:r>
              <a:rPr spc="75" dirty="0"/>
              <a:t>ERSEY</a:t>
            </a:r>
            <a:r>
              <a:rPr spc="204" dirty="0"/>
              <a:t> </a:t>
            </a:r>
            <a:r>
              <a:rPr spc="50" dirty="0"/>
              <a:t>BO</a:t>
            </a:r>
            <a:r>
              <a:rPr spc="-120" dirty="0"/>
              <a:t> </a:t>
            </a:r>
            <a:r>
              <a:rPr spc="65" dirty="0"/>
              <a:t>ARD</a:t>
            </a:r>
            <a:r>
              <a:rPr spc="204" dirty="0"/>
              <a:t> </a:t>
            </a:r>
            <a:r>
              <a:rPr dirty="0"/>
              <a:t>O</a:t>
            </a:r>
            <a:r>
              <a:rPr spc="-120" dirty="0"/>
              <a:t> </a:t>
            </a:r>
            <a:r>
              <a:rPr dirty="0"/>
              <a:t>F</a:t>
            </a:r>
            <a:r>
              <a:rPr spc="200" dirty="0"/>
              <a:t> </a:t>
            </a:r>
            <a:r>
              <a:rPr spc="70" dirty="0"/>
              <a:t>PUBL</a:t>
            </a:r>
            <a:r>
              <a:rPr spc="-120" dirty="0"/>
              <a:t> </a:t>
            </a:r>
            <a:r>
              <a:rPr dirty="0"/>
              <a:t>I</a:t>
            </a:r>
            <a:r>
              <a:rPr spc="-120" dirty="0"/>
              <a:t> </a:t>
            </a:r>
            <a:r>
              <a:rPr dirty="0"/>
              <a:t>C</a:t>
            </a:r>
            <a:r>
              <a:rPr spc="204" dirty="0"/>
              <a:t> </a:t>
            </a:r>
            <a:r>
              <a:rPr spc="60" dirty="0"/>
              <a:t>UTI</a:t>
            </a:r>
            <a:r>
              <a:rPr spc="-120" dirty="0"/>
              <a:t> </a:t>
            </a:r>
            <a:r>
              <a:rPr dirty="0"/>
              <a:t>L</a:t>
            </a:r>
            <a:r>
              <a:rPr spc="-120" dirty="0"/>
              <a:t> </a:t>
            </a:r>
            <a:r>
              <a:rPr dirty="0"/>
              <a:t>I</a:t>
            </a:r>
            <a:r>
              <a:rPr spc="-120" dirty="0"/>
              <a:t> </a:t>
            </a:r>
            <a:r>
              <a:rPr spc="45" dirty="0"/>
              <a:t>TI</a:t>
            </a:r>
            <a:r>
              <a:rPr spc="-114" dirty="0"/>
              <a:t> </a:t>
            </a:r>
            <a:r>
              <a:rPr spc="15" dirty="0"/>
              <a:t>ES </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6" name="Holder 6"/>
          <p:cNvSpPr>
            <a:spLocks noGrp="1"/>
          </p:cNvSpPr>
          <p:nvPr>
            <p:ph type="sldNum" sz="quarter" idx="7"/>
          </p:nvPr>
        </p:nvSpPr>
        <p:spPr>
          <a:xfrm>
            <a:off x="11150601" y="6541354"/>
            <a:ext cx="254000" cy="167640"/>
          </a:xfrm>
          <a:prstGeom prst="rect">
            <a:avLst/>
          </a:prstGeom>
        </p:spPr>
        <p:txBody>
          <a:bodyPr wrap="square" lIns="0" tIns="0" rIns="0" bIns="0">
            <a:spAutoFit/>
          </a:bodyPr>
          <a:lstStyle>
            <a:lvl1pPr>
              <a:defRPr sz="1000" b="0" i="0">
                <a:solidFill>
                  <a:schemeClr val="bg1"/>
                </a:solidFill>
                <a:latin typeface="Arial"/>
                <a:cs typeface="Arial"/>
              </a:defRPr>
            </a:lvl1pPr>
          </a:lstStyle>
          <a:p>
            <a:pPr marL="38100">
              <a:lnSpc>
                <a:spcPct val="100000"/>
              </a:lnSpc>
              <a:spcBef>
                <a:spcPts val="5"/>
              </a:spcBef>
            </a:pPr>
            <a:fld id="{81D60167-4931-47E6-BA6A-407CBD079E47}" type="slidenum">
              <a:rPr spc="-25" dirty="0"/>
              <a:t>‹#›</a:t>
            </a:fld>
            <a:r>
              <a:rPr spc="-25" dirty="0"/>
              <a:t> </a:t>
            </a:r>
          </a:p>
        </p:txBody>
      </p:sp>
    </p:spTree>
    <p:extLst>
      <p:ext uri="{BB962C8B-B14F-4D97-AF65-F5344CB8AC3E}">
        <p14:creationId xmlns:p14="http://schemas.microsoft.com/office/powerpoint/2010/main" val="3098143040"/>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03A9ED18-E050-1D40-AA59-C75F2A6A2671}"/>
              </a:ext>
            </a:extLst>
          </p:cNvPr>
          <p:cNvPicPr>
            <a:picLocks noChangeAspect="1"/>
          </p:cNvPicPr>
          <p:nvPr userDrawn="1"/>
        </p:nvPicPr>
        <p:blipFill rotWithShape="1">
          <a:blip r:embed="rId13">
            <a:alphaModFix amt="23000"/>
            <a:extLst>
              <a:ext uri="{BEBA8EAE-BF5A-486C-A8C5-ECC9F3942E4B}">
                <a14:imgProps xmlns:a14="http://schemas.microsoft.com/office/drawing/2010/main">
                  <a14:imgLayer r:embed="rId14">
                    <a14:imgEffect>
                      <a14:sharpenSoften amount="100000"/>
                    </a14:imgEffect>
                    <a14:imgEffect>
                      <a14:colorTemperature colorTemp="6559"/>
                    </a14:imgEffect>
                    <a14:imgEffect>
                      <a14:saturation sat="379000"/>
                    </a14:imgEffect>
                    <a14:imgEffect>
                      <a14:brightnessContrast bright="55000" contrast="-100000"/>
                    </a14:imgEffect>
                  </a14:imgLayer>
                </a14:imgProps>
              </a:ext>
              <a:ext uri="{28A0092B-C50C-407E-A947-70E740481C1C}">
                <a14:useLocalDpi xmlns:a14="http://schemas.microsoft.com/office/drawing/2010/main" val="0"/>
              </a:ext>
            </a:extLst>
          </a:blip>
          <a:srcRect l="13214" b="17539"/>
          <a:stretch/>
        </p:blipFill>
        <p:spPr>
          <a:xfrm>
            <a:off x="-1" y="3153020"/>
            <a:ext cx="3440835" cy="2970179"/>
          </a:xfrm>
          <a:prstGeom prst="rect">
            <a:avLst/>
          </a:prstGeom>
          <a:noFill/>
          <a:ln>
            <a:noFill/>
          </a:ln>
        </p:spPr>
      </p:pic>
      <p:pic>
        <p:nvPicPr>
          <p:cNvPr id="12" name="Picture 11"/>
          <p:cNvPicPr>
            <a:picLocks noChangeAspect="1"/>
          </p:cNvPicPr>
          <p:nvPr/>
        </p:nvPicPr>
        <p:blipFill rotWithShape="1">
          <a:blip r:embed="rId15">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D787270F-86EB-4DD5-B103-60C2C0E4B8C8}" type="datetimeFigureOut">
              <a:rPr lang="en-US" smtClean="0"/>
              <a:t>4/12/2022</a:t>
            </a:fld>
            <a:endParaRPr lang="en-US"/>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01B6247F-1EC6-441D-B477-5B8C97D97BBC}" type="slidenum">
              <a:rPr lang="en-US" smtClean="0"/>
              <a:t>‹#›</a:t>
            </a:fld>
            <a:endParaRPr lang="en-US"/>
          </a:p>
        </p:txBody>
      </p:sp>
    </p:spTree>
    <p:extLst>
      <p:ext uri="{BB962C8B-B14F-4D97-AF65-F5344CB8AC3E}">
        <p14:creationId xmlns:p14="http://schemas.microsoft.com/office/powerpoint/2010/main" val="3108918204"/>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FFF"/>
            </a:gs>
            <a:gs pos="44000">
              <a:srgbClr val="FFFFFF"/>
            </a:gs>
            <a:gs pos="100000">
              <a:schemeClr val="bg1"/>
            </a:gs>
          </a:gsLst>
          <a:lin ang="16200000" scaled="1"/>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1" name="Text Placeholder 2"/>
          <p:cNvSpPr>
            <a:spLocks noGrp="1"/>
          </p:cNvSpPr>
          <p:nvPr>
            <p:ph type="body" idx="1"/>
          </p:nvPr>
        </p:nvSpPr>
        <p:spPr bwMode="auto">
          <a:xfrm>
            <a:off x="609600" y="2133600"/>
            <a:ext cx="109728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p:cNvSpPr>
            <a:spLocks noGrp="1"/>
          </p:cNvSpPr>
          <p:nvPr>
            <p:ph type="sldNum" sz="quarter" idx="4"/>
          </p:nvPr>
        </p:nvSpPr>
        <p:spPr>
          <a:xfrm>
            <a:off x="8737600" y="647700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4D4D4D"/>
                </a:solidFill>
                <a:latin typeface="+mn-lt"/>
                <a:cs typeface="+mn-cs"/>
              </a:defRPr>
            </a:lvl1pPr>
          </a:lstStyle>
          <a:p>
            <a:pPr>
              <a:defRPr/>
            </a:pPr>
            <a:fld id="{541FDA6A-78BD-451D-A8B9-707376EFA517}" type="slidenum">
              <a:rPr lang="en-US"/>
              <a:pPr>
                <a:defRPr/>
              </a:pPr>
              <a:t>‹#›</a:t>
            </a:fld>
            <a:endParaRPr lang="en-US" dirty="0"/>
          </a:p>
        </p:txBody>
      </p:sp>
      <p:pic>
        <p:nvPicPr>
          <p:cNvPr id="9" name="Picture 6"/>
          <p:cNvPicPr>
            <a:picLocks noChangeAspect="1"/>
          </p:cNvPicPr>
          <p:nvPr userDrawn="1"/>
        </p:nvPicPr>
        <p:blipFill>
          <a:blip r:embed="rId10">
            <a:extLst>
              <a:ext uri="{28A0092B-C50C-407E-A947-70E740481C1C}">
                <a14:useLocalDpi xmlns:a14="http://schemas.microsoft.com/office/drawing/2010/main" val="0"/>
              </a:ext>
            </a:extLst>
          </a:blip>
          <a:srcRect b="6192"/>
          <a:stretch>
            <a:fillRect/>
          </a:stretch>
        </p:blipFill>
        <p:spPr bwMode="auto">
          <a:xfrm>
            <a:off x="0" y="4495800"/>
            <a:ext cx="112014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p:cNvPicPr>
            <a:picLocks noChangeAspect="1"/>
          </p:cNvPicPr>
          <p:nvPr/>
        </p:nvPicPr>
        <p:blipFill>
          <a:blip r:embed="rId10">
            <a:extLst>
              <a:ext uri="{28A0092B-C50C-407E-A947-70E740481C1C}">
                <a14:useLocalDpi xmlns:a14="http://schemas.microsoft.com/office/drawing/2010/main" val="0"/>
              </a:ext>
            </a:extLst>
          </a:blip>
          <a:srcRect b="6192"/>
          <a:stretch>
            <a:fillRect/>
          </a:stretch>
        </p:blipFill>
        <p:spPr bwMode="auto">
          <a:xfrm>
            <a:off x="1524000" y="4495801"/>
            <a:ext cx="106680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Box 8"/>
          <p:cNvSpPr txBox="1">
            <a:spLocks noChangeArrowheads="1"/>
          </p:cNvSpPr>
          <p:nvPr/>
        </p:nvSpPr>
        <p:spPr bwMode="auto">
          <a:xfrm>
            <a:off x="609600" y="5821364"/>
            <a:ext cx="3352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en-US" sz="1400">
                <a:solidFill>
                  <a:schemeClr val="bg1"/>
                </a:solidFill>
                <a:latin typeface="Arial Black" pitchFamily="34" charset="0"/>
              </a:rPr>
              <a:t>www.nj.gov/bpu</a:t>
            </a:r>
          </a:p>
        </p:txBody>
      </p:sp>
      <p:sp>
        <p:nvSpPr>
          <p:cNvPr id="8" name="Date Placeholder 3"/>
          <p:cNvSpPr>
            <a:spLocks noGrp="1"/>
          </p:cNvSpPr>
          <p:nvPr>
            <p:ph type="dt" sz="half" idx="2"/>
          </p:nvPr>
        </p:nvSpPr>
        <p:spPr>
          <a:xfrm>
            <a:off x="609600" y="6356351"/>
            <a:ext cx="2844800" cy="365125"/>
          </a:xfrm>
          <a:prstGeom prst="rect">
            <a:avLst/>
          </a:prstGeom>
        </p:spPr>
        <p:txBody>
          <a:bodyPr anchor="ctr"/>
          <a:lstStyle>
            <a:lvl1pPr>
              <a:defRPr sz="1200">
                <a:solidFill>
                  <a:srgbClr val="898FBA"/>
                </a:solidFill>
              </a:defRPr>
            </a:lvl1pPr>
          </a:lstStyle>
          <a:p>
            <a:pPr>
              <a:defRPr/>
            </a:pPr>
            <a:fld id="{0CB309AB-9A01-4236-9511-B96D35C17FB1}" type="datetime1">
              <a:rPr lang="en-US" smtClean="0"/>
              <a:t>4/12/2022</a:t>
            </a:fld>
            <a:endParaRPr lang="en-US" dirty="0"/>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30" r:id="rId6"/>
    <p:sldLayoutId id="2147483831" r:id="rId7"/>
    <p:sldLayoutId id="2147483832" r:id="rId8"/>
  </p:sldLayoutIdLst>
  <p:hf hdr="0"/>
  <p:txStyles>
    <p:titleStyle>
      <a:lvl1pPr algn="l" rtl="0" fontAlgn="base">
        <a:spcBef>
          <a:spcPct val="0"/>
        </a:spcBef>
        <a:spcAft>
          <a:spcPct val="0"/>
        </a:spcAft>
        <a:defRPr sz="3600" kern="1200">
          <a:solidFill>
            <a:srgbClr val="003399"/>
          </a:solidFill>
          <a:latin typeface="+mj-lt"/>
          <a:ea typeface="+mj-ea"/>
          <a:cs typeface="+mj-cs"/>
        </a:defRPr>
      </a:lvl1pPr>
      <a:lvl2pPr algn="l" rtl="0" fontAlgn="base">
        <a:spcBef>
          <a:spcPct val="0"/>
        </a:spcBef>
        <a:spcAft>
          <a:spcPct val="0"/>
        </a:spcAft>
        <a:defRPr sz="3600">
          <a:solidFill>
            <a:srgbClr val="003399"/>
          </a:solidFill>
          <a:latin typeface="Arial Black" pitchFamily="34" charset="0"/>
        </a:defRPr>
      </a:lvl2pPr>
      <a:lvl3pPr algn="l" rtl="0" fontAlgn="base">
        <a:spcBef>
          <a:spcPct val="0"/>
        </a:spcBef>
        <a:spcAft>
          <a:spcPct val="0"/>
        </a:spcAft>
        <a:defRPr sz="3600">
          <a:solidFill>
            <a:srgbClr val="003399"/>
          </a:solidFill>
          <a:latin typeface="Arial Black" pitchFamily="34" charset="0"/>
        </a:defRPr>
      </a:lvl3pPr>
      <a:lvl4pPr algn="l" rtl="0" fontAlgn="base">
        <a:spcBef>
          <a:spcPct val="0"/>
        </a:spcBef>
        <a:spcAft>
          <a:spcPct val="0"/>
        </a:spcAft>
        <a:defRPr sz="3600">
          <a:solidFill>
            <a:srgbClr val="003399"/>
          </a:solidFill>
          <a:latin typeface="Arial Black" pitchFamily="34" charset="0"/>
        </a:defRPr>
      </a:lvl4pPr>
      <a:lvl5pPr algn="l" rtl="0" fontAlgn="base">
        <a:spcBef>
          <a:spcPct val="0"/>
        </a:spcBef>
        <a:spcAft>
          <a:spcPct val="0"/>
        </a:spcAft>
        <a:defRPr sz="3600">
          <a:solidFill>
            <a:srgbClr val="003399"/>
          </a:solidFill>
          <a:latin typeface="Arial Black" pitchFamily="34" charset="0"/>
        </a:defRPr>
      </a:lvl5pPr>
      <a:lvl6pPr marL="457200" algn="l" rtl="0" fontAlgn="base">
        <a:spcBef>
          <a:spcPct val="0"/>
        </a:spcBef>
        <a:spcAft>
          <a:spcPct val="0"/>
        </a:spcAft>
        <a:defRPr sz="3600">
          <a:solidFill>
            <a:srgbClr val="003399"/>
          </a:solidFill>
          <a:latin typeface="Arial Black" pitchFamily="34" charset="0"/>
        </a:defRPr>
      </a:lvl6pPr>
      <a:lvl7pPr marL="914400" algn="l" rtl="0" fontAlgn="base">
        <a:spcBef>
          <a:spcPct val="0"/>
        </a:spcBef>
        <a:spcAft>
          <a:spcPct val="0"/>
        </a:spcAft>
        <a:defRPr sz="3600">
          <a:solidFill>
            <a:srgbClr val="003399"/>
          </a:solidFill>
          <a:latin typeface="Arial Black" pitchFamily="34" charset="0"/>
        </a:defRPr>
      </a:lvl7pPr>
      <a:lvl8pPr marL="1371600" algn="l" rtl="0" fontAlgn="base">
        <a:spcBef>
          <a:spcPct val="0"/>
        </a:spcBef>
        <a:spcAft>
          <a:spcPct val="0"/>
        </a:spcAft>
        <a:defRPr sz="3600">
          <a:solidFill>
            <a:srgbClr val="003399"/>
          </a:solidFill>
          <a:latin typeface="Arial Black" pitchFamily="34" charset="0"/>
        </a:defRPr>
      </a:lvl8pPr>
      <a:lvl9pPr marL="1828800" algn="l" rtl="0" fontAlgn="base">
        <a:spcBef>
          <a:spcPct val="0"/>
        </a:spcBef>
        <a:spcAft>
          <a:spcPct val="0"/>
        </a:spcAft>
        <a:defRPr sz="3600">
          <a:solidFill>
            <a:srgbClr val="003399"/>
          </a:solidFill>
          <a:latin typeface="Arial Black" pitchFamily="34" charset="0"/>
        </a:defRPr>
      </a:lvl9pPr>
    </p:titleStyle>
    <p:bodyStyle>
      <a:lvl1pPr marL="342900" indent="-342900" algn="l" rtl="0" fontAlgn="base">
        <a:spcBef>
          <a:spcPct val="20000"/>
        </a:spcBef>
        <a:spcAft>
          <a:spcPct val="0"/>
        </a:spcAft>
        <a:buClr>
          <a:srgbClr val="003399"/>
        </a:buClr>
        <a:buSzPct val="110000"/>
        <a:buFont typeface="Arial" pitchFamily="34" charset="0"/>
        <a:buChar char="•"/>
        <a:defRPr sz="2800" kern="1200">
          <a:solidFill>
            <a:srgbClr val="001F5B"/>
          </a:solidFill>
          <a:latin typeface="+mn-lt"/>
          <a:ea typeface="+mn-ea"/>
          <a:cs typeface="+mn-cs"/>
        </a:defRPr>
      </a:lvl1pPr>
      <a:lvl2pPr marL="742950" indent="-285750" algn="l" rtl="0" fontAlgn="base">
        <a:spcBef>
          <a:spcPct val="20000"/>
        </a:spcBef>
        <a:spcAft>
          <a:spcPct val="0"/>
        </a:spcAft>
        <a:buClr>
          <a:srgbClr val="003399"/>
        </a:buClr>
        <a:buSzPct val="90000"/>
        <a:buFont typeface="Arial" pitchFamily="34" charset="0"/>
        <a:buChar char="›"/>
        <a:defRPr sz="2400" kern="1200">
          <a:solidFill>
            <a:srgbClr val="001F5B"/>
          </a:solidFill>
          <a:latin typeface="+mn-lt"/>
          <a:ea typeface="+mn-ea"/>
          <a:cs typeface="+mn-cs"/>
        </a:defRPr>
      </a:lvl2pPr>
      <a:lvl3pPr marL="1143000" indent="-228600" algn="l" rtl="0" fontAlgn="base">
        <a:spcBef>
          <a:spcPct val="20000"/>
        </a:spcBef>
        <a:spcAft>
          <a:spcPct val="0"/>
        </a:spcAft>
        <a:buClr>
          <a:srgbClr val="003399"/>
        </a:buClr>
        <a:buFont typeface="Arial" pitchFamily="34" charset="0"/>
        <a:buChar char="»"/>
        <a:defRPr sz="2000" kern="1200">
          <a:solidFill>
            <a:srgbClr val="001F5B"/>
          </a:solidFill>
          <a:latin typeface="+mn-lt"/>
          <a:ea typeface="+mn-ea"/>
          <a:cs typeface="+mn-cs"/>
        </a:defRPr>
      </a:lvl3pPr>
      <a:lvl4pPr marL="1600200" indent="-228600" algn="l" rtl="0" fontAlgn="base">
        <a:spcBef>
          <a:spcPct val="20000"/>
        </a:spcBef>
        <a:spcAft>
          <a:spcPct val="0"/>
        </a:spcAft>
        <a:buClr>
          <a:srgbClr val="003399"/>
        </a:buClr>
        <a:buFont typeface="Arial" pitchFamily="34" charset="0"/>
        <a:buChar char="–"/>
        <a:defRPr kern="1200">
          <a:solidFill>
            <a:srgbClr val="001F5B"/>
          </a:solidFill>
          <a:latin typeface="+mn-lt"/>
          <a:ea typeface="+mn-ea"/>
          <a:cs typeface="+mn-cs"/>
        </a:defRPr>
      </a:lvl4pPr>
      <a:lvl5pPr marL="2057400" indent="-228600" algn="l" rtl="0" fontAlgn="base">
        <a:spcBef>
          <a:spcPct val="20000"/>
        </a:spcBef>
        <a:spcAft>
          <a:spcPct val="0"/>
        </a:spcAft>
        <a:buClr>
          <a:srgbClr val="003399"/>
        </a:buClr>
        <a:buFont typeface="Wingdings" pitchFamily="2" charset="2"/>
        <a:buChar char="§"/>
        <a:defRPr kern="1200">
          <a:solidFill>
            <a:srgbClr val="001F5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FFF"/>
            </a:gs>
            <a:gs pos="44000">
              <a:srgbClr val="FFFFFF"/>
            </a:gs>
            <a:gs pos="100000">
              <a:schemeClr val="bg1"/>
            </a:gs>
          </a:gsLst>
          <a:lin ang="16200000" scaled="1"/>
        </a:gra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41751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3075" name="Text Placeholder 2"/>
          <p:cNvSpPr>
            <a:spLocks noGrp="1"/>
          </p:cNvSpPr>
          <p:nvPr>
            <p:ph type="body" idx="1"/>
          </p:nvPr>
        </p:nvSpPr>
        <p:spPr bwMode="auto">
          <a:xfrm>
            <a:off x="609600" y="2133600"/>
            <a:ext cx="109728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rgbClr val="898FBA"/>
                </a:solidFill>
                <a:latin typeface="+mn-lt"/>
                <a:cs typeface="+mn-cs"/>
              </a:defRPr>
            </a:lvl1pPr>
          </a:lstStyle>
          <a:p>
            <a:pPr>
              <a:defRPr/>
            </a:pPr>
            <a:fld id="{1C54C9FF-D323-4475-8B1F-14DCFDE6B878}" type="datetime1">
              <a:rPr lang="en-US" smtClean="0"/>
              <a:t>4/12/2022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r>
              <a:rPr lang="en-US" dirty="0"/>
              <a:t>www.nj.gov/bpu</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8694FD9-317F-4207-8BC5-DAE50D0DE6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Lst>
  <p:hf hdr="0"/>
  <p:txStyles>
    <p:titleStyle>
      <a:lvl1pPr algn="ctr" rtl="0" fontAlgn="base">
        <a:spcBef>
          <a:spcPct val="0"/>
        </a:spcBef>
        <a:spcAft>
          <a:spcPct val="0"/>
        </a:spcAft>
        <a:defRPr sz="3600" kern="1200">
          <a:solidFill>
            <a:srgbClr val="001F5B"/>
          </a:solidFill>
          <a:latin typeface="+mj-lt"/>
          <a:ea typeface="+mj-ea"/>
          <a:cs typeface="+mj-cs"/>
        </a:defRPr>
      </a:lvl1pPr>
      <a:lvl2pPr algn="ctr" rtl="0" fontAlgn="base">
        <a:spcBef>
          <a:spcPct val="0"/>
        </a:spcBef>
        <a:spcAft>
          <a:spcPct val="0"/>
        </a:spcAft>
        <a:defRPr sz="3600">
          <a:solidFill>
            <a:srgbClr val="001F5B"/>
          </a:solidFill>
          <a:latin typeface="Arial Black" pitchFamily="34" charset="0"/>
        </a:defRPr>
      </a:lvl2pPr>
      <a:lvl3pPr algn="ctr" rtl="0" fontAlgn="base">
        <a:spcBef>
          <a:spcPct val="0"/>
        </a:spcBef>
        <a:spcAft>
          <a:spcPct val="0"/>
        </a:spcAft>
        <a:defRPr sz="3600">
          <a:solidFill>
            <a:srgbClr val="001F5B"/>
          </a:solidFill>
          <a:latin typeface="Arial Black" pitchFamily="34" charset="0"/>
        </a:defRPr>
      </a:lvl3pPr>
      <a:lvl4pPr algn="ctr" rtl="0" fontAlgn="base">
        <a:spcBef>
          <a:spcPct val="0"/>
        </a:spcBef>
        <a:spcAft>
          <a:spcPct val="0"/>
        </a:spcAft>
        <a:defRPr sz="3600">
          <a:solidFill>
            <a:srgbClr val="001F5B"/>
          </a:solidFill>
          <a:latin typeface="Arial Black" pitchFamily="34" charset="0"/>
        </a:defRPr>
      </a:lvl4pPr>
      <a:lvl5pPr algn="ctr" rtl="0" fontAlgn="base">
        <a:spcBef>
          <a:spcPct val="0"/>
        </a:spcBef>
        <a:spcAft>
          <a:spcPct val="0"/>
        </a:spcAft>
        <a:defRPr sz="3600">
          <a:solidFill>
            <a:srgbClr val="001F5B"/>
          </a:solidFill>
          <a:latin typeface="Arial Black" pitchFamily="34" charset="0"/>
        </a:defRPr>
      </a:lvl5pPr>
      <a:lvl6pPr marL="457200" algn="ctr" rtl="0" fontAlgn="base">
        <a:spcBef>
          <a:spcPct val="0"/>
        </a:spcBef>
        <a:spcAft>
          <a:spcPct val="0"/>
        </a:spcAft>
        <a:defRPr sz="3600">
          <a:solidFill>
            <a:srgbClr val="001F5B"/>
          </a:solidFill>
          <a:latin typeface="Arial Black" pitchFamily="34" charset="0"/>
        </a:defRPr>
      </a:lvl6pPr>
      <a:lvl7pPr marL="914400" algn="ctr" rtl="0" fontAlgn="base">
        <a:spcBef>
          <a:spcPct val="0"/>
        </a:spcBef>
        <a:spcAft>
          <a:spcPct val="0"/>
        </a:spcAft>
        <a:defRPr sz="3600">
          <a:solidFill>
            <a:srgbClr val="001F5B"/>
          </a:solidFill>
          <a:latin typeface="Arial Black" pitchFamily="34" charset="0"/>
        </a:defRPr>
      </a:lvl7pPr>
      <a:lvl8pPr marL="1371600" algn="ctr" rtl="0" fontAlgn="base">
        <a:spcBef>
          <a:spcPct val="0"/>
        </a:spcBef>
        <a:spcAft>
          <a:spcPct val="0"/>
        </a:spcAft>
        <a:defRPr sz="3600">
          <a:solidFill>
            <a:srgbClr val="001F5B"/>
          </a:solidFill>
          <a:latin typeface="Arial Black" pitchFamily="34" charset="0"/>
        </a:defRPr>
      </a:lvl8pPr>
      <a:lvl9pPr marL="1828800" algn="ctr" rtl="0" fontAlgn="base">
        <a:spcBef>
          <a:spcPct val="0"/>
        </a:spcBef>
        <a:spcAft>
          <a:spcPct val="0"/>
        </a:spcAft>
        <a:defRPr sz="3600">
          <a:solidFill>
            <a:srgbClr val="001F5B"/>
          </a:solidFill>
          <a:latin typeface="Arial Black" pitchFamily="34" charset="0"/>
        </a:defRPr>
      </a:lvl9pPr>
    </p:titleStyle>
    <p:bodyStyle>
      <a:lvl1pPr marL="342900" indent="-342900" algn="l" rtl="0" fontAlgn="base">
        <a:spcBef>
          <a:spcPct val="20000"/>
        </a:spcBef>
        <a:spcAft>
          <a:spcPct val="0"/>
        </a:spcAft>
        <a:buClr>
          <a:srgbClr val="003399"/>
        </a:buClr>
        <a:buSzPct val="110000"/>
        <a:buFont typeface="Arial" pitchFamily="34" charset="0"/>
        <a:buChar char="•"/>
        <a:defRPr sz="2800" kern="1200">
          <a:solidFill>
            <a:srgbClr val="001F5B"/>
          </a:solidFill>
          <a:latin typeface="+mn-lt"/>
          <a:ea typeface="+mn-ea"/>
          <a:cs typeface="+mn-cs"/>
        </a:defRPr>
      </a:lvl1pPr>
      <a:lvl2pPr marL="742950" indent="-285750" algn="l" rtl="0" fontAlgn="base">
        <a:spcBef>
          <a:spcPct val="20000"/>
        </a:spcBef>
        <a:spcAft>
          <a:spcPct val="0"/>
        </a:spcAft>
        <a:buClr>
          <a:srgbClr val="003399"/>
        </a:buClr>
        <a:buSzPct val="90000"/>
        <a:buFont typeface="Arial" pitchFamily="34" charset="0"/>
        <a:buChar char="›"/>
        <a:defRPr sz="2400" kern="1200">
          <a:solidFill>
            <a:srgbClr val="001F5B"/>
          </a:solidFill>
          <a:latin typeface="+mn-lt"/>
          <a:ea typeface="+mn-ea"/>
          <a:cs typeface="+mn-cs"/>
        </a:defRPr>
      </a:lvl2pPr>
      <a:lvl3pPr marL="1143000" indent="-228600" algn="l" rtl="0" fontAlgn="base">
        <a:spcBef>
          <a:spcPct val="20000"/>
        </a:spcBef>
        <a:spcAft>
          <a:spcPct val="0"/>
        </a:spcAft>
        <a:buClr>
          <a:srgbClr val="003399"/>
        </a:buClr>
        <a:buFont typeface="Arial" pitchFamily="34" charset="0"/>
        <a:buChar char="»"/>
        <a:defRPr sz="2000" kern="1200">
          <a:solidFill>
            <a:srgbClr val="001F5B"/>
          </a:solidFill>
          <a:latin typeface="+mn-lt"/>
          <a:ea typeface="+mn-ea"/>
          <a:cs typeface="+mn-cs"/>
        </a:defRPr>
      </a:lvl3pPr>
      <a:lvl4pPr marL="1600200" indent="-228600" algn="l" rtl="0" fontAlgn="base">
        <a:spcBef>
          <a:spcPct val="20000"/>
        </a:spcBef>
        <a:spcAft>
          <a:spcPct val="0"/>
        </a:spcAft>
        <a:buClr>
          <a:srgbClr val="003399"/>
        </a:buClr>
        <a:buFont typeface="Arial" pitchFamily="34" charset="0"/>
        <a:buChar char="–"/>
        <a:defRPr kern="1200">
          <a:solidFill>
            <a:srgbClr val="001F5B"/>
          </a:solidFill>
          <a:latin typeface="+mn-lt"/>
          <a:ea typeface="+mn-ea"/>
          <a:cs typeface="+mn-cs"/>
        </a:defRPr>
      </a:lvl4pPr>
      <a:lvl5pPr marL="2057400" indent="-228600" algn="l" rtl="0" fontAlgn="base">
        <a:spcBef>
          <a:spcPct val="20000"/>
        </a:spcBef>
        <a:spcAft>
          <a:spcPct val="0"/>
        </a:spcAft>
        <a:buClr>
          <a:srgbClr val="003399"/>
        </a:buClr>
        <a:buFont typeface="Wingdings" pitchFamily="2" charset="2"/>
        <a:buChar char="§"/>
        <a:defRPr kern="1200">
          <a:solidFill>
            <a:srgbClr val="001F5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5486400" y="533400"/>
            <a:ext cx="64008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3B85539-4EE7-4811-B9EB-ED2243C7E6DA}" type="slidenum">
              <a:rPr lang="en-US"/>
              <a:pPr>
                <a:defRPr/>
              </a:pPr>
              <a:t>‹#›</a:t>
            </a:fld>
            <a:endParaRPr lang="en-US"/>
          </a:p>
        </p:txBody>
      </p:sp>
      <p:sp>
        <p:nvSpPr>
          <p:cNvPr id="7" name="Rectangle 6"/>
          <p:cNvSpPr/>
          <p:nvPr/>
        </p:nvSpPr>
        <p:spPr>
          <a:xfrm>
            <a:off x="289984" y="533400"/>
            <a:ext cx="4775200" cy="6115050"/>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101" name="Group 10"/>
          <p:cNvGrpSpPr>
            <a:grpSpLocks/>
          </p:cNvGrpSpPr>
          <p:nvPr/>
        </p:nvGrpSpPr>
        <p:grpSpPr bwMode="auto">
          <a:xfrm>
            <a:off x="711200" y="84139"/>
            <a:ext cx="1574800" cy="1495425"/>
            <a:chOff x="964157" y="43410"/>
            <a:chExt cx="1931443" cy="1957366"/>
          </a:xfrm>
        </p:grpSpPr>
        <p:sp>
          <p:nvSpPr>
            <p:cNvPr id="10" name="Oval 9"/>
            <p:cNvSpPr/>
            <p:nvPr/>
          </p:nvSpPr>
          <p:spPr>
            <a:xfrm>
              <a:off x="964157" y="43410"/>
              <a:ext cx="1931443" cy="19573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569" y="152784"/>
              <a:ext cx="1738618" cy="1738618"/>
            </a:xfrm>
            <a:prstGeom prst="ellipse">
              <a:avLst/>
            </a:prstGeom>
          </p:spPr>
        </p:pic>
      </p:grpSp>
      <p:sp>
        <p:nvSpPr>
          <p:cNvPr id="4102" name="Text Placeholder 2"/>
          <p:cNvSpPr>
            <a:spLocks noGrp="1"/>
          </p:cNvSpPr>
          <p:nvPr>
            <p:ph type="body" idx="1"/>
          </p:nvPr>
        </p:nvSpPr>
        <p:spPr bwMode="auto">
          <a:xfrm>
            <a:off x="535517" y="1828801"/>
            <a:ext cx="428201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Footer Placeholder 4"/>
          <p:cNvSpPr>
            <a:spLocks noGrp="1"/>
          </p:cNvSpPr>
          <p:nvPr>
            <p:ph type="ftr" sz="quarter" idx="3"/>
          </p:nvPr>
        </p:nvSpPr>
        <p:spPr>
          <a:xfrm>
            <a:off x="4165600" y="6356351"/>
            <a:ext cx="3860800" cy="365125"/>
          </a:xfrm>
          <a:prstGeom prst="rect">
            <a:avLst/>
          </a:prstGeom>
        </p:spPr>
        <p:txBody>
          <a:bodyPr anchor="ctr"/>
          <a:lstStyle>
            <a:lvl1pPr algn="ctr">
              <a:defRPr sz="1200">
                <a:solidFill>
                  <a:srgbClr val="898FBA"/>
                </a:solidFill>
              </a:defRPr>
            </a:lvl1pPr>
          </a:lstStyle>
          <a:p>
            <a:pPr>
              <a:defRPr/>
            </a:pPr>
            <a:r>
              <a:rPr lang="en-US" dirty="0"/>
              <a:t>www.nj.gov/bpu</a:t>
            </a:r>
          </a:p>
        </p:txBody>
      </p:sp>
    </p:spTree>
  </p:cSld>
  <p:clrMap bg1="lt1" tx1="dk1" bg2="lt2" tx2="dk2" accent1="accent1" accent2="accent2" accent3="accent3" accent4="accent4" accent5="accent5" accent6="accent6" hlink="hlink" folHlink="folHlink"/>
  <p:sldLayoutIdLst>
    <p:sldLayoutId id="2147483833" r:id="rId1"/>
    <p:sldLayoutId id="2147483845" r:id="rId2"/>
    <p:sldLayoutId id="2147483834" r:id="rId3"/>
  </p:sldLayoutIdLst>
  <p:hf hdr="0"/>
  <p:txStyles>
    <p:titleStyle>
      <a:lvl1pPr algn="ctr" rtl="0" fontAlgn="base">
        <a:spcBef>
          <a:spcPct val="0"/>
        </a:spcBef>
        <a:spcAft>
          <a:spcPct val="0"/>
        </a:spcAft>
        <a:defRPr sz="3600" kern="1200">
          <a:solidFill>
            <a:srgbClr val="003399"/>
          </a:solidFill>
          <a:latin typeface="Arial Black" panose="020B0A04020102020204" pitchFamily="34" charset="0"/>
          <a:ea typeface="+mj-ea"/>
          <a:cs typeface="Arial" panose="020B0604020202020204" pitchFamily="34" charset="0"/>
        </a:defRPr>
      </a:lvl1pPr>
      <a:lvl2pPr algn="ctr" rtl="0" fontAlgn="base">
        <a:spcBef>
          <a:spcPct val="0"/>
        </a:spcBef>
        <a:spcAft>
          <a:spcPct val="0"/>
        </a:spcAft>
        <a:defRPr sz="3600">
          <a:solidFill>
            <a:srgbClr val="003399"/>
          </a:solidFill>
          <a:latin typeface="Arial Black" pitchFamily="34" charset="0"/>
          <a:cs typeface="Arial" pitchFamily="34" charset="0"/>
        </a:defRPr>
      </a:lvl2pPr>
      <a:lvl3pPr algn="ctr" rtl="0" fontAlgn="base">
        <a:spcBef>
          <a:spcPct val="0"/>
        </a:spcBef>
        <a:spcAft>
          <a:spcPct val="0"/>
        </a:spcAft>
        <a:defRPr sz="3600">
          <a:solidFill>
            <a:srgbClr val="003399"/>
          </a:solidFill>
          <a:latin typeface="Arial Black" pitchFamily="34" charset="0"/>
          <a:cs typeface="Arial" pitchFamily="34" charset="0"/>
        </a:defRPr>
      </a:lvl3pPr>
      <a:lvl4pPr algn="ctr" rtl="0" fontAlgn="base">
        <a:spcBef>
          <a:spcPct val="0"/>
        </a:spcBef>
        <a:spcAft>
          <a:spcPct val="0"/>
        </a:spcAft>
        <a:defRPr sz="3600">
          <a:solidFill>
            <a:srgbClr val="003399"/>
          </a:solidFill>
          <a:latin typeface="Arial Black" pitchFamily="34" charset="0"/>
          <a:cs typeface="Arial" pitchFamily="34" charset="0"/>
        </a:defRPr>
      </a:lvl4pPr>
      <a:lvl5pPr algn="ctr" rtl="0" fontAlgn="base">
        <a:spcBef>
          <a:spcPct val="0"/>
        </a:spcBef>
        <a:spcAft>
          <a:spcPct val="0"/>
        </a:spcAft>
        <a:defRPr sz="3600">
          <a:solidFill>
            <a:srgbClr val="003399"/>
          </a:solidFill>
          <a:latin typeface="Arial Black" pitchFamily="34" charset="0"/>
          <a:cs typeface="Arial" pitchFamily="34" charset="0"/>
        </a:defRPr>
      </a:lvl5pPr>
      <a:lvl6pPr marL="457200" algn="ctr" rtl="0" fontAlgn="base">
        <a:spcBef>
          <a:spcPct val="0"/>
        </a:spcBef>
        <a:spcAft>
          <a:spcPct val="0"/>
        </a:spcAft>
        <a:defRPr sz="3600">
          <a:solidFill>
            <a:srgbClr val="003399"/>
          </a:solidFill>
          <a:latin typeface="Arial Black" pitchFamily="34" charset="0"/>
          <a:cs typeface="Arial" pitchFamily="34" charset="0"/>
        </a:defRPr>
      </a:lvl6pPr>
      <a:lvl7pPr marL="914400" algn="ctr" rtl="0" fontAlgn="base">
        <a:spcBef>
          <a:spcPct val="0"/>
        </a:spcBef>
        <a:spcAft>
          <a:spcPct val="0"/>
        </a:spcAft>
        <a:defRPr sz="3600">
          <a:solidFill>
            <a:srgbClr val="003399"/>
          </a:solidFill>
          <a:latin typeface="Arial Black" pitchFamily="34" charset="0"/>
          <a:cs typeface="Arial" pitchFamily="34" charset="0"/>
        </a:defRPr>
      </a:lvl7pPr>
      <a:lvl8pPr marL="1371600" algn="ctr" rtl="0" fontAlgn="base">
        <a:spcBef>
          <a:spcPct val="0"/>
        </a:spcBef>
        <a:spcAft>
          <a:spcPct val="0"/>
        </a:spcAft>
        <a:defRPr sz="3600">
          <a:solidFill>
            <a:srgbClr val="003399"/>
          </a:solidFill>
          <a:latin typeface="Arial Black" pitchFamily="34" charset="0"/>
          <a:cs typeface="Arial" pitchFamily="34" charset="0"/>
        </a:defRPr>
      </a:lvl8pPr>
      <a:lvl9pPr marL="1828800" algn="ctr" rtl="0" fontAlgn="base">
        <a:spcBef>
          <a:spcPct val="0"/>
        </a:spcBef>
        <a:spcAft>
          <a:spcPct val="0"/>
        </a:spcAft>
        <a:defRPr sz="3600">
          <a:solidFill>
            <a:srgbClr val="003399"/>
          </a:solidFill>
          <a:latin typeface="Arial Black" pitchFamily="34" charset="0"/>
          <a:cs typeface="Arial"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bg1"/>
          </a:solidFill>
          <a:latin typeface="Arial (body)"/>
          <a:ea typeface="+mn-ea"/>
          <a:cs typeface="+mn-cs"/>
        </a:defRPr>
      </a:lvl1pPr>
      <a:lvl2pPr marL="742950" indent="-285750" algn="l" rtl="0" fontAlgn="base">
        <a:spcBef>
          <a:spcPct val="20000"/>
        </a:spcBef>
        <a:spcAft>
          <a:spcPct val="0"/>
        </a:spcAft>
        <a:buFont typeface="Arial" pitchFamily="34" charset="0"/>
        <a:buChar char="–"/>
        <a:defRPr sz="2800" kern="1200">
          <a:solidFill>
            <a:schemeClr val="bg1"/>
          </a:solidFill>
          <a:latin typeface="Arial (body)"/>
          <a:ea typeface="+mn-ea"/>
          <a:cs typeface="+mn-cs"/>
        </a:defRPr>
      </a:lvl2pPr>
      <a:lvl3pPr marL="1143000" indent="-228600" algn="l" rtl="0" fontAlgn="base">
        <a:spcBef>
          <a:spcPct val="20000"/>
        </a:spcBef>
        <a:spcAft>
          <a:spcPct val="0"/>
        </a:spcAft>
        <a:buFont typeface="Arial" pitchFamily="34" charset="0"/>
        <a:buChar char="•"/>
        <a:defRPr sz="2400" kern="1200">
          <a:solidFill>
            <a:schemeClr val="bg1"/>
          </a:solidFill>
          <a:latin typeface="Arial (body)"/>
          <a:ea typeface="+mn-ea"/>
          <a:cs typeface="+mn-cs"/>
        </a:defRPr>
      </a:lvl3pPr>
      <a:lvl4pPr marL="1600200" indent="-228600" algn="l" rtl="0" fontAlgn="base">
        <a:spcBef>
          <a:spcPct val="20000"/>
        </a:spcBef>
        <a:spcAft>
          <a:spcPct val="0"/>
        </a:spcAft>
        <a:buFont typeface="Arial" pitchFamily="34" charset="0"/>
        <a:buChar char="–"/>
        <a:defRPr sz="2000" kern="1200">
          <a:solidFill>
            <a:schemeClr val="bg1"/>
          </a:solidFill>
          <a:latin typeface="Arial (body)"/>
          <a:ea typeface="+mn-ea"/>
          <a:cs typeface="+mn-cs"/>
        </a:defRPr>
      </a:lvl4pPr>
      <a:lvl5pPr marL="2057400" indent="-228600" algn="l" rtl="0" fontAlgn="base">
        <a:spcBef>
          <a:spcPct val="20000"/>
        </a:spcBef>
        <a:spcAft>
          <a:spcPct val="0"/>
        </a:spcAft>
        <a:buFont typeface="Arial" pitchFamily="34" charset="0"/>
        <a:buChar char="»"/>
        <a:defRPr sz="2000" kern="1200">
          <a:solidFill>
            <a:schemeClr val="bg1"/>
          </a:solidFill>
          <a:latin typeface="Arial (body)"/>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5BA7484-EB19-420B-890E-21F59C541456}"/>
              </a:ext>
            </a:extLst>
          </p:cNvPr>
          <p:cNvGraphicFramePr>
            <a:graphicFrameLocks noChangeAspect="1"/>
          </p:cNvGraphicFramePr>
          <p:nvPr userDrawn="1">
            <p:custDataLst>
              <p:tags r:id="rId13"/>
            </p:custDataLs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1029" name="think-cell Slide" r:id="rId14" imgW="498" imgH="499" progId="TCLayout.ActiveDocument.1">
                  <p:embed/>
                </p:oleObj>
              </mc:Choice>
              <mc:Fallback>
                <p:oleObj name="think-cell Slide" r:id="rId14" imgW="498" imgH="499" progId="TCLayout.ActiveDocument.1">
                  <p:embed/>
                  <p:pic>
                    <p:nvPicPr>
                      <p:cNvPr id="3" name="Object 2" hidden="1">
                        <a:extLst>
                          <a:ext uri="{FF2B5EF4-FFF2-40B4-BE49-F238E27FC236}">
                            <a16:creationId xmlns:a16="http://schemas.microsoft.com/office/drawing/2014/main" id="{95BA7484-EB19-420B-890E-21F59C541456}"/>
                          </a:ext>
                        </a:extLst>
                      </p:cNvPr>
                      <p:cNvPicPr/>
                      <p:nvPr/>
                    </p:nvPicPr>
                    <p:blipFill>
                      <a:blip r:embed="rId15"/>
                      <a:stretch>
                        <a:fillRect/>
                      </a:stretch>
                    </p:blipFill>
                    <p:spPr>
                      <a:xfrm>
                        <a:off x="1589" y="1588"/>
                        <a:ext cx="1588" cy="1588"/>
                      </a:xfrm>
                      <a:prstGeom prst="rect">
                        <a:avLst/>
                      </a:prstGeom>
                    </p:spPr>
                  </p:pic>
                </p:oleObj>
              </mc:Fallback>
            </mc:AlternateContent>
          </a:graphicData>
        </a:graphic>
      </p:graphicFrame>
      <p:sp>
        <p:nvSpPr>
          <p:cNvPr id="10" name="Rectangle 9"/>
          <p:cNvSpPr/>
          <p:nvPr/>
        </p:nvSpPr>
        <p:spPr>
          <a:xfrm>
            <a:off x="1849920" y="6578601"/>
            <a:ext cx="1034208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1"/>
            <a:ext cx="1849920"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1139" y="-38100"/>
            <a:ext cx="11633054"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1588593" y="6605588"/>
            <a:ext cx="603407" cy="24130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900">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900">
              <a:solidFill>
                <a:srgbClr val="FFFFFF"/>
              </a:solidFill>
              <a:latin typeface="Franklin Gothic Book" charset="0"/>
              <a:cs typeface="Arial" charset="0"/>
            </a:endParaRPr>
          </a:p>
        </p:txBody>
      </p:sp>
      <p:sp>
        <p:nvSpPr>
          <p:cNvPr id="11" name="Rectangle 10"/>
          <p:cNvSpPr/>
          <p:nvPr/>
        </p:nvSpPr>
        <p:spPr bwMode="auto">
          <a:xfrm flipH="1" flipV="1">
            <a:off x="1" y="787401"/>
            <a:ext cx="12192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TextBox 4"/>
          <p:cNvSpPr txBox="1"/>
          <p:nvPr/>
        </p:nvSpPr>
        <p:spPr>
          <a:xfrm>
            <a:off x="96864" y="6596064"/>
            <a:ext cx="6594604" cy="238125"/>
          </a:xfrm>
          <a:prstGeom prst="rect">
            <a:avLst/>
          </a:prstGeom>
          <a:noFill/>
        </p:spPr>
        <p:txBody>
          <a:bodyPr>
            <a:spAutoFit/>
          </a:bodyPr>
          <a:lstStyle/>
          <a:p>
            <a:pPr fontAlgn="auto">
              <a:spcBef>
                <a:spcPts val="0"/>
              </a:spcBef>
              <a:spcAft>
                <a:spcPts val="0"/>
              </a:spcAft>
              <a:defRPr/>
            </a:pPr>
            <a:r>
              <a:rPr lang="en-US" sz="950">
                <a:solidFill>
                  <a:schemeClr val="bg1"/>
                </a:solidFill>
                <a:latin typeface="+mj-lt"/>
                <a:ea typeface="ＭＳ Ｐゴシック" pitchFamily="-106" charset="-128"/>
                <a:cs typeface="ＭＳ Ｐゴシック" pitchFamily="-106" charset="-128"/>
              </a:rPr>
              <a:t>U.S. DEPARTMENT OF ENERGY</a:t>
            </a:r>
          </a:p>
        </p:txBody>
      </p:sp>
      <p:sp>
        <p:nvSpPr>
          <p:cNvPr id="1032" name="Text Placeholder 8"/>
          <p:cNvSpPr>
            <a:spLocks noGrp="1"/>
          </p:cNvSpPr>
          <p:nvPr>
            <p:ph type="body" idx="1"/>
          </p:nvPr>
        </p:nvSpPr>
        <p:spPr bwMode="auto">
          <a:xfrm>
            <a:off x="481139" y="1047751"/>
            <a:ext cx="10972482"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674016"/>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Lst>
  <p:hf sldNum="0" hdr="0" ftr="0" dt="0"/>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BC6FDB-7C28-4D4C-BB34-6FBB715E35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EA26A9-34C6-4BC9-A16E-8C84A6710F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284D6-1ED2-441F-B382-656D37628913}"/>
              </a:ext>
            </a:extLst>
          </p:cNvPr>
          <p:cNvSpPr>
            <a:spLocks noGrp="1"/>
          </p:cNvSpPr>
          <p:nvPr>
            <p:ph type="dt" sz="half" idx="2"/>
          </p:nvPr>
        </p:nvSpPr>
        <p:spPr>
          <a:xfrm>
            <a:off x="1549923"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AF1830-2792-4BE1-93EF-8E8624BC9047}" type="datetimeFigureOut">
              <a:rPr lang="en-US" smtClean="0"/>
              <a:t>4/12/2022</a:t>
            </a:fld>
            <a:endParaRPr lang="en-US"/>
          </a:p>
        </p:txBody>
      </p:sp>
      <p:sp>
        <p:nvSpPr>
          <p:cNvPr id="5" name="Footer Placeholder 4">
            <a:extLst>
              <a:ext uri="{FF2B5EF4-FFF2-40B4-BE49-F238E27FC236}">
                <a16:creationId xmlns:a16="http://schemas.microsoft.com/office/drawing/2014/main" id="{A226CEE2-7DCA-4D00-B03B-3CEDDAB75995}"/>
              </a:ext>
            </a:extLst>
          </p:cNvPr>
          <p:cNvSpPr>
            <a:spLocks noGrp="1"/>
          </p:cNvSpPr>
          <p:nvPr>
            <p:ph type="ftr" sz="quarter" idx="3"/>
          </p:nvPr>
        </p:nvSpPr>
        <p:spPr>
          <a:xfrm>
            <a:off x="4571607" y="6356350"/>
            <a:ext cx="376050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3584D63-13A1-48D6-9592-76F7B9763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8D505-A163-4A02-BB5C-010D73413E31}" type="slidenum">
              <a:rPr lang="en-US" smtClean="0"/>
              <a:t>‹#›</a:t>
            </a:fld>
            <a:endParaRPr lang="en-US"/>
          </a:p>
        </p:txBody>
      </p:sp>
    </p:spTree>
    <p:extLst>
      <p:ext uri="{BB962C8B-B14F-4D97-AF65-F5344CB8AC3E}">
        <p14:creationId xmlns:p14="http://schemas.microsoft.com/office/powerpoint/2010/main" val="362131122"/>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11388" y="251873"/>
            <a:ext cx="11169225" cy="369332"/>
          </a:xfrm>
          <a:prstGeom prst="rect">
            <a:avLst/>
          </a:prstGeom>
        </p:spPr>
        <p:txBody>
          <a:bodyPr wrap="square" lIns="0" tIns="0" rIns="0" bIns="0">
            <a:spAutoFit/>
          </a:bodyPr>
          <a:lstStyle>
            <a:lvl1pPr>
              <a:defRPr sz="2400" b="1" i="0">
                <a:solidFill>
                  <a:srgbClr val="1D174F"/>
                </a:solidFill>
                <a:latin typeface="Arial"/>
                <a:cs typeface="Arial"/>
              </a:defRPr>
            </a:lvl1pPr>
          </a:lstStyle>
          <a:p>
            <a:endParaRPr/>
          </a:p>
        </p:txBody>
      </p:sp>
      <p:sp>
        <p:nvSpPr>
          <p:cNvPr id="3" name="Holder 3"/>
          <p:cNvSpPr>
            <a:spLocks noGrp="1"/>
          </p:cNvSpPr>
          <p:nvPr>
            <p:ph type="body" idx="1"/>
          </p:nvPr>
        </p:nvSpPr>
        <p:spPr>
          <a:xfrm>
            <a:off x="570650" y="1092201"/>
            <a:ext cx="11121812"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77224491"/>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0119359" y="6173058"/>
            <a:ext cx="1641028" cy="582956"/>
          </a:xfrm>
          <a:prstGeom prst="rect">
            <a:avLst/>
          </a:prstGeom>
        </p:spPr>
      </p:pic>
      <p:sp>
        <p:nvSpPr>
          <p:cNvPr id="2" name="Holder 2"/>
          <p:cNvSpPr>
            <a:spLocks noGrp="1"/>
          </p:cNvSpPr>
          <p:nvPr>
            <p:ph type="title"/>
          </p:nvPr>
        </p:nvSpPr>
        <p:spPr>
          <a:xfrm>
            <a:off x="571195" y="1997131"/>
            <a:ext cx="11049609" cy="1489710"/>
          </a:xfrm>
          <a:prstGeom prst="rect">
            <a:avLst/>
          </a:prstGeom>
        </p:spPr>
        <p:txBody>
          <a:bodyPr wrap="square" lIns="0" tIns="0" rIns="0" bIns="0">
            <a:spAutoFit/>
          </a:bodyPr>
          <a:lstStyle>
            <a:lvl1pPr>
              <a:defRPr sz="3200" b="1" i="0">
                <a:solidFill>
                  <a:schemeClr val="bg1"/>
                </a:solidFill>
                <a:latin typeface="Arial"/>
                <a:cs typeface="Arial"/>
              </a:defRPr>
            </a:lvl1pPr>
          </a:lstStyle>
          <a:p>
            <a:endParaRPr/>
          </a:p>
        </p:txBody>
      </p:sp>
      <p:sp>
        <p:nvSpPr>
          <p:cNvPr id="3" name="Holder 3"/>
          <p:cNvSpPr>
            <a:spLocks noGrp="1"/>
          </p:cNvSpPr>
          <p:nvPr>
            <p:ph type="body" idx="1"/>
          </p:nvPr>
        </p:nvSpPr>
        <p:spPr>
          <a:xfrm>
            <a:off x="1371727" y="1588300"/>
            <a:ext cx="9112250" cy="279019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6" name="Holder 6"/>
          <p:cNvSpPr>
            <a:spLocks noGrp="1"/>
          </p:cNvSpPr>
          <p:nvPr>
            <p:ph type="sldNum" sz="quarter" idx="7"/>
          </p:nvPr>
        </p:nvSpPr>
        <p:spPr>
          <a:xfrm>
            <a:off x="537057" y="6576561"/>
            <a:ext cx="229234" cy="167004"/>
          </a:xfrm>
          <a:prstGeom prst="rect">
            <a:avLst/>
          </a:prstGeom>
        </p:spPr>
        <p:txBody>
          <a:bodyPr wrap="square" lIns="0" tIns="0" rIns="0" bIns="0">
            <a:spAutoFit/>
          </a:bodyPr>
          <a:lstStyle>
            <a:lvl1pPr>
              <a:defRPr sz="1000" b="0" i="0">
                <a:solidFill>
                  <a:srgbClr val="0047B8"/>
                </a:solidFill>
                <a:latin typeface="Arial"/>
                <a:cs typeface="Arial"/>
              </a:defRPr>
            </a:lvl1pPr>
          </a:lstStyle>
          <a:p>
            <a:pPr marL="38100">
              <a:lnSpc>
                <a:spcPct val="100000"/>
              </a:lnSpc>
            </a:pPr>
            <a:fld id="{81D60167-4931-47E6-BA6A-407CBD079E47}" type="slidenum">
              <a:rPr spc="-25" dirty="0"/>
              <a:t>‹#›</a:t>
            </a:fld>
            <a:endParaRPr spc="-25" dirty="0"/>
          </a:p>
        </p:txBody>
      </p:sp>
    </p:spTree>
    <p:extLst>
      <p:ext uri="{BB962C8B-B14F-4D97-AF65-F5344CB8AC3E}">
        <p14:creationId xmlns:p14="http://schemas.microsoft.com/office/powerpoint/2010/main" val="269568640"/>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8027" y="439929"/>
            <a:ext cx="8437879" cy="369332"/>
          </a:xfrm>
          <a:prstGeom prst="rect">
            <a:avLst/>
          </a:prstGeom>
        </p:spPr>
        <p:txBody>
          <a:bodyPr wrap="square" lIns="0" tIns="0" rIns="0" bIns="0">
            <a:spAutoFit/>
          </a:bodyPr>
          <a:lstStyle>
            <a:lvl1pPr>
              <a:defRPr sz="2400" b="1" i="0">
                <a:solidFill>
                  <a:srgbClr val="1A3567"/>
                </a:solidFill>
                <a:latin typeface="Calibri"/>
                <a:cs typeface="Calibri"/>
              </a:defRPr>
            </a:lvl1pPr>
          </a:lstStyle>
          <a:p>
            <a:endParaRPr/>
          </a:p>
        </p:txBody>
      </p:sp>
      <p:sp>
        <p:nvSpPr>
          <p:cNvPr id="3" name="Holder 3"/>
          <p:cNvSpPr>
            <a:spLocks noGrp="1"/>
          </p:cNvSpPr>
          <p:nvPr>
            <p:ph type="body" idx="1"/>
          </p:nvPr>
        </p:nvSpPr>
        <p:spPr>
          <a:xfrm>
            <a:off x="448733" y="1756155"/>
            <a:ext cx="1127252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4/12/2022</a:t>
            </a:fld>
            <a:endParaRPr lang="en-US"/>
          </a:p>
        </p:txBody>
      </p:sp>
      <p:sp>
        <p:nvSpPr>
          <p:cNvPr id="6" name="Holder 6"/>
          <p:cNvSpPr>
            <a:spLocks noGrp="1"/>
          </p:cNvSpPr>
          <p:nvPr>
            <p:ph type="sldNum" sz="quarter" idx="7"/>
          </p:nvPr>
        </p:nvSpPr>
        <p:spPr>
          <a:xfrm>
            <a:off x="6002528" y="6535738"/>
            <a:ext cx="204893" cy="141064"/>
          </a:xfrm>
          <a:prstGeom prst="rect">
            <a:avLst/>
          </a:prstGeom>
        </p:spPr>
        <p:txBody>
          <a:bodyPr wrap="square" lIns="0" tIns="0" rIns="0" bIns="0">
            <a:spAutoFit/>
          </a:bodyPr>
          <a:lstStyle>
            <a:lvl1pPr>
              <a:defRPr sz="1000" b="1" i="0">
                <a:solidFill>
                  <a:srgbClr val="1A3567"/>
                </a:solidFill>
                <a:latin typeface="Calibri"/>
                <a:cs typeface="Calibri"/>
              </a:defRPr>
            </a:lvl1pPr>
          </a:lstStyle>
          <a:p>
            <a:pPr marL="38100">
              <a:lnSpc>
                <a:spcPts val="1050"/>
              </a:lnSpc>
            </a:pPr>
            <a:fld id="{81D60167-4931-47E6-BA6A-407CBD079E47}" type="slidenum">
              <a:rPr lang="en-US" smtClean="0"/>
              <a:pPr marL="38100">
                <a:lnSpc>
                  <a:spcPts val="1050"/>
                </a:lnSpc>
              </a:pPr>
              <a:t>‹#›</a:t>
            </a:fld>
            <a:endParaRPr lang="en-US" dirty="0"/>
          </a:p>
        </p:txBody>
      </p:sp>
    </p:spTree>
    <p:extLst>
      <p:ext uri="{BB962C8B-B14F-4D97-AF65-F5344CB8AC3E}">
        <p14:creationId xmlns:p14="http://schemas.microsoft.com/office/powerpoint/2010/main" val="426660142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5.emf"/><Relationship Id="rId5" Type="http://schemas.openxmlformats.org/officeDocument/2006/relationships/oleObject" Target="../embeddings/oleObject3.bin"/><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29.png"/><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NUL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33.png"/><Relationship Id="rId1" Type="http://schemas.openxmlformats.org/officeDocument/2006/relationships/slideLayout" Target="../slideLayouts/slideLayout30.xml"/><Relationship Id="rId6" Type="http://schemas.openxmlformats.org/officeDocument/2006/relationships/image" Target="../media/image35.png"/><Relationship Id="rId5" Type="http://schemas.openxmlformats.org/officeDocument/2006/relationships/image" Target="NUL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jp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4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image" Target="../media/image45.png"/><Relationship Id="rId1" Type="http://schemas.openxmlformats.org/officeDocument/2006/relationships/slideLayout" Target="../slideLayouts/slideLayout40.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0.xml"/><Relationship Id="rId5" Type="http://schemas.openxmlformats.org/officeDocument/2006/relationships/image" Target="../media/image53.jp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0.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0.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0.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0.xml"/><Relationship Id="rId5" Type="http://schemas.openxmlformats.org/officeDocument/2006/relationships/image" Target="../media/image56.jp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0.xml"/><Relationship Id="rId5" Type="http://schemas.openxmlformats.org/officeDocument/2006/relationships/image" Target="../media/image57.jp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0.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45.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52.xml"/><Relationship Id="rId5" Type="http://schemas.openxmlformats.org/officeDocument/2006/relationships/image" Target="../media/image79.jpg"/><Relationship Id="rId4" Type="http://schemas.openxmlformats.org/officeDocument/2006/relationships/image" Target="../media/image7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hyperlink" Target="http://www.pjm.com/markets" TargetMode="External"/><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0.jpg"/><Relationship Id="rId1" Type="http://schemas.openxmlformats.org/officeDocument/2006/relationships/slideLayout" Target="../slideLayouts/slideLayout50.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2.jpg"/><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14.jp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image" Target="../media/image82.jpg"/><Relationship Id="rId16" Type="http://schemas.openxmlformats.org/officeDocument/2006/relationships/image" Target="../media/image95.png"/><Relationship Id="rId1" Type="http://schemas.openxmlformats.org/officeDocument/2006/relationships/slideLayout" Target="../slideLayouts/slideLayout50.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png"/><Relationship Id="rId19"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2.jpg"/><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5.xml"/><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image" Target="../media/image102.png"/><Relationship Id="rId1" Type="http://schemas.openxmlformats.org/officeDocument/2006/relationships/slideLayout" Target="../slideLayouts/slideLayout55.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59.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99.png"/><Relationship Id="rId2" Type="http://schemas.openxmlformats.org/officeDocument/2006/relationships/image" Target="../media/image113.png"/><Relationship Id="rId1" Type="http://schemas.openxmlformats.org/officeDocument/2006/relationships/slideLayout" Target="../slideLayouts/slideLayout55.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55.xml"/><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0.xml"/><Relationship Id="rId4" Type="http://schemas.openxmlformats.org/officeDocument/2006/relationships/image" Target="../media/image122.png"/></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3.png"/><Relationship Id="rId1" Type="http://schemas.openxmlformats.org/officeDocument/2006/relationships/slideLayout" Target="../slideLayouts/slideLayout60.xml"/><Relationship Id="rId4" Type="http://schemas.openxmlformats.org/officeDocument/2006/relationships/image" Target="../media/image124.png"/></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0.xml"/><Relationship Id="rId4" Type="http://schemas.openxmlformats.org/officeDocument/2006/relationships/hyperlink" Target="http://www.brattle.com/wp-content/uploads/2021/05/18939_offshore_transmission_in_new_england_-"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nature.com/articles/nenergy2017134" TargetMode="External"/><Relationship Id="rId2" Type="http://schemas.openxmlformats.org/officeDocument/2006/relationships/hyperlink" Target="http://www.iso-ne.com/static-assets/documents/2020/10/2019-anbaric-economic-study-final.docx" TargetMode="External"/><Relationship Id="rId1" Type="http://schemas.openxmlformats.org/officeDocument/2006/relationships/slideLayout" Target="../slideLayouts/slideLayout60.xml"/></Relationships>
</file>

<file path=ppt/slides/_rels/slide66.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8.jpg"/><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9.png"/><Relationship Id="rId1" Type="http://schemas.openxmlformats.org/officeDocument/2006/relationships/slideLayout" Target="../slideLayouts/slideLayout60.xml"/></Relationships>
</file>

<file path=ppt/slides/_rels/slide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30.jpg"/><Relationship Id="rId1" Type="http://schemas.openxmlformats.org/officeDocument/2006/relationships/slideLayout" Target="../slideLayouts/slideLayout62.xml"/></Relationships>
</file>

<file path=ppt/slides/_rels/slide7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4.emf"/><Relationship Id="rId1" Type="http://schemas.openxmlformats.org/officeDocument/2006/relationships/slideLayout" Target="../slideLayouts/slideLayout64.xml"/><Relationship Id="rId5" Type="http://schemas.microsoft.com/office/2007/relationships/hdphoto" Target="../media/hdphoto2.wdp"/><Relationship Id="rId4" Type="http://schemas.openxmlformats.org/officeDocument/2006/relationships/image" Target="../media/image2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1828801"/>
            <a:ext cx="10363200" cy="2971800"/>
          </a:xfrm>
        </p:spPr>
        <p:txBody>
          <a:bodyPr/>
          <a:lstStyle/>
          <a:p>
            <a:r>
              <a:rPr lang="en-US" dirty="0"/>
              <a:t>New Jersey Offshore Wind Transmission State Agreement </a:t>
            </a:r>
            <a:r>
              <a:rPr lang="en-US" dirty="0" smtClean="0"/>
              <a:t>Approach</a:t>
            </a:r>
            <a:br>
              <a:rPr lang="en-US" dirty="0" smtClean="0"/>
            </a:br>
            <a:r>
              <a:rPr lang="en-US" sz="2000" dirty="0" smtClean="0"/>
              <a:t> </a:t>
            </a:r>
            <a:r>
              <a:rPr lang="en-US" dirty="0" smtClean="0"/>
              <a:t/>
            </a:r>
            <a:br>
              <a:rPr lang="en-US" dirty="0" smtClean="0"/>
            </a:br>
            <a:r>
              <a:rPr lang="en-US" i="1" dirty="0" smtClean="0"/>
              <a:t>Ratepayer Protections and Cost Controls</a:t>
            </a:r>
            <a:endParaRPr lang="en-US" i="1" dirty="0"/>
          </a:p>
        </p:txBody>
      </p:sp>
      <p:sp>
        <p:nvSpPr>
          <p:cNvPr id="5" name="Subtitle 4"/>
          <p:cNvSpPr>
            <a:spLocks noGrp="1"/>
          </p:cNvSpPr>
          <p:nvPr>
            <p:ph type="subTitle" idx="1"/>
          </p:nvPr>
        </p:nvSpPr>
        <p:spPr>
          <a:xfrm>
            <a:off x="1295400" y="4800600"/>
            <a:ext cx="9829800" cy="1371600"/>
          </a:xfrm>
        </p:spPr>
        <p:txBody>
          <a:bodyPr/>
          <a:lstStyle/>
          <a:p>
            <a:r>
              <a:rPr lang="en-US" sz="2200" dirty="0" smtClean="0"/>
              <a:t>In the Matter of Declaring </a:t>
            </a:r>
            <a:r>
              <a:rPr lang="en-US" sz="2200" dirty="0"/>
              <a:t>T</a:t>
            </a:r>
            <a:r>
              <a:rPr lang="en-US" sz="2200" dirty="0" smtClean="0"/>
              <a:t>ransmission </a:t>
            </a:r>
            <a:r>
              <a:rPr lang="en-US" sz="2200" dirty="0"/>
              <a:t>T</a:t>
            </a:r>
            <a:r>
              <a:rPr lang="en-US" sz="2200" dirty="0" smtClean="0"/>
              <a:t>o </a:t>
            </a:r>
            <a:r>
              <a:rPr lang="en-US" sz="2200" dirty="0"/>
              <a:t>S</a:t>
            </a:r>
            <a:r>
              <a:rPr lang="en-US" sz="2200" dirty="0" smtClean="0"/>
              <a:t>upport </a:t>
            </a:r>
            <a:r>
              <a:rPr lang="en-US" sz="2200" dirty="0"/>
              <a:t>O</a:t>
            </a:r>
            <a:r>
              <a:rPr lang="en-US" sz="2200" dirty="0" smtClean="0"/>
              <a:t>ffshore </a:t>
            </a:r>
            <a:r>
              <a:rPr lang="en-US" sz="2200" dirty="0"/>
              <a:t>W</a:t>
            </a:r>
            <a:r>
              <a:rPr lang="en-US" sz="2200" dirty="0" smtClean="0"/>
              <a:t>ind a Public </a:t>
            </a:r>
            <a:r>
              <a:rPr lang="en-US" sz="2200" dirty="0"/>
              <a:t>P</a:t>
            </a:r>
            <a:r>
              <a:rPr lang="en-US" sz="2200" dirty="0" smtClean="0"/>
              <a:t>olicy of the State of New Jersey </a:t>
            </a:r>
          </a:p>
          <a:p>
            <a:r>
              <a:rPr lang="en-US" sz="2200" dirty="0"/>
              <a:t>Docket number QO20100630</a:t>
            </a:r>
          </a:p>
          <a:p>
            <a:endParaRPr lang="en-US" b="1" dirty="0" smtClean="0"/>
          </a:p>
          <a:p>
            <a:endParaRPr lang="en-US" dirty="0"/>
          </a:p>
        </p:txBody>
      </p:sp>
      <p:sp>
        <p:nvSpPr>
          <p:cNvPr id="7" name="Footer Placeholder 6"/>
          <p:cNvSpPr>
            <a:spLocks noGrp="1"/>
          </p:cNvSpPr>
          <p:nvPr>
            <p:ph type="ftr" sz="quarter" idx="11"/>
          </p:nvPr>
        </p:nvSpPr>
        <p:spPr/>
        <p:txBody>
          <a:bodyPr/>
          <a:lstStyle/>
          <a:p>
            <a:pPr>
              <a:defRPr/>
            </a:pPr>
            <a:r>
              <a:rPr lang="en-US"/>
              <a:t>www.nj.gov/bpu</a:t>
            </a:r>
            <a:endParaRPr lang="en-US" dirty="0"/>
          </a:p>
        </p:txBody>
      </p:sp>
      <p:sp>
        <p:nvSpPr>
          <p:cNvPr id="8" name="Slide Number Placeholder 7"/>
          <p:cNvSpPr>
            <a:spLocks noGrp="1"/>
          </p:cNvSpPr>
          <p:nvPr>
            <p:ph type="sldNum" sz="quarter" idx="12"/>
          </p:nvPr>
        </p:nvSpPr>
        <p:spPr/>
        <p:txBody>
          <a:bodyPr/>
          <a:lstStyle/>
          <a:p>
            <a:pPr>
              <a:defRPr/>
            </a:pPr>
            <a:fld id="{6394E1E7-201A-475B-BC54-138A97EDB787}" type="slidenum">
              <a:rPr lang="en-US" smtClean="0"/>
              <a:pPr>
                <a:defRPr/>
              </a:pPr>
              <a:t>1</a:t>
            </a:fld>
            <a:endParaRPr lang="en-US" dirty="0"/>
          </a:p>
        </p:txBody>
      </p:sp>
    </p:spTree>
    <p:extLst>
      <p:ext uri="{BB962C8B-B14F-4D97-AF65-F5344CB8AC3E}">
        <p14:creationId xmlns:p14="http://schemas.microsoft.com/office/powerpoint/2010/main" val="2992643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SAA Cost Containment</a:t>
            </a:r>
            <a:endParaRPr lang="en-US" dirty="0"/>
          </a:p>
        </p:txBody>
      </p:sp>
      <p:sp>
        <p:nvSpPr>
          <p:cNvPr id="5" name="Content Placeholder 4"/>
          <p:cNvSpPr>
            <a:spLocks noGrp="1"/>
          </p:cNvSpPr>
          <p:nvPr>
            <p:ph idx="1"/>
          </p:nvPr>
        </p:nvSpPr>
        <p:spPr>
          <a:xfrm>
            <a:off x="609600" y="1676401"/>
            <a:ext cx="10972800" cy="3867943"/>
          </a:xfrm>
        </p:spPr>
        <p:txBody>
          <a:bodyPr/>
          <a:lstStyle/>
          <a:p>
            <a:r>
              <a:rPr lang="en-US" sz="2400" dirty="0" smtClean="0"/>
              <a:t>Governed by PJM’s Regional Transmission Expansion Plan (RTEP) rules</a:t>
            </a:r>
          </a:p>
          <a:p>
            <a:r>
              <a:rPr lang="en-US" sz="2400" dirty="0" smtClean="0"/>
              <a:t>11/18/2020 Board Order: </a:t>
            </a:r>
          </a:p>
          <a:p>
            <a:pPr marL="0" indent="0">
              <a:buNone/>
            </a:pPr>
            <a:r>
              <a:rPr lang="en-US" sz="2000" i="1" dirty="0"/>
              <a:t>“the Board </a:t>
            </a:r>
            <a:r>
              <a:rPr lang="en-US" sz="2000" i="1" dirty="0" smtClean="0"/>
              <a:t>notes </a:t>
            </a:r>
            <a:r>
              <a:rPr lang="en-US" sz="2000" i="1" dirty="0"/>
              <a:t>that it will weigh heavily proposals from transmission developers that utilize the voluntary </a:t>
            </a:r>
            <a:r>
              <a:rPr lang="en-US" sz="2000" i="1" dirty="0" smtClean="0"/>
              <a:t>protections </a:t>
            </a:r>
            <a:r>
              <a:rPr lang="en-US" sz="2000" i="1" dirty="0"/>
              <a:t>laid out in the SAA process to limit down-side risk to New Jersey </a:t>
            </a:r>
            <a:r>
              <a:rPr lang="en-US" sz="2000" i="1" dirty="0" smtClean="0"/>
              <a:t>consumers…”</a:t>
            </a:r>
          </a:p>
          <a:p>
            <a:r>
              <a:rPr lang="en-US" sz="2400" dirty="0" smtClean="0"/>
              <a:t>Solicitation guidance</a:t>
            </a:r>
          </a:p>
          <a:p>
            <a:r>
              <a:rPr lang="en-US" sz="2400" dirty="0" smtClean="0"/>
              <a:t>Proposals contain </a:t>
            </a:r>
            <a:r>
              <a:rPr lang="en-US" sz="2400" dirty="0"/>
              <a:t>s</a:t>
            </a:r>
            <a:r>
              <a:rPr lang="en-US" sz="2400" dirty="0" smtClean="0"/>
              <a:t>pecific </a:t>
            </a:r>
            <a:r>
              <a:rPr lang="en-US" sz="2400" dirty="0"/>
              <a:t>cost containment </a:t>
            </a:r>
            <a:r>
              <a:rPr lang="en-US" sz="2400" dirty="0" smtClean="0"/>
              <a:t>measures</a:t>
            </a:r>
            <a:endParaRPr lang="en-US" sz="2400" dirty="0"/>
          </a:p>
          <a:p>
            <a:endParaRPr lang="en-US" sz="2400" dirty="0"/>
          </a:p>
        </p:txBody>
      </p:sp>
      <p:sp>
        <p:nvSpPr>
          <p:cNvPr id="2" name="Slide Number Placeholder 1"/>
          <p:cNvSpPr>
            <a:spLocks noGrp="1"/>
          </p:cNvSpPr>
          <p:nvPr>
            <p:ph type="sldNum" sz="quarter" idx="10"/>
          </p:nvPr>
        </p:nvSpPr>
        <p:spPr/>
        <p:txBody>
          <a:bodyPr/>
          <a:lstStyle/>
          <a:p>
            <a:pPr>
              <a:defRPr/>
            </a:pPr>
            <a:fld id="{ECFFE2C1-64F2-48F8-A981-CB670B829A22}" type="slidenum">
              <a:rPr lang="en-US" smtClean="0"/>
              <a:pPr>
                <a:defRPr/>
              </a:pPr>
              <a:t>10</a:t>
            </a:fld>
            <a:endParaRPr lang="en-US"/>
          </a:p>
        </p:txBody>
      </p:sp>
      <p:sp>
        <p:nvSpPr>
          <p:cNvPr id="3" name="Date Placeholder 2"/>
          <p:cNvSpPr>
            <a:spLocks noGrp="1"/>
          </p:cNvSpPr>
          <p:nvPr>
            <p:ph type="dt" sz="half" idx="11"/>
          </p:nvPr>
        </p:nvSpPr>
        <p:spPr/>
        <p:txBody>
          <a:bodyPr/>
          <a:lstStyle/>
          <a:p>
            <a:pPr>
              <a:defRPr/>
            </a:pPr>
            <a:fld id="{960958B1-0316-49F1-BA10-0CFF8C8820EB}" type="datetime1">
              <a:rPr lang="en-US" smtClean="0"/>
              <a:t>4/12/2022</a:t>
            </a:fld>
            <a:endParaRPr lang="en-US" dirty="0"/>
          </a:p>
        </p:txBody>
      </p:sp>
    </p:spTree>
    <p:extLst>
      <p:ext uri="{BB962C8B-B14F-4D97-AF65-F5344CB8AC3E}">
        <p14:creationId xmlns:p14="http://schemas.microsoft.com/office/powerpoint/2010/main" val="1893497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D9454D8-ADA7-443C-ADDE-363D23CE8B77}"/>
              </a:ext>
            </a:extLst>
          </p:cNvPr>
          <p:cNvSpPr>
            <a:spLocks noGrp="1"/>
          </p:cNvSpPr>
          <p:nvPr>
            <p:ph type="subTitle" idx="1"/>
          </p:nvPr>
        </p:nvSpPr>
        <p:spPr>
          <a:xfrm>
            <a:off x="584267" y="1534149"/>
            <a:ext cx="11023467" cy="702831"/>
          </a:xfrm>
        </p:spPr>
        <p:txBody>
          <a:bodyPr>
            <a:noAutofit/>
          </a:bodyPr>
          <a:lstStyle/>
          <a:p>
            <a:r>
              <a:rPr lang="en-US" dirty="0"/>
              <a:t>Building A Better Grid Overview</a:t>
            </a:r>
          </a:p>
        </p:txBody>
      </p:sp>
    </p:spTree>
    <p:extLst>
      <p:ext uri="{BB962C8B-B14F-4D97-AF65-F5344CB8AC3E}">
        <p14:creationId xmlns:p14="http://schemas.microsoft.com/office/powerpoint/2010/main" val="3278260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72BE-ECAA-4309-97B7-6B1F6A79C049}"/>
              </a:ext>
            </a:extLst>
          </p:cNvPr>
          <p:cNvSpPr>
            <a:spLocks noGrp="1"/>
          </p:cNvSpPr>
          <p:nvPr>
            <p:ph type="title"/>
          </p:nvPr>
        </p:nvSpPr>
        <p:spPr/>
        <p:txBody>
          <a:bodyPr/>
          <a:lstStyle/>
          <a:p>
            <a:r>
              <a:rPr lang="en-US"/>
              <a:t>Building a Better Grid Initiative</a:t>
            </a:r>
          </a:p>
        </p:txBody>
      </p:sp>
      <p:sp>
        <p:nvSpPr>
          <p:cNvPr id="8" name="Content Placeholder 7">
            <a:extLst>
              <a:ext uri="{FF2B5EF4-FFF2-40B4-BE49-F238E27FC236}">
                <a16:creationId xmlns:a16="http://schemas.microsoft.com/office/drawing/2014/main" id="{32A03424-794B-47AE-BFFB-B63D09704739}"/>
              </a:ext>
            </a:extLst>
          </p:cNvPr>
          <p:cNvSpPr>
            <a:spLocks noGrp="1"/>
          </p:cNvSpPr>
          <p:nvPr>
            <p:ph sz="half" idx="1"/>
          </p:nvPr>
        </p:nvSpPr>
        <p:spPr>
          <a:xfrm>
            <a:off x="382488" y="1132516"/>
            <a:ext cx="5713512" cy="5044449"/>
          </a:xfrm>
        </p:spPr>
        <p:txBody>
          <a:bodyPr/>
          <a:lstStyle/>
          <a:p>
            <a:r>
              <a:rPr lang="en-US" dirty="0"/>
              <a:t>DOE’s Building a Better Grid Initiative launched in January 2022</a:t>
            </a:r>
          </a:p>
          <a:p>
            <a:endParaRPr lang="en-US" dirty="0"/>
          </a:p>
          <a:p>
            <a:r>
              <a:rPr lang="en-US" dirty="0"/>
              <a:t>In an NOI, DOE outlined the need for national transmission investment and the tools DOE has to drive that investment (coordination, planning, financing, permitting, and RD&amp;D)</a:t>
            </a:r>
          </a:p>
          <a:p>
            <a:endParaRPr lang="en-US" dirty="0"/>
          </a:p>
          <a:p>
            <a:r>
              <a:rPr lang="en-US" dirty="0"/>
              <a:t>The NOI focused heavily on new financing tools from BIL</a:t>
            </a:r>
          </a:p>
          <a:p>
            <a:endParaRPr lang="en-US" dirty="0"/>
          </a:p>
        </p:txBody>
      </p:sp>
      <p:pic>
        <p:nvPicPr>
          <p:cNvPr id="5" name="Content Placeholder 4" descr="A picture containing ceiling, indoor, people&#10;&#10;Description automatically generated">
            <a:extLst>
              <a:ext uri="{FF2B5EF4-FFF2-40B4-BE49-F238E27FC236}">
                <a16:creationId xmlns:a16="http://schemas.microsoft.com/office/drawing/2014/main" id="{E99F3F1C-AF16-4031-AE32-FC009A84948F}"/>
              </a:ext>
            </a:extLst>
          </p:cNvPr>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6096000" y="933919"/>
            <a:ext cx="3749789" cy="2506047"/>
          </a:xfrm>
        </p:spPr>
      </p:pic>
      <p:pic>
        <p:nvPicPr>
          <p:cNvPr id="10" name="Picture 9" descr="A group of people standing in a room&#10;&#10;Description automatically generated with low confidence">
            <a:extLst>
              <a:ext uri="{FF2B5EF4-FFF2-40B4-BE49-F238E27FC236}">
                <a16:creationId xmlns:a16="http://schemas.microsoft.com/office/drawing/2014/main" id="{7320675D-06D0-4038-BC7A-ED527447119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22254" y="3599183"/>
            <a:ext cx="4417363" cy="2952198"/>
          </a:xfrm>
          <a:prstGeom prst="rect">
            <a:avLst/>
          </a:prstGeom>
        </p:spPr>
      </p:pic>
    </p:spTree>
    <p:extLst>
      <p:ext uri="{BB962C8B-B14F-4D97-AF65-F5344CB8AC3E}">
        <p14:creationId xmlns:p14="http://schemas.microsoft.com/office/powerpoint/2010/main" val="939092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72BE-ECAA-4309-97B7-6B1F6A79C049}"/>
              </a:ext>
            </a:extLst>
          </p:cNvPr>
          <p:cNvSpPr>
            <a:spLocks noGrp="1"/>
          </p:cNvSpPr>
          <p:nvPr>
            <p:ph type="title"/>
          </p:nvPr>
        </p:nvSpPr>
        <p:spPr/>
        <p:txBody>
          <a:bodyPr/>
          <a:lstStyle/>
          <a:p>
            <a:r>
              <a:rPr lang="en-US"/>
              <a:t>Building a Better Grid Initiative</a:t>
            </a:r>
          </a:p>
        </p:txBody>
      </p:sp>
      <p:sp>
        <p:nvSpPr>
          <p:cNvPr id="11" name="TextBox 10">
            <a:extLst>
              <a:ext uri="{FF2B5EF4-FFF2-40B4-BE49-F238E27FC236}">
                <a16:creationId xmlns:a16="http://schemas.microsoft.com/office/drawing/2014/main" id="{DBDAC3FA-8434-4FC8-B0B6-E7BC72AB8EFE}"/>
              </a:ext>
            </a:extLst>
          </p:cNvPr>
          <p:cNvSpPr txBox="1"/>
          <p:nvPr/>
        </p:nvSpPr>
        <p:spPr>
          <a:xfrm>
            <a:off x="135473" y="981962"/>
            <a:ext cx="11630026" cy="4893647"/>
          </a:xfrm>
          <a:prstGeom prst="rect">
            <a:avLst/>
          </a:prstGeom>
          <a:noFill/>
        </p:spPr>
        <p:txBody>
          <a:bodyPr wrap="square">
            <a:spAutoFit/>
          </a:bodyPr>
          <a:lstStyle/>
          <a:p>
            <a:r>
              <a:rPr lang="en-US" sz="2000" b="1" dirty="0">
                <a:solidFill>
                  <a:srgbClr val="000000"/>
                </a:solidFill>
                <a:latin typeface="Franklin Gothic Medium"/>
              </a:rPr>
              <a:t>Building a Better Grid </a:t>
            </a:r>
            <a:r>
              <a:rPr lang="en-US" sz="2000" dirty="0">
                <a:solidFill>
                  <a:srgbClr val="000000"/>
                </a:solidFill>
                <a:latin typeface="Franklin Gothic Medium"/>
              </a:rPr>
              <a:t>will support the development of nationally significant transmission projects and grid upgrades by: </a:t>
            </a:r>
          </a:p>
          <a:p>
            <a:r>
              <a:rPr lang="en-US" sz="2000" dirty="0">
                <a:solidFill>
                  <a:srgbClr val="000000"/>
                </a:solidFill>
                <a:latin typeface="Franklin Gothic Medium"/>
              </a:rPr>
              <a:t> </a:t>
            </a:r>
          </a:p>
          <a:p>
            <a:pPr lvl="1">
              <a:buFont typeface="Arial" panose="020B0604020202020204" pitchFamily="34" charset="0"/>
              <a:buChar char="•"/>
            </a:pPr>
            <a:r>
              <a:rPr lang="en-US" b="1" dirty="0">
                <a:solidFill>
                  <a:srgbClr val="000000"/>
                </a:solidFill>
                <a:latin typeface="Franklin Gothic Medium"/>
              </a:rPr>
              <a:t>Engaging and collaborating early </a:t>
            </a:r>
            <a:r>
              <a:rPr lang="en-US" dirty="0">
                <a:solidFill>
                  <a:srgbClr val="000000"/>
                </a:solidFill>
                <a:latin typeface="Franklin Gothic Medium"/>
              </a:rPr>
              <a:t>with states, tribal nations, and stakeholders to accelerate transmission deployment.   </a:t>
            </a:r>
          </a:p>
          <a:p>
            <a:pPr lvl="1">
              <a:buFont typeface="Arial" panose="020B0604020202020204" pitchFamily="34" charset="0"/>
              <a:buChar char="•"/>
            </a:pPr>
            <a:r>
              <a:rPr lang="en-US" b="1" dirty="0">
                <a:solidFill>
                  <a:srgbClr val="000000"/>
                </a:solidFill>
                <a:latin typeface="Franklin Gothic Medium"/>
              </a:rPr>
              <a:t>Enhancing transmission planning to identify areas of greatest need</a:t>
            </a:r>
            <a:r>
              <a:rPr lang="en-US" dirty="0">
                <a:solidFill>
                  <a:srgbClr val="000000"/>
                </a:solidFill>
                <a:latin typeface="Franklin Gothic Medium"/>
              </a:rPr>
              <a:t> such as high-priority national transmission needs and conducting longer-term national-scale transmission planning analysis. </a:t>
            </a:r>
          </a:p>
          <a:p>
            <a:pPr lvl="1">
              <a:buFont typeface="Arial" panose="020B0604020202020204" pitchFamily="34" charset="0"/>
              <a:buChar char="•"/>
            </a:pPr>
            <a:r>
              <a:rPr lang="en-US" b="1" dirty="0">
                <a:solidFill>
                  <a:srgbClr val="000000"/>
                </a:solidFill>
                <a:latin typeface="Franklin Gothic Medium"/>
                <a:ea typeface="游明朝" panose="02020400000000000000" pitchFamily="18" charset="-128"/>
              </a:rPr>
              <a:t>Deploying more than $20 billion in federal financing tools</a:t>
            </a:r>
            <a:r>
              <a:rPr lang="en-US" dirty="0">
                <a:solidFill>
                  <a:srgbClr val="000000"/>
                </a:solidFill>
                <a:latin typeface="Franklin Gothic Medium"/>
                <a:ea typeface="游明朝" panose="02020400000000000000" pitchFamily="18" charset="-128"/>
              </a:rPr>
              <a:t>, including through the Bipartisan Infrastructure Law’s new $2.5 billion Transmission Facilitation Program, $3 billion expansion of the Smart Grid Investment Grant Program, and more than $10 billion in grants for states, Tribes, and utilities to enhance grid resilience and prevent power outages, and through existing tools, including the more than $3 billion Western Area Power Administration Transmission Infrastructure Program, and a number of loan guarantee programs through the Loan Programs Office.   </a:t>
            </a:r>
          </a:p>
          <a:p>
            <a:pPr lvl="1">
              <a:buFont typeface="Arial" panose="020B0604020202020204" pitchFamily="34" charset="0"/>
              <a:buChar char="•"/>
            </a:pPr>
            <a:r>
              <a:rPr lang="en-US" b="1" dirty="0">
                <a:solidFill>
                  <a:srgbClr val="000000"/>
                </a:solidFill>
                <a:latin typeface="Franklin Gothic Medium"/>
                <a:ea typeface="游明朝" panose="02020400000000000000" pitchFamily="18" charset="-128"/>
              </a:rPr>
              <a:t>Facilitating an efficient transmission permitting process</a:t>
            </a:r>
            <a:r>
              <a:rPr lang="en-US" dirty="0">
                <a:solidFill>
                  <a:srgbClr val="000000"/>
                </a:solidFill>
                <a:latin typeface="Franklin Gothic Medium"/>
                <a:ea typeface="游明朝" panose="02020400000000000000" pitchFamily="18" charset="-128"/>
              </a:rPr>
              <a:t> by coordinating with federal agencies to streamline permitting, using public private partnerships, and designating corridors.  </a:t>
            </a:r>
          </a:p>
          <a:p>
            <a:pPr lvl="1">
              <a:buFont typeface="Arial" panose="020B0604020202020204" pitchFamily="34" charset="0"/>
              <a:buChar char="•"/>
            </a:pPr>
            <a:r>
              <a:rPr lang="en-US" b="1" dirty="0">
                <a:solidFill>
                  <a:srgbClr val="000000"/>
                </a:solidFill>
                <a:latin typeface="Franklin Gothic Medium"/>
              </a:rPr>
              <a:t>Performing transmission-related research and development</a:t>
            </a:r>
            <a:r>
              <a:rPr lang="en-US" dirty="0">
                <a:solidFill>
                  <a:srgbClr val="000000"/>
                </a:solidFill>
                <a:latin typeface="Franklin Gothic Medium"/>
              </a:rPr>
              <a:t> to continue developing and reducing the costs of technologies that enable the transmission system to be used more efficiently. </a:t>
            </a:r>
          </a:p>
        </p:txBody>
      </p:sp>
    </p:spTree>
    <p:extLst>
      <p:ext uri="{BB962C8B-B14F-4D97-AF65-F5344CB8AC3E}">
        <p14:creationId xmlns:p14="http://schemas.microsoft.com/office/powerpoint/2010/main" val="3291080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4A2F2A3-3D15-477B-9159-C2001277D344}"/>
              </a:ext>
            </a:extLst>
          </p:cNvPr>
          <p:cNvGraphicFramePr>
            <a:graphicFrameLocks noChangeAspect="1"/>
          </p:cNvGraphicFramePr>
          <p:nvPr>
            <p:custDataLst>
              <p:tags r:id="rId2"/>
            </p:custDataLst>
          </p:nvPr>
        </p:nvGraphicFramePr>
        <p:xfrm>
          <a:off x="3176"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5" imgW="498" imgH="499" progId="TCLayout.ActiveDocument.1">
                  <p:embed/>
                </p:oleObj>
              </mc:Choice>
              <mc:Fallback>
                <p:oleObj name="think-cell Slide" r:id="rId5" imgW="498" imgH="499" progId="TCLayout.ActiveDocument.1">
                  <p:embed/>
                  <p:pic>
                    <p:nvPicPr>
                      <p:cNvPr id="4" name="Object 3" hidden="1">
                        <a:extLst>
                          <a:ext uri="{FF2B5EF4-FFF2-40B4-BE49-F238E27FC236}">
                            <a16:creationId xmlns:a16="http://schemas.microsoft.com/office/drawing/2014/main" id="{C4A2F2A3-3D15-477B-9159-C2001277D344}"/>
                          </a:ext>
                        </a:extLst>
                      </p:cNvPr>
                      <p:cNvPicPr/>
                      <p:nvPr/>
                    </p:nvPicPr>
                    <p:blipFill>
                      <a:blip r:embed="rId6"/>
                      <a:stretch>
                        <a:fillRect/>
                      </a:stretch>
                    </p:blipFill>
                    <p:spPr>
                      <a:xfrm>
                        <a:off x="3176"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133F6A-465D-453A-B024-7407EAA4FAC4}"/>
              </a:ext>
            </a:extLst>
          </p:cNvPr>
          <p:cNvSpPr>
            <a:spLocks noGrp="1"/>
          </p:cNvSpPr>
          <p:nvPr>
            <p:ph type="title"/>
          </p:nvPr>
        </p:nvSpPr>
        <p:spPr/>
        <p:txBody>
          <a:bodyPr vert="horz"/>
          <a:lstStyle/>
          <a:p>
            <a:r>
              <a:rPr lang="en-US" dirty="0"/>
              <a:t>IIJA Provisions: Funded Transmission Provisions</a:t>
            </a:r>
          </a:p>
        </p:txBody>
      </p:sp>
      <p:graphicFrame>
        <p:nvGraphicFramePr>
          <p:cNvPr id="6" name="Table 6">
            <a:extLst>
              <a:ext uri="{FF2B5EF4-FFF2-40B4-BE49-F238E27FC236}">
                <a16:creationId xmlns:a16="http://schemas.microsoft.com/office/drawing/2014/main" id="{906B7E9D-BFEA-48C4-996E-2D72BC2B61C1}"/>
              </a:ext>
            </a:extLst>
          </p:cNvPr>
          <p:cNvGraphicFramePr>
            <a:graphicFrameLocks noGrp="1"/>
          </p:cNvGraphicFramePr>
          <p:nvPr/>
        </p:nvGraphicFramePr>
        <p:xfrm>
          <a:off x="585344" y="1567618"/>
          <a:ext cx="10832943" cy="1861383"/>
        </p:xfrm>
        <a:graphic>
          <a:graphicData uri="http://schemas.openxmlformats.org/drawingml/2006/table">
            <a:tbl>
              <a:tblPr firstRow="1" bandRow="1">
                <a:tableStyleId>{5C22544A-7EE6-4342-B048-85BDC9FD1C3A}</a:tableStyleId>
              </a:tblPr>
              <a:tblGrid>
                <a:gridCol w="1008507">
                  <a:extLst>
                    <a:ext uri="{9D8B030D-6E8A-4147-A177-3AD203B41FA5}">
                      <a16:colId xmlns:a16="http://schemas.microsoft.com/office/drawing/2014/main" val="1278104674"/>
                    </a:ext>
                  </a:extLst>
                </a:gridCol>
                <a:gridCol w="9824436">
                  <a:extLst>
                    <a:ext uri="{9D8B030D-6E8A-4147-A177-3AD203B41FA5}">
                      <a16:colId xmlns:a16="http://schemas.microsoft.com/office/drawing/2014/main" val="1877333671"/>
                    </a:ext>
                  </a:extLst>
                </a:gridCol>
              </a:tblGrid>
              <a:tr h="402059">
                <a:tc>
                  <a:txBody>
                    <a:bodyPr/>
                    <a:lstStyle/>
                    <a:p>
                      <a:pPr algn="ctr"/>
                      <a:r>
                        <a:rPr lang="en-US"/>
                        <a:t>Funding</a:t>
                      </a:r>
                    </a:p>
                  </a:txBody>
                  <a:tcPr marL="45720" marR="45720" marT="27432" marB="27432" anchor="ctr"/>
                </a:tc>
                <a:tc>
                  <a:txBody>
                    <a:bodyPr/>
                    <a:lstStyle/>
                    <a:p>
                      <a:pPr algn="l"/>
                      <a:r>
                        <a:rPr lang="en-US"/>
                        <a:t>Program</a:t>
                      </a:r>
                    </a:p>
                  </a:txBody>
                  <a:tcPr marL="45720" marR="45720" marT="27432" marB="27432" anchor="ctr"/>
                </a:tc>
                <a:extLst>
                  <a:ext uri="{0D108BD9-81ED-4DB2-BD59-A6C34878D82A}">
                    <a16:rowId xmlns:a16="http://schemas.microsoft.com/office/drawing/2014/main" val="1626943138"/>
                  </a:ext>
                </a:extLst>
              </a:tr>
              <a:tr h="364831">
                <a:tc>
                  <a:txBody>
                    <a:bodyPr/>
                    <a:lstStyle/>
                    <a:p>
                      <a:pPr algn="ctr"/>
                      <a:r>
                        <a:rPr lang="en-US" sz="1600"/>
                        <a:t>$5.0B</a:t>
                      </a:r>
                    </a:p>
                  </a:txBody>
                  <a:tcPr marL="45720" marR="45720" marT="27432" marB="27432" anchor="ctr"/>
                </a:tc>
                <a:tc>
                  <a:txBody>
                    <a:bodyPr/>
                    <a:lstStyle/>
                    <a:p>
                      <a:pPr algn="l"/>
                      <a:r>
                        <a:rPr lang="en-US" sz="1600" kern="1200">
                          <a:solidFill>
                            <a:schemeClr val="dk1"/>
                          </a:solidFill>
                          <a:effectLst/>
                          <a:latin typeface="+mj-lt"/>
                          <a:ea typeface="+mn-ea"/>
                          <a:cs typeface="+mn-cs"/>
                        </a:rPr>
                        <a:t>Preventing Outages and Enhancing the Resilience of the Electric Grid / Hazard Hardening – sec. 40101</a:t>
                      </a:r>
                      <a:endParaRPr lang="en-US" sz="1600">
                        <a:latin typeface="+mj-lt"/>
                      </a:endParaRPr>
                    </a:p>
                  </a:txBody>
                  <a:tcPr marL="45720" marR="45720" marT="27432" marB="27432" anchor="ctr"/>
                </a:tc>
                <a:extLst>
                  <a:ext uri="{0D108BD9-81ED-4DB2-BD59-A6C34878D82A}">
                    <a16:rowId xmlns:a16="http://schemas.microsoft.com/office/drawing/2014/main" val="4021278677"/>
                  </a:ext>
                </a:extLst>
              </a:tr>
              <a:tr h="364831">
                <a:tc>
                  <a:txBody>
                    <a:bodyPr/>
                    <a:lstStyle/>
                    <a:p>
                      <a:pPr algn="ctr"/>
                      <a:r>
                        <a:rPr lang="en-US" sz="1600"/>
                        <a:t>$5.0B</a:t>
                      </a:r>
                    </a:p>
                  </a:txBody>
                  <a:tcPr marL="45720" marR="45720" marT="27432" marB="27432" anchor="ctr"/>
                </a:tc>
                <a:tc>
                  <a:txBody>
                    <a:bodyPr/>
                    <a:lstStyle/>
                    <a:p>
                      <a:pPr algn="l"/>
                      <a:r>
                        <a:rPr lang="en-US" sz="1600" kern="1200">
                          <a:solidFill>
                            <a:schemeClr val="dk1"/>
                          </a:solidFill>
                          <a:effectLst/>
                          <a:latin typeface="+mj-lt"/>
                          <a:ea typeface="+mn-ea"/>
                          <a:cs typeface="+mn-cs"/>
                        </a:rPr>
                        <a:t>Program Upgrading Our Electric Grid and Ensuring Reliability and Resiliency – sec. 40103(b)</a:t>
                      </a:r>
                      <a:endParaRPr lang="en-US" sz="1600">
                        <a:latin typeface="+mj-lt"/>
                      </a:endParaRPr>
                    </a:p>
                  </a:txBody>
                  <a:tcPr marL="45720" marR="45720" marT="27432" marB="27432" anchor="ctr"/>
                </a:tc>
                <a:extLst>
                  <a:ext uri="{0D108BD9-81ED-4DB2-BD59-A6C34878D82A}">
                    <a16:rowId xmlns:a16="http://schemas.microsoft.com/office/drawing/2014/main" val="2703640317"/>
                  </a:ext>
                </a:extLst>
              </a:tr>
              <a:tr h="364831">
                <a:tc>
                  <a:txBody>
                    <a:bodyPr/>
                    <a:lstStyle/>
                    <a:p>
                      <a:pPr algn="ctr"/>
                      <a:r>
                        <a:rPr lang="en-US" sz="1600">
                          <a:highlight>
                            <a:srgbClr val="FFFF00"/>
                          </a:highlight>
                        </a:rPr>
                        <a:t>$2.5B</a:t>
                      </a:r>
                    </a:p>
                  </a:txBody>
                  <a:tcPr marL="45720" marR="45720" marT="27432" marB="27432" anchor="ctr"/>
                </a:tc>
                <a:tc>
                  <a:txBody>
                    <a:bodyPr/>
                    <a:lstStyle/>
                    <a:p>
                      <a:pPr algn="l"/>
                      <a:r>
                        <a:rPr lang="en-US" sz="1600" kern="1200">
                          <a:solidFill>
                            <a:schemeClr val="dk1"/>
                          </a:solidFill>
                          <a:effectLst/>
                          <a:highlight>
                            <a:srgbClr val="FFFF00"/>
                          </a:highlight>
                          <a:latin typeface="+mj-lt"/>
                          <a:ea typeface="+mn-ea"/>
                          <a:cs typeface="+mn-cs"/>
                        </a:rPr>
                        <a:t>Transmission Facilitation Program / Borrowing Authority – sec. 40106</a:t>
                      </a:r>
                      <a:endParaRPr lang="en-US" sz="1600">
                        <a:highlight>
                          <a:srgbClr val="FFFF00"/>
                        </a:highlight>
                        <a:latin typeface="+mj-lt"/>
                      </a:endParaRPr>
                    </a:p>
                  </a:txBody>
                  <a:tcPr marL="45720" marR="45720" marT="27432" marB="27432" anchor="ctr"/>
                </a:tc>
                <a:extLst>
                  <a:ext uri="{0D108BD9-81ED-4DB2-BD59-A6C34878D82A}">
                    <a16:rowId xmlns:a16="http://schemas.microsoft.com/office/drawing/2014/main" val="3764555431"/>
                  </a:ext>
                </a:extLst>
              </a:tr>
              <a:tr h="364831">
                <a:tc>
                  <a:txBody>
                    <a:bodyPr/>
                    <a:lstStyle/>
                    <a:p>
                      <a:pPr algn="ctr"/>
                      <a:r>
                        <a:rPr lang="en-US" sz="1600"/>
                        <a:t>$3.0B</a:t>
                      </a:r>
                    </a:p>
                  </a:txBody>
                  <a:tcPr marL="45720" marR="45720" marT="27432" marB="27432" anchor="ctr"/>
                </a:tc>
                <a:tc>
                  <a:txBody>
                    <a:bodyPr/>
                    <a:lstStyle/>
                    <a:p>
                      <a:pPr marL="0" marR="0">
                        <a:lnSpc>
                          <a:spcPct val="107000"/>
                        </a:lnSpc>
                        <a:spcBef>
                          <a:spcPts val="0"/>
                        </a:spcBef>
                        <a:spcAft>
                          <a:spcPts val="0"/>
                        </a:spcAft>
                      </a:pPr>
                      <a:r>
                        <a:rPr lang="en-US" sz="1600">
                          <a:effectLst/>
                          <a:latin typeface="+mj-lt"/>
                          <a:ea typeface="Calibri" panose="020F0502020204030204" pitchFamily="34" charset="0"/>
                          <a:cs typeface="Arial" panose="020B0604020202020204" pitchFamily="34" charset="0"/>
                        </a:rPr>
                        <a:t>Smart Grid Investment Matching Grant Program – sec. 40107</a:t>
                      </a:r>
                    </a:p>
                  </a:txBody>
                  <a:tcPr marL="45720" marR="45720" marT="27432" marB="27432" anchor="ctr"/>
                </a:tc>
                <a:extLst>
                  <a:ext uri="{0D108BD9-81ED-4DB2-BD59-A6C34878D82A}">
                    <a16:rowId xmlns:a16="http://schemas.microsoft.com/office/drawing/2014/main" val="2514070305"/>
                  </a:ext>
                </a:extLst>
              </a:tr>
            </a:tbl>
          </a:graphicData>
        </a:graphic>
      </p:graphicFrame>
    </p:spTree>
    <p:extLst>
      <p:ext uri="{BB962C8B-B14F-4D97-AF65-F5344CB8AC3E}">
        <p14:creationId xmlns:p14="http://schemas.microsoft.com/office/powerpoint/2010/main" val="2770968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3C369-EB8E-436E-9229-D09804D97773}"/>
              </a:ext>
            </a:extLst>
          </p:cNvPr>
          <p:cNvSpPr>
            <a:spLocks noGrp="1"/>
          </p:cNvSpPr>
          <p:nvPr>
            <p:ph type="title"/>
          </p:nvPr>
        </p:nvSpPr>
        <p:spPr/>
        <p:txBody>
          <a:bodyPr/>
          <a:lstStyle/>
          <a:p>
            <a:r>
              <a:rPr lang="en-US" sz="2800"/>
              <a:t>Transmission Facilitation Program (TFP) – Overview</a:t>
            </a:r>
          </a:p>
        </p:txBody>
      </p:sp>
      <p:sp>
        <p:nvSpPr>
          <p:cNvPr id="3" name="Content Placeholder 2">
            <a:extLst>
              <a:ext uri="{FF2B5EF4-FFF2-40B4-BE49-F238E27FC236}">
                <a16:creationId xmlns:a16="http://schemas.microsoft.com/office/drawing/2014/main" id="{AE3E861D-7FBC-4441-BA19-37D14E4462DB}"/>
              </a:ext>
            </a:extLst>
          </p:cNvPr>
          <p:cNvSpPr>
            <a:spLocks noGrp="1"/>
          </p:cNvSpPr>
          <p:nvPr>
            <p:ph sz="half" idx="1"/>
          </p:nvPr>
        </p:nvSpPr>
        <p:spPr>
          <a:xfrm>
            <a:off x="382489" y="1132516"/>
            <a:ext cx="11476803" cy="5044449"/>
          </a:xfrm>
        </p:spPr>
        <p:txBody>
          <a:bodyPr>
            <a:noAutofit/>
          </a:bodyPr>
          <a:lstStyle/>
          <a:p>
            <a:pPr marL="0" indent="0">
              <a:spcBef>
                <a:spcPts val="600"/>
              </a:spcBef>
              <a:buNone/>
            </a:pPr>
            <a:r>
              <a:rPr lang="en-US" sz="1800" b="1" dirty="0"/>
              <a:t>$2.5B </a:t>
            </a:r>
            <a:r>
              <a:rPr lang="en-US" sz="1800" b="1" u="sng" dirty="0"/>
              <a:t>revolving</a:t>
            </a:r>
            <a:r>
              <a:rPr lang="en-US" sz="1800" b="1" dirty="0"/>
              <a:t> fund to facilitate development of </a:t>
            </a:r>
            <a:r>
              <a:rPr lang="en-US" sz="1800" b="1" u="sng" dirty="0"/>
              <a:t>eligible projects</a:t>
            </a:r>
            <a:r>
              <a:rPr lang="en-US" sz="1800" b="1" dirty="0"/>
              <a:t>:</a:t>
            </a:r>
          </a:p>
          <a:p>
            <a:pPr lvl="1">
              <a:spcBef>
                <a:spcPts val="600"/>
              </a:spcBef>
            </a:pPr>
            <a:r>
              <a:rPr lang="en-US" sz="1800" dirty="0"/>
              <a:t>New or replacement high-capacity transmission lines</a:t>
            </a:r>
          </a:p>
          <a:p>
            <a:pPr lvl="1">
              <a:spcBef>
                <a:spcPts val="600"/>
              </a:spcBef>
            </a:pPr>
            <a:r>
              <a:rPr lang="en-US" sz="1800" dirty="0"/>
              <a:t>Increasing capacity of existing lines</a:t>
            </a:r>
          </a:p>
          <a:p>
            <a:pPr lvl="1">
              <a:spcBef>
                <a:spcPts val="600"/>
              </a:spcBef>
            </a:pPr>
            <a:r>
              <a:rPr lang="en-US" sz="1800" dirty="0"/>
              <a:t>Connecting isolated microgrids in AK, HI, and U.S. territories</a:t>
            </a:r>
            <a:endParaRPr lang="en-US" sz="1800" b="1" dirty="0"/>
          </a:p>
          <a:p>
            <a:pPr marL="0" indent="0">
              <a:spcBef>
                <a:spcPts val="600"/>
              </a:spcBef>
              <a:buNone/>
            </a:pPr>
            <a:r>
              <a:rPr lang="en-US" sz="1800" b="1" dirty="0"/>
              <a:t>Three tools:</a:t>
            </a:r>
          </a:p>
          <a:p>
            <a:pPr>
              <a:spcBef>
                <a:spcPts val="600"/>
              </a:spcBef>
            </a:pPr>
            <a:r>
              <a:rPr lang="en-US" sz="1800" u="sng" dirty="0"/>
              <a:t>Anchor customer</a:t>
            </a:r>
            <a:r>
              <a:rPr lang="en-US" sz="1800" dirty="0"/>
              <a:t>. DOE can purchase capacity, to be resold once a project’s financial viability has been demonstrated</a:t>
            </a:r>
          </a:p>
          <a:p>
            <a:pPr lvl="1">
              <a:spcBef>
                <a:spcPts val="600"/>
              </a:spcBef>
            </a:pPr>
            <a:r>
              <a:rPr lang="en-US" sz="1800" dirty="0"/>
              <a:t>Up to 50% of a project’s planned capacity </a:t>
            </a:r>
          </a:p>
          <a:p>
            <a:pPr lvl="1">
              <a:spcBef>
                <a:spcPts val="600"/>
              </a:spcBef>
            </a:pPr>
            <a:r>
              <a:rPr lang="en-US" sz="1800" dirty="0"/>
              <a:t>Terms of up to 40 years</a:t>
            </a:r>
          </a:p>
          <a:p>
            <a:pPr>
              <a:spcBef>
                <a:spcPts val="600"/>
              </a:spcBef>
            </a:pPr>
            <a:r>
              <a:rPr lang="en-US" sz="1800" u="sng" dirty="0"/>
              <a:t>Loans</a:t>
            </a:r>
            <a:r>
              <a:rPr lang="en-US" sz="1800" dirty="0"/>
              <a:t>. DOE can make loans to carry out eligible projects </a:t>
            </a:r>
          </a:p>
          <a:p>
            <a:pPr>
              <a:spcBef>
                <a:spcPts val="600"/>
              </a:spcBef>
            </a:pPr>
            <a:r>
              <a:rPr lang="en-US" sz="1800" u="sng" dirty="0"/>
              <a:t>Public Private Partnership</a:t>
            </a:r>
            <a:r>
              <a:rPr lang="en-US" sz="1800" dirty="0"/>
              <a:t>. DOE can participate in designing, developing, constructing, operating, maintaining, or owning an eligible project:</a:t>
            </a:r>
          </a:p>
          <a:p>
            <a:pPr lvl="1">
              <a:spcBef>
                <a:spcPts val="600"/>
              </a:spcBef>
            </a:pPr>
            <a:r>
              <a:rPr lang="en-US" sz="1800" dirty="0"/>
              <a:t>In a Transmission Corridor or necessary to accommodate electricity capacity demand increase across multiple States or transmission planning regions, among other criteria</a:t>
            </a:r>
          </a:p>
          <a:p>
            <a:pPr lvl="1">
              <a:spcBef>
                <a:spcPts val="600"/>
              </a:spcBef>
            </a:pPr>
            <a:r>
              <a:rPr lang="en-US" sz="1800" dirty="0"/>
              <a:t>Can overcome state siting/permitting obstacles</a:t>
            </a:r>
          </a:p>
          <a:p>
            <a:pPr lvl="1">
              <a:spcBef>
                <a:spcPts val="600"/>
              </a:spcBef>
            </a:pPr>
            <a:r>
              <a:rPr lang="en-US" sz="1800" dirty="0"/>
              <a:t>Can use contributed funds from project developers</a:t>
            </a:r>
          </a:p>
          <a:p>
            <a:pPr>
              <a:spcBef>
                <a:spcPts val="600"/>
              </a:spcBef>
            </a:pPr>
            <a:endParaRPr lang="en-US" sz="100" b="1" dirty="0"/>
          </a:p>
          <a:p>
            <a:pPr>
              <a:spcBef>
                <a:spcPts val="600"/>
              </a:spcBef>
            </a:pPr>
            <a:endParaRPr lang="en-US" sz="100" dirty="0"/>
          </a:p>
        </p:txBody>
      </p:sp>
      <p:sp>
        <p:nvSpPr>
          <p:cNvPr id="8" name="TextBox 7">
            <a:extLst>
              <a:ext uri="{FF2B5EF4-FFF2-40B4-BE49-F238E27FC236}">
                <a16:creationId xmlns:a16="http://schemas.microsoft.com/office/drawing/2014/main" id="{98F8EEAA-554C-4E97-9078-CC1A31994A1C}"/>
              </a:ext>
            </a:extLst>
          </p:cNvPr>
          <p:cNvSpPr txBox="1"/>
          <p:nvPr/>
        </p:nvSpPr>
        <p:spPr>
          <a:xfrm>
            <a:off x="7810833" y="0"/>
            <a:ext cx="4379580" cy="369332"/>
          </a:xfrm>
          <a:prstGeom prst="rect">
            <a:avLst/>
          </a:prstGeom>
          <a:noFill/>
        </p:spPr>
        <p:txBody>
          <a:bodyPr wrap="square">
            <a:spAutoFit/>
          </a:bodyPr>
          <a:lstStyle/>
          <a:p>
            <a:pPr algn="r"/>
            <a:r>
              <a:rPr lang="en-US">
                <a:solidFill>
                  <a:srgbClr val="E27225">
                    <a:lumMod val="75000"/>
                  </a:srgbClr>
                </a:solidFill>
                <a:latin typeface="Franklin Gothic Medium"/>
              </a:rPr>
              <a:t>BIL </a:t>
            </a:r>
            <a:r>
              <a:rPr lang="en-US">
                <a:solidFill>
                  <a:srgbClr val="E27225">
                    <a:lumMod val="75000"/>
                  </a:srgbClr>
                </a:solidFill>
                <a:latin typeface="Franklin Gothic Medium"/>
                <a:cs typeface="Times New Roman" panose="02020603050405020304" pitchFamily="18" charset="0"/>
              </a:rPr>
              <a:t>§ </a:t>
            </a:r>
            <a:r>
              <a:rPr lang="en-US">
                <a:solidFill>
                  <a:srgbClr val="E27225">
                    <a:lumMod val="75000"/>
                  </a:srgbClr>
                </a:solidFill>
                <a:latin typeface="Franklin Gothic Medium"/>
              </a:rPr>
              <a:t>40106</a:t>
            </a:r>
          </a:p>
        </p:txBody>
      </p:sp>
    </p:spTree>
    <p:extLst>
      <p:ext uri="{BB962C8B-B14F-4D97-AF65-F5344CB8AC3E}">
        <p14:creationId xmlns:p14="http://schemas.microsoft.com/office/powerpoint/2010/main" val="4279035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4A2F2A3-3D15-477B-9159-C2001277D344}"/>
              </a:ext>
            </a:extLst>
          </p:cNvPr>
          <p:cNvGraphicFramePr>
            <a:graphicFrameLocks noChangeAspect="1"/>
          </p:cNvGraphicFramePr>
          <p:nvPr>
            <p:custDataLst>
              <p:tags r:id="rId2"/>
            </p:custDataLst>
          </p:nvPr>
        </p:nvGraphicFramePr>
        <p:xfrm>
          <a:off x="3176" y="1588"/>
          <a:ext cx="1588" cy="1588"/>
        </p:xfrm>
        <a:graphic>
          <a:graphicData uri="http://schemas.openxmlformats.org/presentationml/2006/ole">
            <mc:AlternateContent xmlns:mc="http://schemas.openxmlformats.org/markup-compatibility/2006">
              <mc:Choice xmlns:v="urn:schemas-microsoft-com:vml" Requires="v">
                <p:oleObj spid="_x0000_s3077" name="think-cell Slide" r:id="rId5" imgW="498" imgH="499" progId="TCLayout.ActiveDocument.1">
                  <p:embed/>
                </p:oleObj>
              </mc:Choice>
              <mc:Fallback>
                <p:oleObj name="think-cell Slide" r:id="rId5" imgW="498" imgH="499" progId="TCLayout.ActiveDocument.1">
                  <p:embed/>
                  <p:pic>
                    <p:nvPicPr>
                      <p:cNvPr id="4" name="Object 3" hidden="1">
                        <a:extLst>
                          <a:ext uri="{FF2B5EF4-FFF2-40B4-BE49-F238E27FC236}">
                            <a16:creationId xmlns:a16="http://schemas.microsoft.com/office/drawing/2014/main" id="{C4A2F2A3-3D15-477B-9159-C2001277D344}"/>
                          </a:ext>
                        </a:extLst>
                      </p:cNvPr>
                      <p:cNvPicPr/>
                      <p:nvPr/>
                    </p:nvPicPr>
                    <p:blipFill>
                      <a:blip r:embed="rId6"/>
                      <a:stretch>
                        <a:fillRect/>
                      </a:stretch>
                    </p:blipFill>
                    <p:spPr>
                      <a:xfrm>
                        <a:off x="3176"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133F6A-465D-453A-B024-7407EAA4FAC4}"/>
              </a:ext>
            </a:extLst>
          </p:cNvPr>
          <p:cNvSpPr>
            <a:spLocks noGrp="1"/>
          </p:cNvSpPr>
          <p:nvPr>
            <p:ph type="title"/>
          </p:nvPr>
        </p:nvSpPr>
        <p:spPr/>
        <p:txBody>
          <a:bodyPr vert="horz"/>
          <a:lstStyle/>
          <a:p>
            <a:r>
              <a:rPr lang="en-US" dirty="0"/>
              <a:t>IIJA Provisions: Funded Resilience Provisions</a:t>
            </a:r>
          </a:p>
        </p:txBody>
      </p:sp>
      <p:graphicFrame>
        <p:nvGraphicFramePr>
          <p:cNvPr id="6" name="Table 6">
            <a:extLst>
              <a:ext uri="{FF2B5EF4-FFF2-40B4-BE49-F238E27FC236}">
                <a16:creationId xmlns:a16="http://schemas.microsoft.com/office/drawing/2014/main" id="{906B7E9D-BFEA-48C4-996E-2D72BC2B61C1}"/>
              </a:ext>
            </a:extLst>
          </p:cNvPr>
          <p:cNvGraphicFramePr>
            <a:graphicFrameLocks noGrp="1"/>
          </p:cNvGraphicFramePr>
          <p:nvPr/>
        </p:nvGraphicFramePr>
        <p:xfrm>
          <a:off x="482602" y="1582962"/>
          <a:ext cx="10832943" cy="1846039"/>
        </p:xfrm>
        <a:graphic>
          <a:graphicData uri="http://schemas.openxmlformats.org/drawingml/2006/table">
            <a:tbl>
              <a:tblPr firstRow="1" bandRow="1">
                <a:tableStyleId>{5C22544A-7EE6-4342-B048-85BDC9FD1C3A}</a:tableStyleId>
              </a:tblPr>
              <a:tblGrid>
                <a:gridCol w="1008507">
                  <a:extLst>
                    <a:ext uri="{9D8B030D-6E8A-4147-A177-3AD203B41FA5}">
                      <a16:colId xmlns:a16="http://schemas.microsoft.com/office/drawing/2014/main" val="1278104674"/>
                    </a:ext>
                  </a:extLst>
                </a:gridCol>
                <a:gridCol w="9824436">
                  <a:extLst>
                    <a:ext uri="{9D8B030D-6E8A-4147-A177-3AD203B41FA5}">
                      <a16:colId xmlns:a16="http://schemas.microsoft.com/office/drawing/2014/main" val="1877333671"/>
                    </a:ext>
                  </a:extLst>
                </a:gridCol>
              </a:tblGrid>
              <a:tr h="370840">
                <a:tc>
                  <a:txBody>
                    <a:bodyPr/>
                    <a:lstStyle/>
                    <a:p>
                      <a:pPr algn="ctr"/>
                      <a:r>
                        <a:rPr lang="en-US"/>
                        <a:t>Funding</a:t>
                      </a:r>
                    </a:p>
                  </a:txBody>
                  <a:tcPr marL="45720" marR="27432" marT="27432" anchor="ctr"/>
                </a:tc>
                <a:tc>
                  <a:txBody>
                    <a:bodyPr/>
                    <a:lstStyle/>
                    <a:p>
                      <a:pPr algn="l"/>
                      <a:r>
                        <a:rPr lang="en-US"/>
                        <a:t>Program</a:t>
                      </a:r>
                    </a:p>
                  </a:txBody>
                  <a:tcPr marL="45720" marR="27432" marT="27432" anchor="ctr"/>
                </a:tc>
                <a:extLst>
                  <a:ext uri="{0D108BD9-81ED-4DB2-BD59-A6C34878D82A}">
                    <a16:rowId xmlns:a16="http://schemas.microsoft.com/office/drawing/2014/main" val="1626943138"/>
                  </a:ext>
                </a:extLst>
              </a:tr>
              <a:tr h="370840">
                <a:tc>
                  <a:txBody>
                    <a:bodyPr/>
                    <a:lstStyle/>
                    <a:p>
                      <a:pPr algn="ctr"/>
                      <a:r>
                        <a:rPr lang="en-US" sz="1600"/>
                        <a:t>$5.0B</a:t>
                      </a:r>
                    </a:p>
                  </a:txBody>
                  <a:tcPr marL="45720" marR="27432" marT="27432" anchor="ctr"/>
                </a:tc>
                <a:tc>
                  <a:txBody>
                    <a:bodyPr/>
                    <a:lstStyle/>
                    <a:p>
                      <a:pPr algn="l"/>
                      <a:r>
                        <a:rPr lang="en-US" sz="1600" kern="1200">
                          <a:solidFill>
                            <a:schemeClr val="dk1"/>
                          </a:solidFill>
                          <a:effectLst/>
                          <a:highlight>
                            <a:srgbClr val="FFFF00"/>
                          </a:highlight>
                          <a:latin typeface="+mj-lt"/>
                          <a:ea typeface="+mn-ea"/>
                          <a:cs typeface="+mn-cs"/>
                        </a:rPr>
                        <a:t>Preventing Outages and Enhancing the Resilience of the Electric Grid / Hazard Hardening – sec. 40101</a:t>
                      </a:r>
                      <a:endParaRPr lang="en-US" sz="1600">
                        <a:highlight>
                          <a:srgbClr val="FFFF00"/>
                        </a:highlight>
                        <a:latin typeface="+mj-lt"/>
                      </a:endParaRPr>
                    </a:p>
                  </a:txBody>
                  <a:tcPr marL="45720" marR="27432" marT="27432" anchor="ctr"/>
                </a:tc>
                <a:extLst>
                  <a:ext uri="{0D108BD9-81ED-4DB2-BD59-A6C34878D82A}">
                    <a16:rowId xmlns:a16="http://schemas.microsoft.com/office/drawing/2014/main" val="4021278677"/>
                  </a:ext>
                </a:extLst>
              </a:tr>
              <a:tr h="362679">
                <a:tc>
                  <a:txBody>
                    <a:bodyPr/>
                    <a:lstStyle/>
                    <a:p>
                      <a:pPr algn="ctr"/>
                      <a:r>
                        <a:rPr lang="en-US" sz="1600"/>
                        <a:t>$5.0B</a:t>
                      </a:r>
                    </a:p>
                  </a:txBody>
                  <a:tcPr marL="45720" marR="27432" marT="27432" anchor="ctr"/>
                </a:tc>
                <a:tc>
                  <a:txBody>
                    <a:bodyPr/>
                    <a:lstStyle/>
                    <a:p>
                      <a:pPr algn="l"/>
                      <a:r>
                        <a:rPr lang="en-US" sz="1600" kern="1200">
                          <a:solidFill>
                            <a:schemeClr val="dk1"/>
                          </a:solidFill>
                          <a:effectLst/>
                          <a:highlight>
                            <a:srgbClr val="FFFF00"/>
                          </a:highlight>
                          <a:latin typeface="+mj-lt"/>
                          <a:ea typeface="+mn-ea"/>
                          <a:cs typeface="+mn-cs"/>
                        </a:rPr>
                        <a:t>Program Upgrading Our Electric Grid and Ensuring Reliability and Resiliency – sec. 40103(b)</a:t>
                      </a:r>
                      <a:endParaRPr lang="en-US" sz="1600">
                        <a:highlight>
                          <a:srgbClr val="FFFF00"/>
                        </a:highlight>
                        <a:latin typeface="+mj-lt"/>
                      </a:endParaRPr>
                    </a:p>
                  </a:txBody>
                  <a:tcPr marL="45720" marR="27432" marT="27432" anchor="ctr"/>
                </a:tc>
                <a:extLst>
                  <a:ext uri="{0D108BD9-81ED-4DB2-BD59-A6C34878D82A}">
                    <a16:rowId xmlns:a16="http://schemas.microsoft.com/office/drawing/2014/main" val="2703640317"/>
                  </a:ext>
                </a:extLst>
              </a:tr>
              <a:tr h="370840">
                <a:tc>
                  <a:txBody>
                    <a:bodyPr/>
                    <a:lstStyle/>
                    <a:p>
                      <a:pPr algn="ctr"/>
                      <a:r>
                        <a:rPr lang="en-US" sz="1600"/>
                        <a:t>$2.5B</a:t>
                      </a:r>
                    </a:p>
                  </a:txBody>
                  <a:tcPr marL="45720" marR="27432" marT="27432" anchor="ctr"/>
                </a:tc>
                <a:tc>
                  <a:txBody>
                    <a:bodyPr/>
                    <a:lstStyle/>
                    <a:p>
                      <a:pPr algn="l"/>
                      <a:r>
                        <a:rPr lang="en-US" sz="1600" kern="1200">
                          <a:solidFill>
                            <a:schemeClr val="dk1"/>
                          </a:solidFill>
                          <a:effectLst/>
                          <a:latin typeface="+mj-lt"/>
                          <a:ea typeface="+mn-ea"/>
                          <a:cs typeface="+mn-cs"/>
                        </a:rPr>
                        <a:t>Transmission Facilitation Program / Borrowing Authority – sec. 40106</a:t>
                      </a:r>
                      <a:endParaRPr lang="en-US" sz="1600">
                        <a:latin typeface="+mj-lt"/>
                      </a:endParaRPr>
                    </a:p>
                  </a:txBody>
                  <a:tcPr marL="45720" marR="27432" marT="27432" anchor="ctr"/>
                </a:tc>
                <a:extLst>
                  <a:ext uri="{0D108BD9-81ED-4DB2-BD59-A6C34878D82A}">
                    <a16:rowId xmlns:a16="http://schemas.microsoft.com/office/drawing/2014/main" val="3764555431"/>
                  </a:ext>
                </a:extLst>
              </a:tr>
              <a:tr h="370840">
                <a:tc>
                  <a:txBody>
                    <a:bodyPr/>
                    <a:lstStyle/>
                    <a:p>
                      <a:pPr algn="ctr"/>
                      <a:r>
                        <a:rPr lang="en-US" sz="1600"/>
                        <a:t>$3.0B</a:t>
                      </a:r>
                    </a:p>
                  </a:txBody>
                  <a:tcPr marL="45720" marR="27432" marT="27432" anchor="ctr"/>
                </a:tc>
                <a:tc>
                  <a:txBody>
                    <a:bodyPr/>
                    <a:lstStyle/>
                    <a:p>
                      <a:pPr marL="0" marR="0">
                        <a:lnSpc>
                          <a:spcPct val="107000"/>
                        </a:lnSpc>
                        <a:spcBef>
                          <a:spcPts val="0"/>
                        </a:spcBef>
                        <a:spcAft>
                          <a:spcPts val="0"/>
                        </a:spcAft>
                      </a:pPr>
                      <a:r>
                        <a:rPr lang="en-US" sz="1600">
                          <a:effectLst/>
                          <a:highlight>
                            <a:srgbClr val="FFFF00"/>
                          </a:highlight>
                          <a:latin typeface="+mj-lt"/>
                          <a:ea typeface="Calibri" panose="020F0502020204030204" pitchFamily="34" charset="0"/>
                          <a:cs typeface="Arial" panose="020B0604020202020204" pitchFamily="34" charset="0"/>
                        </a:rPr>
                        <a:t>Deployment of Technologies to Enhance Grid Flexibility– sec. 40107</a:t>
                      </a:r>
                    </a:p>
                  </a:txBody>
                  <a:tcPr marL="45720" marR="27432" marT="27432" anchor="ctr"/>
                </a:tc>
                <a:extLst>
                  <a:ext uri="{0D108BD9-81ED-4DB2-BD59-A6C34878D82A}">
                    <a16:rowId xmlns:a16="http://schemas.microsoft.com/office/drawing/2014/main" val="2514070305"/>
                  </a:ext>
                </a:extLst>
              </a:tr>
            </a:tbl>
          </a:graphicData>
        </a:graphic>
      </p:graphicFrame>
    </p:spTree>
    <p:extLst>
      <p:ext uri="{BB962C8B-B14F-4D97-AF65-F5344CB8AC3E}">
        <p14:creationId xmlns:p14="http://schemas.microsoft.com/office/powerpoint/2010/main" val="1721639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B8C7B8-339F-4B04-BC55-5EC56DF09B9E}"/>
              </a:ext>
            </a:extLst>
          </p:cNvPr>
          <p:cNvSpPr>
            <a:spLocks noGrp="1"/>
          </p:cNvSpPr>
          <p:nvPr>
            <p:ph sz="quarter" idx="10"/>
          </p:nvPr>
        </p:nvSpPr>
        <p:spPr/>
        <p:txBody>
          <a:bodyPr/>
          <a:lstStyle/>
          <a:p>
            <a:pPr>
              <a:lnSpc>
                <a:spcPct val="105000"/>
              </a:lnSpc>
              <a:spcBef>
                <a:spcPts val="600"/>
              </a:spcBef>
            </a:pPr>
            <a:r>
              <a:rPr lang="en-US" sz="2400"/>
              <a:t>$5 Billion ($1 Billion per year) for FY 2022–2026</a:t>
            </a:r>
          </a:p>
          <a:p>
            <a:pPr lvl="1">
              <a:lnSpc>
                <a:spcPct val="105000"/>
              </a:lnSpc>
              <a:spcBef>
                <a:spcPts val="600"/>
              </a:spcBef>
            </a:pPr>
            <a:r>
              <a:rPr lang="en-US" sz="2000"/>
              <a:t>Half to states via a formula grant </a:t>
            </a:r>
          </a:p>
          <a:p>
            <a:pPr lvl="2">
              <a:lnSpc>
                <a:spcPct val="105000"/>
              </a:lnSpc>
              <a:spcBef>
                <a:spcPts val="600"/>
              </a:spcBef>
            </a:pPr>
            <a:r>
              <a:rPr lang="en-US" sz="2000"/>
              <a:t>15% cost share; can be passed thru to industry (must match grant)</a:t>
            </a:r>
          </a:p>
          <a:p>
            <a:pPr lvl="1">
              <a:lnSpc>
                <a:spcPct val="105000"/>
              </a:lnSpc>
              <a:spcBef>
                <a:spcPts val="600"/>
              </a:spcBef>
            </a:pPr>
            <a:r>
              <a:rPr lang="en-US" sz="2000"/>
              <a:t>Half to industry via a competitive solicitation</a:t>
            </a:r>
          </a:p>
          <a:p>
            <a:pPr lvl="2">
              <a:lnSpc>
                <a:spcPct val="105000"/>
              </a:lnSpc>
              <a:spcBef>
                <a:spcPts val="600"/>
              </a:spcBef>
            </a:pPr>
            <a:r>
              <a:rPr lang="en-US" sz="2000"/>
              <a:t>Small utility set aside of 30%</a:t>
            </a:r>
          </a:p>
          <a:p>
            <a:pPr lvl="2">
              <a:lnSpc>
                <a:spcPct val="105000"/>
              </a:lnSpc>
              <a:spcBef>
                <a:spcPts val="600"/>
              </a:spcBef>
            </a:pPr>
            <a:r>
              <a:rPr lang="en-US" sz="2000"/>
              <a:t>Industry must match grants; Capped at the amount the eligible entity has spent in the previous 3 years on hardening efforts</a:t>
            </a:r>
          </a:p>
          <a:p>
            <a:pPr lvl="1">
              <a:lnSpc>
                <a:spcPct val="105000"/>
              </a:lnSpc>
              <a:spcBef>
                <a:spcPts val="600"/>
              </a:spcBef>
            </a:pPr>
            <a:r>
              <a:rPr lang="en-US" sz="2000"/>
              <a:t>Guidance/Allowance regarding technical assistance</a:t>
            </a:r>
          </a:p>
          <a:p>
            <a:pPr>
              <a:lnSpc>
                <a:spcPct val="105000"/>
              </a:lnSpc>
              <a:spcBef>
                <a:spcPts val="600"/>
              </a:spcBef>
            </a:pPr>
            <a:r>
              <a:rPr lang="en-US" sz="2400"/>
              <a:t>Grants for supplemental hardening activities to reduce risks of power lines causing wildfires and the likelihood and consequence of impacts to the electric grid due to extreme weather, wildfires, and natural disasters. </a:t>
            </a:r>
          </a:p>
          <a:p>
            <a:pPr>
              <a:lnSpc>
                <a:spcPct val="105000"/>
              </a:lnSpc>
              <a:spcBef>
                <a:spcPts val="600"/>
              </a:spcBef>
            </a:pPr>
            <a:r>
              <a:rPr lang="en-US" sz="2400"/>
              <a:t>No new generation or cybersecurity activities authorized.</a:t>
            </a:r>
          </a:p>
          <a:p>
            <a:pPr>
              <a:lnSpc>
                <a:spcPct val="105000"/>
              </a:lnSpc>
              <a:spcBef>
                <a:spcPts val="600"/>
              </a:spcBef>
            </a:pPr>
            <a:endParaRPr lang="en-US" b="1"/>
          </a:p>
          <a:p>
            <a:pPr lvl="1">
              <a:lnSpc>
                <a:spcPct val="105000"/>
              </a:lnSpc>
              <a:spcBef>
                <a:spcPts val="600"/>
              </a:spcBef>
            </a:pPr>
            <a:endParaRPr lang="en-US"/>
          </a:p>
        </p:txBody>
      </p:sp>
      <p:sp>
        <p:nvSpPr>
          <p:cNvPr id="4" name="Title 1">
            <a:extLst>
              <a:ext uri="{FF2B5EF4-FFF2-40B4-BE49-F238E27FC236}">
                <a16:creationId xmlns:a16="http://schemas.microsoft.com/office/drawing/2014/main" id="{13F9DA34-6FE3-4FF9-A394-D726122D6667}"/>
              </a:ext>
            </a:extLst>
          </p:cNvPr>
          <p:cNvSpPr>
            <a:spLocks noGrp="1"/>
          </p:cNvSpPr>
          <p:nvPr>
            <p:ph type="title"/>
          </p:nvPr>
        </p:nvSpPr>
        <p:spPr>
          <a:xfrm>
            <a:off x="482602" y="-38100"/>
            <a:ext cx="9803418" cy="812800"/>
          </a:xfrm>
        </p:spPr>
        <p:txBody>
          <a:bodyPr/>
          <a:lstStyle/>
          <a:p>
            <a:r>
              <a:rPr lang="en-US" sz="2800"/>
              <a:t>Preventing Outages and Enhancing the Resilience of the Electric Grid (Grid Hardening Grants)</a:t>
            </a:r>
          </a:p>
        </p:txBody>
      </p:sp>
      <p:sp>
        <p:nvSpPr>
          <p:cNvPr id="5" name="TextBox 4">
            <a:extLst>
              <a:ext uri="{FF2B5EF4-FFF2-40B4-BE49-F238E27FC236}">
                <a16:creationId xmlns:a16="http://schemas.microsoft.com/office/drawing/2014/main" id="{E8DA09CE-5011-47DB-812E-44DC11BD4A61}"/>
              </a:ext>
            </a:extLst>
          </p:cNvPr>
          <p:cNvSpPr txBox="1"/>
          <p:nvPr/>
        </p:nvSpPr>
        <p:spPr>
          <a:xfrm>
            <a:off x="7810833" y="0"/>
            <a:ext cx="4379580" cy="369332"/>
          </a:xfrm>
          <a:prstGeom prst="rect">
            <a:avLst/>
          </a:prstGeom>
          <a:noFill/>
        </p:spPr>
        <p:txBody>
          <a:bodyPr wrap="square">
            <a:spAutoFit/>
          </a:bodyPr>
          <a:lstStyle/>
          <a:p>
            <a:pPr algn="r"/>
            <a:r>
              <a:rPr lang="en-US">
                <a:solidFill>
                  <a:srgbClr val="E27225">
                    <a:lumMod val="75000"/>
                  </a:srgbClr>
                </a:solidFill>
                <a:latin typeface="Franklin Gothic Medium"/>
              </a:rPr>
              <a:t>BIL </a:t>
            </a:r>
            <a:r>
              <a:rPr lang="en-US">
                <a:solidFill>
                  <a:srgbClr val="E27225">
                    <a:lumMod val="75000"/>
                  </a:srgbClr>
                </a:solidFill>
                <a:latin typeface="Franklin Gothic Medium"/>
                <a:cs typeface="Times New Roman" panose="02020603050405020304" pitchFamily="18" charset="0"/>
              </a:rPr>
              <a:t>§ </a:t>
            </a:r>
            <a:r>
              <a:rPr lang="en-US">
                <a:solidFill>
                  <a:srgbClr val="E27225">
                    <a:lumMod val="75000"/>
                  </a:srgbClr>
                </a:solidFill>
                <a:latin typeface="Franklin Gothic Medium"/>
              </a:rPr>
              <a:t>40101</a:t>
            </a:r>
          </a:p>
        </p:txBody>
      </p:sp>
    </p:spTree>
    <p:extLst>
      <p:ext uri="{BB962C8B-B14F-4D97-AF65-F5344CB8AC3E}">
        <p14:creationId xmlns:p14="http://schemas.microsoft.com/office/powerpoint/2010/main" val="2694298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627B8-D76C-4FA4-94A9-49DD6BDB42A9}"/>
              </a:ext>
            </a:extLst>
          </p:cNvPr>
          <p:cNvSpPr>
            <a:spLocks noGrp="1"/>
          </p:cNvSpPr>
          <p:nvPr>
            <p:ph type="title"/>
          </p:nvPr>
        </p:nvSpPr>
        <p:spPr>
          <a:xfrm>
            <a:off x="1589" y="184666"/>
            <a:ext cx="11630025" cy="812800"/>
          </a:xfrm>
        </p:spPr>
        <p:txBody>
          <a:bodyPr/>
          <a:lstStyle/>
          <a:p>
            <a:r>
              <a:rPr lang="en-US" sz="2800">
                <a:ea typeface="+mn-ea"/>
                <a:cs typeface="+mn-cs"/>
              </a:rPr>
              <a:t>Program Upgrading Our Electric Grid and Ensuring Reliability and Resiliency (Grid Resilience Demos)</a:t>
            </a:r>
            <a:r>
              <a:rPr lang="en-US" sz="2800"/>
              <a:t/>
            </a:r>
            <a:br>
              <a:rPr lang="en-US" sz="2800"/>
            </a:br>
            <a:endParaRPr lang="en-US" sz="2800"/>
          </a:p>
        </p:txBody>
      </p:sp>
      <p:sp>
        <p:nvSpPr>
          <p:cNvPr id="3" name="Content Placeholder 2">
            <a:extLst>
              <a:ext uri="{FF2B5EF4-FFF2-40B4-BE49-F238E27FC236}">
                <a16:creationId xmlns:a16="http://schemas.microsoft.com/office/drawing/2014/main" id="{C8B426AD-0E24-42A9-BBF3-A80E809CEE62}"/>
              </a:ext>
            </a:extLst>
          </p:cNvPr>
          <p:cNvSpPr>
            <a:spLocks noGrp="1"/>
          </p:cNvSpPr>
          <p:nvPr>
            <p:ph sz="quarter" idx="10"/>
          </p:nvPr>
        </p:nvSpPr>
        <p:spPr>
          <a:xfrm>
            <a:off x="772151" y="1028893"/>
            <a:ext cx="9438297" cy="5370703"/>
          </a:xfrm>
        </p:spPr>
        <p:txBody>
          <a:bodyPr/>
          <a:lstStyle/>
          <a:p>
            <a:pPr marL="0" indent="0">
              <a:buNone/>
            </a:pPr>
            <a:r>
              <a:rPr lang="en-US" sz="2400" b="1"/>
              <a:t>$5 Billion ($1 Billion per year) for FY 2022–2026 </a:t>
            </a:r>
          </a:p>
          <a:p>
            <a:r>
              <a:rPr lang="en-US" sz="2000">
                <a:latin typeface="+mn-lt"/>
              </a:rPr>
              <a:t>to demonstrate innovative approaches to transmission, storage, and distribution infrastructure to harden and enhance resilience and reliability; and</a:t>
            </a:r>
          </a:p>
          <a:p>
            <a:pPr algn="l"/>
            <a:r>
              <a:rPr lang="en-US" sz="2000">
                <a:latin typeface="+mn-lt"/>
              </a:rPr>
              <a:t>to demonstrate new approaches to enhance regional grid resilience, implemented through States by public and rural electric cooperative entities on a cost-shared basis.</a:t>
            </a:r>
          </a:p>
          <a:p>
            <a:pPr algn="l"/>
            <a:endParaRPr lang="en-US" sz="1800" i="1"/>
          </a:p>
          <a:p>
            <a:pPr marL="0" indent="0">
              <a:buNone/>
            </a:pPr>
            <a:endParaRPr lang="en-US" sz="1800"/>
          </a:p>
          <a:p>
            <a:pPr marL="0" indent="0">
              <a:buNone/>
            </a:pPr>
            <a:r>
              <a:rPr lang="en-US" sz="2400" b="1"/>
              <a:t>Eligible entities:</a:t>
            </a:r>
          </a:p>
          <a:p>
            <a:r>
              <a:rPr lang="en-US" sz="2000">
                <a:latin typeface="+mn-lt"/>
                <a:ea typeface="Times New Roman" panose="02020603050405020304" pitchFamily="18" charset="0"/>
              </a:rPr>
              <a:t>a State; </a:t>
            </a:r>
          </a:p>
          <a:p>
            <a:r>
              <a:rPr lang="en-US" sz="2000">
                <a:latin typeface="+mn-lt"/>
                <a:ea typeface="Times New Roman" panose="02020603050405020304" pitchFamily="18" charset="0"/>
              </a:rPr>
              <a:t>a combination of 2 or more States; </a:t>
            </a:r>
          </a:p>
          <a:p>
            <a:r>
              <a:rPr lang="en-US" sz="2000">
                <a:latin typeface="+mn-lt"/>
                <a:ea typeface="Times New Roman" panose="02020603050405020304" pitchFamily="18" charset="0"/>
              </a:rPr>
              <a:t>an Indian Tribe; </a:t>
            </a:r>
          </a:p>
          <a:p>
            <a:r>
              <a:rPr lang="en-US" sz="2000">
                <a:latin typeface="+mn-lt"/>
                <a:ea typeface="Times New Roman" panose="02020603050405020304" pitchFamily="18" charset="0"/>
              </a:rPr>
              <a:t>a unit of local government; </a:t>
            </a:r>
          </a:p>
          <a:p>
            <a:r>
              <a:rPr lang="en-US" sz="2000">
                <a:latin typeface="+mn-lt"/>
                <a:ea typeface="Times New Roman" panose="02020603050405020304" pitchFamily="18" charset="0"/>
              </a:rPr>
              <a:t>a public utility commission</a:t>
            </a:r>
            <a:endParaRPr lang="en-US" sz="2000">
              <a:latin typeface="+mn-lt"/>
            </a:endParaRPr>
          </a:p>
          <a:p>
            <a:pPr algn="l"/>
            <a:endParaRPr lang="en-US" sz="1800"/>
          </a:p>
          <a:p>
            <a:pPr algn="l"/>
            <a:endParaRPr lang="en-US" sz="1800"/>
          </a:p>
        </p:txBody>
      </p:sp>
      <p:sp>
        <p:nvSpPr>
          <p:cNvPr id="4" name="TextBox 3">
            <a:extLst>
              <a:ext uri="{FF2B5EF4-FFF2-40B4-BE49-F238E27FC236}">
                <a16:creationId xmlns:a16="http://schemas.microsoft.com/office/drawing/2014/main" id="{60D3AFD3-53AE-49B9-AC6C-046C650C94D2}"/>
              </a:ext>
            </a:extLst>
          </p:cNvPr>
          <p:cNvSpPr txBox="1"/>
          <p:nvPr/>
        </p:nvSpPr>
        <p:spPr>
          <a:xfrm>
            <a:off x="7810833" y="0"/>
            <a:ext cx="4379580" cy="369332"/>
          </a:xfrm>
          <a:prstGeom prst="rect">
            <a:avLst/>
          </a:prstGeom>
          <a:noFill/>
        </p:spPr>
        <p:txBody>
          <a:bodyPr wrap="square">
            <a:spAutoFit/>
          </a:bodyPr>
          <a:lstStyle/>
          <a:p>
            <a:pPr algn="r"/>
            <a:r>
              <a:rPr lang="en-US">
                <a:solidFill>
                  <a:srgbClr val="E27225">
                    <a:lumMod val="75000"/>
                  </a:srgbClr>
                </a:solidFill>
                <a:latin typeface="Franklin Gothic Medium"/>
              </a:rPr>
              <a:t>BIL </a:t>
            </a:r>
            <a:r>
              <a:rPr lang="en-US">
                <a:solidFill>
                  <a:srgbClr val="E27225">
                    <a:lumMod val="75000"/>
                  </a:srgbClr>
                </a:solidFill>
                <a:latin typeface="Franklin Gothic Medium"/>
                <a:cs typeface="Times New Roman" panose="02020603050405020304" pitchFamily="18" charset="0"/>
              </a:rPr>
              <a:t>§ </a:t>
            </a:r>
            <a:r>
              <a:rPr lang="en-US">
                <a:solidFill>
                  <a:srgbClr val="E27225">
                    <a:lumMod val="75000"/>
                  </a:srgbClr>
                </a:solidFill>
                <a:latin typeface="Franklin Gothic Medium"/>
              </a:rPr>
              <a:t>40103(b)</a:t>
            </a:r>
          </a:p>
        </p:txBody>
      </p:sp>
    </p:spTree>
    <p:extLst>
      <p:ext uri="{BB962C8B-B14F-4D97-AF65-F5344CB8AC3E}">
        <p14:creationId xmlns:p14="http://schemas.microsoft.com/office/powerpoint/2010/main" val="3032830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1058-F0AF-4B5A-B754-7603278CC6F5}"/>
              </a:ext>
            </a:extLst>
          </p:cNvPr>
          <p:cNvSpPr>
            <a:spLocks noGrp="1"/>
          </p:cNvSpPr>
          <p:nvPr>
            <p:ph type="title"/>
          </p:nvPr>
        </p:nvSpPr>
        <p:spPr/>
        <p:txBody>
          <a:bodyPr/>
          <a:lstStyle/>
          <a:p>
            <a:r>
              <a:rPr lang="en-US" sz="2800"/>
              <a:t>Deployment of Technologies to Enhance Grid Flexibility</a:t>
            </a:r>
            <a:br>
              <a:rPr lang="en-US" sz="2800"/>
            </a:br>
            <a:r>
              <a:rPr lang="en-US" sz="2800"/>
              <a:t>(Smart Grid Grants)</a:t>
            </a:r>
          </a:p>
        </p:txBody>
      </p:sp>
      <p:sp>
        <p:nvSpPr>
          <p:cNvPr id="3" name="Content Placeholder 2">
            <a:extLst>
              <a:ext uri="{FF2B5EF4-FFF2-40B4-BE49-F238E27FC236}">
                <a16:creationId xmlns:a16="http://schemas.microsoft.com/office/drawing/2014/main" id="{4AA881B9-89BF-4821-B841-B23BC9E97EF8}"/>
              </a:ext>
            </a:extLst>
          </p:cNvPr>
          <p:cNvSpPr>
            <a:spLocks noGrp="1"/>
          </p:cNvSpPr>
          <p:nvPr>
            <p:ph sz="quarter" idx="10"/>
          </p:nvPr>
        </p:nvSpPr>
        <p:spPr/>
        <p:txBody>
          <a:bodyPr/>
          <a:lstStyle/>
          <a:p>
            <a:r>
              <a:rPr lang="en-US" sz="2400"/>
              <a:t>Provides $3.0B ($600M per year) for FY 2022–2026 for Smart Grid Investment Matching Grants (SGIG)</a:t>
            </a:r>
          </a:p>
          <a:p>
            <a:pPr lvl="1"/>
            <a:r>
              <a:rPr lang="en-US" sz="2000"/>
              <a:t>Competitive Solicitation</a:t>
            </a:r>
          </a:p>
          <a:p>
            <a:pPr lvl="1"/>
            <a:r>
              <a:rPr lang="en-US" sz="2000"/>
              <a:t>Industry must match investments</a:t>
            </a:r>
          </a:p>
          <a:p>
            <a:pPr>
              <a:lnSpc>
                <a:spcPct val="110000"/>
              </a:lnSpc>
              <a:spcBef>
                <a:spcPts val="600"/>
              </a:spcBef>
            </a:pPr>
            <a:r>
              <a:rPr lang="en-US" sz="2400"/>
              <a:t>Section 40107 amends the SGIG program to additionally support:</a:t>
            </a:r>
          </a:p>
          <a:p>
            <a:pPr lvl="1">
              <a:lnSpc>
                <a:spcPct val="110000"/>
              </a:lnSpc>
              <a:spcBef>
                <a:spcPts val="600"/>
              </a:spcBef>
            </a:pPr>
            <a:r>
              <a:rPr lang="en-US" sz="2000"/>
              <a:t>Data analytics enabling software smart grid functions</a:t>
            </a:r>
          </a:p>
          <a:p>
            <a:pPr lvl="1">
              <a:lnSpc>
                <a:spcPct val="110000"/>
              </a:lnSpc>
              <a:spcBef>
                <a:spcPts val="600"/>
              </a:spcBef>
            </a:pPr>
            <a:r>
              <a:rPr lang="en-US" sz="2000"/>
              <a:t>Building devices and software supporting demand flexibility and smart grid functions</a:t>
            </a:r>
          </a:p>
          <a:p>
            <a:pPr lvl="1">
              <a:lnSpc>
                <a:spcPct val="110000"/>
              </a:lnSpc>
              <a:spcBef>
                <a:spcPts val="600"/>
              </a:spcBef>
            </a:pPr>
            <a:r>
              <a:rPr lang="en-US" sz="2000"/>
              <a:t>Operational fiber and wireless broadband communications networks enabling data flow between distribution system components</a:t>
            </a:r>
          </a:p>
          <a:p>
            <a:pPr lvl="1">
              <a:lnSpc>
                <a:spcPct val="110000"/>
              </a:lnSpc>
              <a:spcBef>
                <a:spcPts val="600"/>
              </a:spcBef>
            </a:pPr>
            <a:r>
              <a:rPr lang="en-US" sz="2000"/>
              <a:t>Advanced transmission technologies, including dynamic line rating, flow control devices, advanced conductors, and network topology optimization, to increase the operational transfer capacity transmission networks</a:t>
            </a:r>
          </a:p>
          <a:p>
            <a:endParaRPr lang="en-US" sz="2400" b="1"/>
          </a:p>
          <a:p>
            <a:endParaRPr lang="en-US"/>
          </a:p>
        </p:txBody>
      </p:sp>
      <p:sp>
        <p:nvSpPr>
          <p:cNvPr id="4" name="TextBox 3">
            <a:extLst>
              <a:ext uri="{FF2B5EF4-FFF2-40B4-BE49-F238E27FC236}">
                <a16:creationId xmlns:a16="http://schemas.microsoft.com/office/drawing/2014/main" id="{299796F9-BAC5-4A64-A696-3E2EB33CCC87}"/>
              </a:ext>
            </a:extLst>
          </p:cNvPr>
          <p:cNvSpPr txBox="1"/>
          <p:nvPr/>
        </p:nvSpPr>
        <p:spPr>
          <a:xfrm>
            <a:off x="7810833" y="0"/>
            <a:ext cx="4379580" cy="369332"/>
          </a:xfrm>
          <a:prstGeom prst="rect">
            <a:avLst/>
          </a:prstGeom>
          <a:noFill/>
        </p:spPr>
        <p:txBody>
          <a:bodyPr wrap="square">
            <a:spAutoFit/>
          </a:bodyPr>
          <a:lstStyle/>
          <a:p>
            <a:pPr algn="r"/>
            <a:r>
              <a:rPr lang="en-US">
                <a:solidFill>
                  <a:srgbClr val="E27225">
                    <a:lumMod val="75000"/>
                  </a:srgbClr>
                </a:solidFill>
                <a:latin typeface="Franklin Gothic Medium"/>
              </a:rPr>
              <a:t>BIL </a:t>
            </a:r>
            <a:r>
              <a:rPr lang="en-US">
                <a:solidFill>
                  <a:srgbClr val="E27225">
                    <a:lumMod val="75000"/>
                  </a:srgbClr>
                </a:solidFill>
                <a:latin typeface="Franklin Gothic Medium"/>
                <a:cs typeface="Times New Roman" panose="02020603050405020304" pitchFamily="18" charset="0"/>
              </a:rPr>
              <a:t>§ </a:t>
            </a:r>
            <a:r>
              <a:rPr lang="en-US">
                <a:solidFill>
                  <a:srgbClr val="E27225">
                    <a:lumMod val="75000"/>
                  </a:srgbClr>
                </a:solidFill>
                <a:latin typeface="Franklin Gothic Medium"/>
              </a:rPr>
              <a:t>40107</a:t>
            </a:r>
          </a:p>
        </p:txBody>
      </p:sp>
    </p:spTree>
    <p:extLst>
      <p:ext uri="{BB962C8B-B14F-4D97-AF65-F5344CB8AC3E}">
        <p14:creationId xmlns:p14="http://schemas.microsoft.com/office/powerpoint/2010/main" val="3215854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Ratepayer Protections and Cost Controls</a:t>
            </a:r>
          </a:p>
        </p:txBody>
      </p:sp>
      <p:sp>
        <p:nvSpPr>
          <p:cNvPr id="4" name="Slide Number Placeholder 3"/>
          <p:cNvSpPr>
            <a:spLocks noGrp="1"/>
          </p:cNvSpPr>
          <p:nvPr>
            <p:ph type="sldNum" sz="quarter" idx="10"/>
          </p:nvPr>
        </p:nvSpPr>
        <p:spPr/>
        <p:txBody>
          <a:bodyPr/>
          <a:lstStyle/>
          <a:p>
            <a:pPr>
              <a:defRPr/>
            </a:pPr>
            <a:fld id="{C439A71B-8B25-4844-9CF6-8ED832BD3C9B}" type="slidenum">
              <a:rPr lang="en-US" smtClean="0"/>
              <a:pPr>
                <a:defRPr/>
              </a:pPr>
              <a:t>2</a:t>
            </a:fld>
            <a:endParaRPr lang="en-US"/>
          </a:p>
        </p:txBody>
      </p:sp>
      <p:sp>
        <p:nvSpPr>
          <p:cNvPr id="7" name="Content Placeholder 4"/>
          <p:cNvSpPr>
            <a:spLocks noGrp="1"/>
          </p:cNvSpPr>
          <p:nvPr>
            <p:ph idx="1"/>
            <p:extLst>
              <p:ext uri="{D42A27DB-BD31-4B8C-83A1-F6EECF244321}">
                <p14:modId xmlns:p14="http://schemas.microsoft.com/office/powerpoint/2010/main" val="1932297115"/>
              </p:ext>
            </p:extLst>
          </p:nvPr>
        </p:nvSpPr>
        <p:spPr>
          <a:xfrm>
            <a:off x="609600" y="1676401"/>
            <a:ext cx="10210800" cy="3867943"/>
          </a:xfrm>
        </p:spPr>
        <p:txBody>
          <a:bodyPr/>
          <a:lstStyle/>
          <a:p>
            <a:pPr marL="0" indent="0">
              <a:buNone/>
            </a:pPr>
            <a:r>
              <a:rPr lang="en-US" sz="2400" dirty="0" smtClean="0"/>
              <a:t>Explore </a:t>
            </a:r>
            <a:r>
              <a:rPr lang="en-US" sz="2400" dirty="0"/>
              <a:t>how the cost of potential SAA projects will be borne and </a:t>
            </a:r>
            <a:r>
              <a:rPr lang="en-US" sz="2400" dirty="0" smtClean="0"/>
              <a:t>allocated</a:t>
            </a:r>
            <a:endParaRPr lang="en-US" sz="2400" dirty="0" smtClean="0">
              <a:cs typeface="Arial"/>
            </a:endParaRPr>
          </a:p>
        </p:txBody>
      </p:sp>
    </p:spTree>
    <p:extLst>
      <p:ext uri="{BB962C8B-B14F-4D97-AF65-F5344CB8AC3E}">
        <p14:creationId xmlns:p14="http://schemas.microsoft.com/office/powerpoint/2010/main" val="22729001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mountain, outdoor, sky, nature&#10;&#10;Description automatically generated">
            <a:extLst>
              <a:ext uri="{FF2B5EF4-FFF2-40B4-BE49-F238E27FC236}">
                <a16:creationId xmlns:a16="http://schemas.microsoft.com/office/drawing/2014/main" id="{3CD52C66-D044-440A-B89A-484617DB016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774AC9B-5B90-40AC-8047-B5A3CC19E41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CONSIDERATIONS ON COST CONTAINMENT</a:t>
            </a:r>
          </a:p>
        </p:txBody>
      </p:sp>
      <p:sp>
        <p:nvSpPr>
          <p:cNvPr id="3" name="Subtitle 2">
            <a:extLst>
              <a:ext uri="{FF2B5EF4-FFF2-40B4-BE49-F238E27FC236}">
                <a16:creationId xmlns:a16="http://schemas.microsoft.com/office/drawing/2014/main" id="{A47CF675-1734-4D05-9A95-3C48B1C842E8}"/>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rPr>
              <a:t>Larry Gasteiger, Executive Director, WIRES</a:t>
            </a:r>
          </a:p>
        </p:txBody>
      </p:sp>
    </p:spTree>
    <p:extLst>
      <p:ext uri="{BB962C8B-B14F-4D97-AF65-F5344CB8AC3E}">
        <p14:creationId xmlns:p14="http://schemas.microsoft.com/office/powerpoint/2010/main" val="1845932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F83519B-7BEF-4683-AD95-44C6CEBD99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EBAD34AF-5414-49A5-AB75-F1CA854B309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6" cy="6858000"/>
            <a:chOff x="1" y="0"/>
            <a:chExt cx="12191996" cy="6858000"/>
          </a:xfrm>
        </p:grpSpPr>
        <p:sp>
          <p:nvSpPr>
            <p:cNvPr id="24" name="Rectangle 23">
              <a:extLst>
                <a:ext uri="{FF2B5EF4-FFF2-40B4-BE49-F238E27FC236}">
                  <a16:creationId xmlns:a16="http://schemas.microsoft.com/office/drawing/2014/main" id="{7BAD3960-6DE9-4457-8083-F6FFBD58D7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F3F5E368-26F9-408D-9C1D-D007FCE0C2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EE34F6AD-75D8-427E-ADF8-E1ED3CFC81F9}"/>
              </a:ext>
            </a:extLst>
          </p:cNvPr>
          <p:cNvSpPr>
            <a:spLocks noGrp="1"/>
          </p:cNvSpPr>
          <p:nvPr>
            <p:ph type="title"/>
          </p:nvPr>
        </p:nvSpPr>
        <p:spPr>
          <a:xfrm>
            <a:off x="765051" y="662400"/>
            <a:ext cx="7007349" cy="1492132"/>
          </a:xfrm>
        </p:spPr>
        <p:txBody>
          <a:bodyPr anchor="t">
            <a:normAutofit/>
          </a:bodyPr>
          <a:lstStyle/>
          <a:p>
            <a:r>
              <a:rPr lang="en-US" sz="3400" dirty="0"/>
              <a:t>Balancing cost with focus on safety, reliability and ‎customer service</a:t>
            </a:r>
            <a:br>
              <a:rPr lang="en-US" sz="3400" dirty="0"/>
            </a:br>
            <a:endParaRPr lang="en-US" sz="3400" dirty="0"/>
          </a:p>
        </p:txBody>
      </p:sp>
      <p:sp>
        <p:nvSpPr>
          <p:cNvPr id="3" name="Content Placeholder 2">
            <a:extLst>
              <a:ext uri="{FF2B5EF4-FFF2-40B4-BE49-F238E27FC236}">
                <a16:creationId xmlns:a16="http://schemas.microsoft.com/office/drawing/2014/main" id="{ED5805DD-60B8-48CC-8BE1-7C4F221138E8}"/>
              </a:ext>
            </a:extLst>
          </p:cNvPr>
          <p:cNvSpPr>
            <a:spLocks noGrp="1"/>
          </p:cNvSpPr>
          <p:nvPr>
            <p:ph idx="1"/>
          </p:nvPr>
        </p:nvSpPr>
        <p:spPr>
          <a:xfrm>
            <a:off x="765052" y="2286001"/>
            <a:ext cx="4389998" cy="3593591"/>
          </a:xfrm>
        </p:spPr>
        <p:txBody>
          <a:bodyPr>
            <a:normAutofit/>
          </a:bodyPr>
          <a:lstStyle/>
          <a:p>
            <a:r>
              <a:rPr lang="en-US" sz="2400" dirty="0">
                <a:solidFill>
                  <a:schemeClr val="tx1">
                    <a:alpha val="60000"/>
                  </a:schemeClr>
                </a:solidFill>
              </a:rPr>
              <a:t>Is “lowest cost” the only goal?‎</a:t>
            </a:r>
          </a:p>
          <a:p>
            <a:pPr lvl="1"/>
            <a:r>
              <a:rPr lang="en-US" dirty="0">
                <a:solidFill>
                  <a:schemeClr val="tx1">
                    <a:alpha val="60000"/>
                  </a:schemeClr>
                </a:solidFill>
              </a:rPr>
              <a:t>Determining/defining what lowest cost means</a:t>
            </a:r>
          </a:p>
          <a:p>
            <a:pPr lvl="1"/>
            <a:r>
              <a:rPr lang="en-US" dirty="0">
                <a:solidFill>
                  <a:schemeClr val="tx1">
                    <a:alpha val="60000"/>
                  </a:schemeClr>
                </a:solidFill>
              </a:rPr>
              <a:t>Factoring a lowest cost approach into upfront project ‎design, execution, construction, and O&amp;M over the ‎long-term life of the project – already seeing the consequences</a:t>
            </a:r>
            <a:endParaRPr lang="en-US" sz="2000" dirty="0">
              <a:solidFill>
                <a:schemeClr val="tx1">
                  <a:alpha val="60000"/>
                </a:schemeClr>
              </a:solidFill>
            </a:endParaRPr>
          </a:p>
        </p:txBody>
      </p:sp>
      <p:grpSp>
        <p:nvGrpSpPr>
          <p:cNvPr id="27" name="Group 26">
            <a:extLst>
              <a:ext uri="{FF2B5EF4-FFF2-40B4-BE49-F238E27FC236}">
                <a16:creationId xmlns:a16="http://schemas.microsoft.com/office/drawing/2014/main" id="{7A737E2B-A28F-42F1-A1E9-1CA2DE4A1EB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6276" y="0"/>
            <a:ext cx="4335727" cy="3532180"/>
            <a:chOff x="7856276" y="0"/>
            <a:chExt cx="4335727" cy="3532180"/>
          </a:xfrm>
        </p:grpSpPr>
        <p:sp>
          <p:nvSpPr>
            <p:cNvPr id="28" name="Freeform: Shape 27">
              <a:extLst>
                <a:ext uri="{FF2B5EF4-FFF2-40B4-BE49-F238E27FC236}">
                  <a16:creationId xmlns:a16="http://schemas.microsoft.com/office/drawing/2014/main" id="{CA31F01E-6863-47B2-B5F8-4C443DA141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56276" y="0"/>
              <a:ext cx="4335725" cy="3532180"/>
            </a:xfrm>
            <a:custGeom>
              <a:avLst/>
              <a:gdLst>
                <a:gd name="connsiteX0" fmla="*/ 179111 w 4335725"/>
                <a:gd name="connsiteY0" fmla="*/ 0 h 3532180"/>
                <a:gd name="connsiteX1" fmla="*/ 4335725 w 4335725"/>
                <a:gd name="connsiteY1" fmla="*/ 0 h 3532180"/>
                <a:gd name="connsiteX2" fmla="*/ 4335725 w 4335725"/>
                <a:gd name="connsiteY2" fmla="*/ 2845937 h 3532180"/>
                <a:gd name="connsiteX3" fmla="*/ 4315217 w 4335725"/>
                <a:gd name="connsiteY3" fmla="*/ 2853009 h 3532180"/>
                <a:gd name="connsiteX4" fmla="*/ 4269092 w 4335725"/>
                <a:gd name="connsiteY4" fmla="*/ 2867324 h 3532180"/>
                <a:gd name="connsiteX5" fmla="*/ 4219783 w 4335725"/>
                <a:gd name="connsiteY5" fmla="*/ 2880049 h 3532180"/>
                <a:gd name="connsiteX6" fmla="*/ 4172065 w 4335725"/>
                <a:gd name="connsiteY6" fmla="*/ 2892774 h 3532180"/>
                <a:gd name="connsiteX7" fmla="*/ 4124349 w 4335725"/>
                <a:gd name="connsiteY7" fmla="*/ 2907089 h 3532180"/>
                <a:gd name="connsiteX8" fmla="*/ 4078224 w 4335725"/>
                <a:gd name="connsiteY8" fmla="*/ 2922994 h 3532180"/>
                <a:gd name="connsiteX9" fmla="*/ 4035278 w 4335725"/>
                <a:gd name="connsiteY9" fmla="*/ 2942082 h 3532180"/>
                <a:gd name="connsiteX10" fmla="*/ 3995515 w 4335725"/>
                <a:gd name="connsiteY10" fmla="*/ 2964348 h 3532180"/>
                <a:gd name="connsiteX11" fmla="*/ 3960521 w 4335725"/>
                <a:gd name="connsiteY11" fmla="*/ 2992978 h 3532180"/>
                <a:gd name="connsiteX12" fmla="*/ 3923939 w 4335725"/>
                <a:gd name="connsiteY12" fmla="*/ 3024791 h 3532180"/>
                <a:gd name="connsiteX13" fmla="*/ 3892126 w 4335725"/>
                <a:gd name="connsiteY13" fmla="*/ 3061373 h 3532180"/>
                <a:gd name="connsiteX14" fmla="*/ 3861905 w 4335725"/>
                <a:gd name="connsiteY14" fmla="*/ 3099547 h 3532180"/>
                <a:gd name="connsiteX15" fmla="*/ 3831684 w 4335725"/>
                <a:gd name="connsiteY15" fmla="*/ 3139310 h 3532180"/>
                <a:gd name="connsiteX16" fmla="*/ 3801464 w 4335725"/>
                <a:gd name="connsiteY16" fmla="*/ 3179075 h 3532180"/>
                <a:gd name="connsiteX17" fmla="*/ 3771243 w 4335725"/>
                <a:gd name="connsiteY17" fmla="*/ 3217249 h 3532180"/>
                <a:gd name="connsiteX18" fmla="*/ 3737841 w 4335725"/>
                <a:gd name="connsiteY18" fmla="*/ 3253831 h 3532180"/>
                <a:gd name="connsiteX19" fmla="*/ 3704438 w 4335725"/>
                <a:gd name="connsiteY19" fmla="*/ 3285642 h 3532180"/>
                <a:gd name="connsiteX20" fmla="*/ 3666266 w 4335725"/>
                <a:gd name="connsiteY20" fmla="*/ 3312682 h 3532180"/>
                <a:gd name="connsiteX21" fmla="*/ 3626501 w 4335725"/>
                <a:gd name="connsiteY21" fmla="*/ 3333360 h 3532180"/>
                <a:gd name="connsiteX22" fmla="*/ 3578783 w 4335725"/>
                <a:gd name="connsiteY22" fmla="*/ 3347676 h 3532180"/>
                <a:gd name="connsiteX23" fmla="*/ 3529475 w 4335725"/>
                <a:gd name="connsiteY23" fmla="*/ 3354038 h 3532180"/>
                <a:gd name="connsiteX24" fmla="*/ 3478579 w 4335725"/>
                <a:gd name="connsiteY24" fmla="*/ 3355628 h 3532180"/>
                <a:gd name="connsiteX25" fmla="*/ 3424498 w 4335725"/>
                <a:gd name="connsiteY25" fmla="*/ 3350856 h 3532180"/>
                <a:gd name="connsiteX26" fmla="*/ 3370419 w 4335725"/>
                <a:gd name="connsiteY26" fmla="*/ 3344494 h 3532180"/>
                <a:gd name="connsiteX27" fmla="*/ 3316339 w 4335725"/>
                <a:gd name="connsiteY27" fmla="*/ 3336540 h 3532180"/>
                <a:gd name="connsiteX28" fmla="*/ 3262260 w 4335725"/>
                <a:gd name="connsiteY28" fmla="*/ 3330180 h 3532180"/>
                <a:gd name="connsiteX29" fmla="*/ 3208180 w 4335725"/>
                <a:gd name="connsiteY29" fmla="*/ 3326998 h 3532180"/>
                <a:gd name="connsiteX30" fmla="*/ 3155691 w 4335725"/>
                <a:gd name="connsiteY30" fmla="*/ 3326998 h 3532180"/>
                <a:gd name="connsiteX31" fmla="*/ 3106385 w 4335725"/>
                <a:gd name="connsiteY31" fmla="*/ 3333360 h 3532180"/>
                <a:gd name="connsiteX32" fmla="*/ 3055487 w 4335725"/>
                <a:gd name="connsiteY32" fmla="*/ 3346085 h 3532180"/>
                <a:gd name="connsiteX33" fmla="*/ 3009359 w 4335725"/>
                <a:gd name="connsiteY33" fmla="*/ 3365171 h 3532180"/>
                <a:gd name="connsiteX34" fmla="*/ 2961643 w 4335725"/>
                <a:gd name="connsiteY34" fmla="*/ 3390621 h 3532180"/>
                <a:gd name="connsiteX35" fmla="*/ 2913927 w 4335725"/>
                <a:gd name="connsiteY35" fmla="*/ 3416071 h 3532180"/>
                <a:gd name="connsiteX36" fmla="*/ 2866209 w 4335725"/>
                <a:gd name="connsiteY36" fmla="*/ 3444699 h 3532180"/>
                <a:gd name="connsiteX37" fmla="*/ 2820081 w 4335725"/>
                <a:gd name="connsiteY37" fmla="*/ 3471739 h 3532180"/>
                <a:gd name="connsiteX38" fmla="*/ 2770775 w 4335725"/>
                <a:gd name="connsiteY38" fmla="*/ 3495598 h 3532180"/>
                <a:gd name="connsiteX39" fmla="*/ 2723057 w 4335725"/>
                <a:gd name="connsiteY39" fmla="*/ 3514685 h 3532180"/>
                <a:gd name="connsiteX40" fmla="*/ 2673749 w 4335725"/>
                <a:gd name="connsiteY40" fmla="*/ 3527410 h 3532180"/>
                <a:gd name="connsiteX41" fmla="*/ 2622852 w 4335725"/>
                <a:gd name="connsiteY41" fmla="*/ 3532180 h 3532180"/>
                <a:gd name="connsiteX42" fmla="*/ 2571953 w 4335725"/>
                <a:gd name="connsiteY42" fmla="*/ 3527410 h 3532180"/>
                <a:gd name="connsiteX43" fmla="*/ 2522645 w 4335725"/>
                <a:gd name="connsiteY43" fmla="*/ 3514685 h 3532180"/>
                <a:gd name="connsiteX44" fmla="*/ 2474930 w 4335725"/>
                <a:gd name="connsiteY44" fmla="*/ 3495598 h 3532180"/>
                <a:gd name="connsiteX45" fmla="*/ 2425621 w 4335725"/>
                <a:gd name="connsiteY45" fmla="*/ 3471739 h 3532180"/>
                <a:gd name="connsiteX46" fmla="*/ 2379493 w 4335725"/>
                <a:gd name="connsiteY46" fmla="*/ 3444699 h 3532180"/>
                <a:gd name="connsiteX47" fmla="*/ 2331777 w 4335725"/>
                <a:gd name="connsiteY47" fmla="*/ 3416071 h 3532180"/>
                <a:gd name="connsiteX48" fmla="*/ 2284059 w 4335725"/>
                <a:gd name="connsiteY48" fmla="*/ 3390621 h 3532180"/>
                <a:gd name="connsiteX49" fmla="*/ 2236343 w 4335725"/>
                <a:gd name="connsiteY49" fmla="*/ 3365171 h 3532180"/>
                <a:gd name="connsiteX50" fmla="*/ 2188627 w 4335725"/>
                <a:gd name="connsiteY50" fmla="*/ 3346085 h 3532180"/>
                <a:gd name="connsiteX51" fmla="*/ 2139319 w 4335725"/>
                <a:gd name="connsiteY51" fmla="*/ 3333360 h 3532180"/>
                <a:gd name="connsiteX52" fmla="*/ 2090011 w 4335725"/>
                <a:gd name="connsiteY52" fmla="*/ 3326998 h 3532180"/>
                <a:gd name="connsiteX53" fmla="*/ 2037520 w 4335725"/>
                <a:gd name="connsiteY53" fmla="*/ 3326998 h 3532180"/>
                <a:gd name="connsiteX54" fmla="*/ 1983442 w 4335725"/>
                <a:gd name="connsiteY54" fmla="*/ 3330180 h 3532180"/>
                <a:gd name="connsiteX55" fmla="*/ 1929363 w 4335725"/>
                <a:gd name="connsiteY55" fmla="*/ 3336540 h 3532180"/>
                <a:gd name="connsiteX56" fmla="*/ 1875283 w 4335725"/>
                <a:gd name="connsiteY56" fmla="*/ 3344494 h 3532180"/>
                <a:gd name="connsiteX57" fmla="*/ 1821202 w 4335725"/>
                <a:gd name="connsiteY57" fmla="*/ 3350856 h 3532180"/>
                <a:gd name="connsiteX58" fmla="*/ 1767124 w 4335725"/>
                <a:gd name="connsiteY58" fmla="*/ 3355628 h 3532180"/>
                <a:gd name="connsiteX59" fmla="*/ 1716227 w 4335725"/>
                <a:gd name="connsiteY59" fmla="*/ 3354038 h 3532180"/>
                <a:gd name="connsiteX60" fmla="*/ 1666919 w 4335725"/>
                <a:gd name="connsiteY60" fmla="*/ 3347676 h 3532180"/>
                <a:gd name="connsiteX61" fmla="*/ 1619201 w 4335725"/>
                <a:gd name="connsiteY61" fmla="*/ 3333360 h 3532180"/>
                <a:gd name="connsiteX62" fmla="*/ 1579437 w 4335725"/>
                <a:gd name="connsiteY62" fmla="*/ 3312682 h 3532180"/>
                <a:gd name="connsiteX63" fmla="*/ 1541263 w 4335725"/>
                <a:gd name="connsiteY63" fmla="*/ 3285642 h 3532180"/>
                <a:gd name="connsiteX64" fmla="*/ 1507862 w 4335725"/>
                <a:gd name="connsiteY64" fmla="*/ 3253831 h 3532180"/>
                <a:gd name="connsiteX65" fmla="*/ 1474459 w 4335725"/>
                <a:gd name="connsiteY65" fmla="*/ 3217249 h 3532180"/>
                <a:gd name="connsiteX66" fmla="*/ 1444238 w 4335725"/>
                <a:gd name="connsiteY66" fmla="*/ 3179075 h 3532180"/>
                <a:gd name="connsiteX67" fmla="*/ 1414018 w 4335725"/>
                <a:gd name="connsiteY67" fmla="*/ 3139310 h 3532180"/>
                <a:gd name="connsiteX68" fmla="*/ 1383797 w 4335725"/>
                <a:gd name="connsiteY68" fmla="*/ 3099547 h 3532180"/>
                <a:gd name="connsiteX69" fmla="*/ 1353577 w 4335725"/>
                <a:gd name="connsiteY69" fmla="*/ 3061373 h 3532180"/>
                <a:gd name="connsiteX70" fmla="*/ 1321765 w 4335725"/>
                <a:gd name="connsiteY70" fmla="*/ 3024791 h 3532180"/>
                <a:gd name="connsiteX71" fmla="*/ 1285181 w 4335725"/>
                <a:gd name="connsiteY71" fmla="*/ 2992978 h 3532180"/>
                <a:gd name="connsiteX72" fmla="*/ 1250188 w 4335725"/>
                <a:gd name="connsiteY72" fmla="*/ 2964348 h 3532180"/>
                <a:gd name="connsiteX73" fmla="*/ 1210424 w 4335725"/>
                <a:gd name="connsiteY73" fmla="*/ 2942082 h 3532180"/>
                <a:gd name="connsiteX74" fmla="*/ 1167479 w 4335725"/>
                <a:gd name="connsiteY74" fmla="*/ 2922994 h 3532180"/>
                <a:gd name="connsiteX75" fmla="*/ 1121353 w 4335725"/>
                <a:gd name="connsiteY75" fmla="*/ 2907089 h 3532180"/>
                <a:gd name="connsiteX76" fmla="*/ 1073635 w 4335725"/>
                <a:gd name="connsiteY76" fmla="*/ 2892774 h 3532180"/>
                <a:gd name="connsiteX77" fmla="*/ 1025919 w 4335725"/>
                <a:gd name="connsiteY77" fmla="*/ 2880049 h 3532180"/>
                <a:gd name="connsiteX78" fmla="*/ 976611 w 4335725"/>
                <a:gd name="connsiteY78" fmla="*/ 2867324 h 3532180"/>
                <a:gd name="connsiteX79" fmla="*/ 930485 w 4335725"/>
                <a:gd name="connsiteY79" fmla="*/ 2853009 h 3532180"/>
                <a:gd name="connsiteX80" fmla="*/ 884357 w 4335725"/>
                <a:gd name="connsiteY80" fmla="*/ 2837103 h 3532180"/>
                <a:gd name="connsiteX81" fmla="*/ 841413 w 4335725"/>
                <a:gd name="connsiteY81" fmla="*/ 2818015 h 3532180"/>
                <a:gd name="connsiteX82" fmla="*/ 803238 w 4335725"/>
                <a:gd name="connsiteY82" fmla="*/ 2794157 h 3532180"/>
                <a:gd name="connsiteX83" fmla="*/ 768245 w 4335725"/>
                <a:gd name="connsiteY83" fmla="*/ 2765527 h 3532180"/>
                <a:gd name="connsiteX84" fmla="*/ 739617 w 4335725"/>
                <a:gd name="connsiteY84" fmla="*/ 2730536 h 3532180"/>
                <a:gd name="connsiteX85" fmla="*/ 715759 w 4335725"/>
                <a:gd name="connsiteY85" fmla="*/ 2692361 h 3532180"/>
                <a:gd name="connsiteX86" fmla="*/ 696671 w 4335725"/>
                <a:gd name="connsiteY86" fmla="*/ 2649416 h 3532180"/>
                <a:gd name="connsiteX87" fmla="*/ 680766 w 4335725"/>
                <a:gd name="connsiteY87" fmla="*/ 2603290 h 3532180"/>
                <a:gd name="connsiteX88" fmla="*/ 666450 w 4335725"/>
                <a:gd name="connsiteY88" fmla="*/ 2557164 h 3532180"/>
                <a:gd name="connsiteX89" fmla="*/ 653726 w 4335725"/>
                <a:gd name="connsiteY89" fmla="*/ 2507856 h 3532180"/>
                <a:gd name="connsiteX90" fmla="*/ 641000 w 4335725"/>
                <a:gd name="connsiteY90" fmla="*/ 2460140 h 3532180"/>
                <a:gd name="connsiteX91" fmla="*/ 626685 w 4335725"/>
                <a:gd name="connsiteY91" fmla="*/ 2412422 h 3532180"/>
                <a:gd name="connsiteX92" fmla="*/ 610780 w 4335725"/>
                <a:gd name="connsiteY92" fmla="*/ 2366295 h 3532180"/>
                <a:gd name="connsiteX93" fmla="*/ 591692 w 4335725"/>
                <a:gd name="connsiteY93" fmla="*/ 2323348 h 3532180"/>
                <a:gd name="connsiteX94" fmla="*/ 569424 w 4335725"/>
                <a:gd name="connsiteY94" fmla="*/ 2283586 h 3532180"/>
                <a:gd name="connsiteX95" fmla="*/ 540796 w 4335725"/>
                <a:gd name="connsiteY95" fmla="*/ 2248593 h 3532180"/>
                <a:gd name="connsiteX96" fmla="*/ 508983 w 4335725"/>
                <a:gd name="connsiteY96" fmla="*/ 2212010 h 3532180"/>
                <a:gd name="connsiteX97" fmla="*/ 472400 w 4335725"/>
                <a:gd name="connsiteY97" fmla="*/ 2180199 h 3532180"/>
                <a:gd name="connsiteX98" fmla="*/ 432635 w 4335725"/>
                <a:gd name="connsiteY98" fmla="*/ 2149978 h 3532180"/>
                <a:gd name="connsiteX99" fmla="*/ 392872 w 4335725"/>
                <a:gd name="connsiteY99" fmla="*/ 2119758 h 3532180"/>
                <a:gd name="connsiteX100" fmla="*/ 353108 w 4335725"/>
                <a:gd name="connsiteY100" fmla="*/ 2089537 h 3532180"/>
                <a:gd name="connsiteX101" fmla="*/ 314933 w 4335725"/>
                <a:gd name="connsiteY101" fmla="*/ 2059315 h 3532180"/>
                <a:gd name="connsiteX102" fmla="*/ 278350 w 4335725"/>
                <a:gd name="connsiteY102" fmla="*/ 2025914 h 3532180"/>
                <a:gd name="connsiteX103" fmla="*/ 246539 w 4335725"/>
                <a:gd name="connsiteY103" fmla="*/ 1992513 h 3532180"/>
                <a:gd name="connsiteX104" fmla="*/ 219500 w 4335725"/>
                <a:gd name="connsiteY104" fmla="*/ 1954338 h 3532180"/>
                <a:gd name="connsiteX105" fmla="*/ 198823 w 4335725"/>
                <a:gd name="connsiteY105" fmla="*/ 1914575 h 3532180"/>
                <a:gd name="connsiteX106" fmla="*/ 184508 w 4335725"/>
                <a:gd name="connsiteY106" fmla="*/ 1866859 h 3532180"/>
                <a:gd name="connsiteX107" fmla="*/ 178145 w 4335725"/>
                <a:gd name="connsiteY107" fmla="*/ 1817551 h 3532180"/>
                <a:gd name="connsiteX108" fmla="*/ 176554 w 4335725"/>
                <a:gd name="connsiteY108" fmla="*/ 1766651 h 3532180"/>
                <a:gd name="connsiteX109" fmla="*/ 181326 w 4335725"/>
                <a:gd name="connsiteY109" fmla="*/ 1712572 h 3532180"/>
                <a:gd name="connsiteX110" fmla="*/ 187688 w 4335725"/>
                <a:gd name="connsiteY110" fmla="*/ 1658493 h 3532180"/>
                <a:gd name="connsiteX111" fmla="*/ 195640 w 4335725"/>
                <a:gd name="connsiteY111" fmla="*/ 1604413 h 3532180"/>
                <a:gd name="connsiteX112" fmla="*/ 202004 w 4335725"/>
                <a:gd name="connsiteY112" fmla="*/ 1550335 h 3532180"/>
                <a:gd name="connsiteX113" fmla="*/ 205186 w 4335725"/>
                <a:gd name="connsiteY113" fmla="*/ 1496256 h 3532180"/>
                <a:gd name="connsiteX114" fmla="*/ 205186 w 4335725"/>
                <a:gd name="connsiteY114" fmla="*/ 1443766 h 3532180"/>
                <a:gd name="connsiteX115" fmla="*/ 198823 w 4335725"/>
                <a:gd name="connsiteY115" fmla="*/ 1394460 h 3532180"/>
                <a:gd name="connsiteX116" fmla="*/ 186098 w 4335725"/>
                <a:gd name="connsiteY116" fmla="*/ 1345152 h 3532180"/>
                <a:gd name="connsiteX117" fmla="*/ 167011 w 4335725"/>
                <a:gd name="connsiteY117" fmla="*/ 1299024 h 3532180"/>
                <a:gd name="connsiteX118" fmla="*/ 143153 w 4335725"/>
                <a:gd name="connsiteY118" fmla="*/ 1251308 h 3532180"/>
                <a:gd name="connsiteX119" fmla="*/ 116112 w 4335725"/>
                <a:gd name="connsiteY119" fmla="*/ 1203592 h 3532180"/>
                <a:gd name="connsiteX120" fmla="*/ 87483 w 4335725"/>
                <a:gd name="connsiteY120" fmla="*/ 1155874 h 3532180"/>
                <a:gd name="connsiteX121" fmla="*/ 60443 w 4335725"/>
                <a:gd name="connsiteY121" fmla="*/ 1109746 h 3532180"/>
                <a:gd name="connsiteX122" fmla="*/ 36583 w 4335725"/>
                <a:gd name="connsiteY122" fmla="*/ 1060441 h 3532180"/>
                <a:gd name="connsiteX123" fmla="*/ 17498 w 4335725"/>
                <a:gd name="connsiteY123" fmla="*/ 1012723 h 3532180"/>
                <a:gd name="connsiteX124" fmla="*/ 4773 w 4335725"/>
                <a:gd name="connsiteY124" fmla="*/ 963415 h 3532180"/>
                <a:gd name="connsiteX125" fmla="*/ 0 w 4335725"/>
                <a:gd name="connsiteY125" fmla="*/ 912516 h 3532180"/>
                <a:gd name="connsiteX126" fmla="*/ 4773 w 4335725"/>
                <a:gd name="connsiteY126" fmla="*/ 861620 h 3532180"/>
                <a:gd name="connsiteX127" fmla="*/ 17498 w 4335725"/>
                <a:gd name="connsiteY127" fmla="*/ 812312 h 3532180"/>
                <a:gd name="connsiteX128" fmla="*/ 36583 w 4335725"/>
                <a:gd name="connsiteY128" fmla="*/ 764594 h 3532180"/>
                <a:gd name="connsiteX129" fmla="*/ 60443 w 4335725"/>
                <a:gd name="connsiteY129" fmla="*/ 715288 h 3532180"/>
                <a:gd name="connsiteX130" fmla="*/ 87483 w 4335725"/>
                <a:gd name="connsiteY130" fmla="*/ 669160 h 3532180"/>
                <a:gd name="connsiteX131" fmla="*/ 116112 w 4335725"/>
                <a:gd name="connsiteY131" fmla="*/ 621444 h 3532180"/>
                <a:gd name="connsiteX132" fmla="*/ 143153 w 4335725"/>
                <a:gd name="connsiteY132" fmla="*/ 573726 h 3532180"/>
                <a:gd name="connsiteX133" fmla="*/ 167011 w 4335725"/>
                <a:gd name="connsiteY133" fmla="*/ 526010 h 3532180"/>
                <a:gd name="connsiteX134" fmla="*/ 186098 w 4335725"/>
                <a:gd name="connsiteY134" fmla="*/ 479882 h 3532180"/>
                <a:gd name="connsiteX135" fmla="*/ 198823 w 4335725"/>
                <a:gd name="connsiteY135" fmla="*/ 430575 h 3532180"/>
                <a:gd name="connsiteX136" fmla="*/ 205186 w 4335725"/>
                <a:gd name="connsiteY136" fmla="*/ 381268 h 3532180"/>
                <a:gd name="connsiteX137" fmla="*/ 205186 w 4335725"/>
                <a:gd name="connsiteY137" fmla="*/ 328780 h 3532180"/>
                <a:gd name="connsiteX138" fmla="*/ 202004 w 4335725"/>
                <a:gd name="connsiteY138" fmla="*/ 274700 h 3532180"/>
                <a:gd name="connsiteX139" fmla="*/ 195640 w 4335725"/>
                <a:gd name="connsiteY139" fmla="*/ 220621 h 3532180"/>
                <a:gd name="connsiteX140" fmla="*/ 187688 w 4335725"/>
                <a:gd name="connsiteY140" fmla="*/ 166541 h 3532180"/>
                <a:gd name="connsiteX141" fmla="*/ 181326 w 4335725"/>
                <a:gd name="connsiteY141" fmla="*/ 112462 h 3532180"/>
                <a:gd name="connsiteX142" fmla="*/ 176554 w 4335725"/>
                <a:gd name="connsiteY142" fmla="*/ 58383 h 3532180"/>
                <a:gd name="connsiteX143" fmla="*/ 178145 w 4335725"/>
                <a:gd name="connsiteY143" fmla="*/ 7485 h 353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335725" h="3532180">
                  <a:moveTo>
                    <a:pt x="179111" y="0"/>
                  </a:moveTo>
                  <a:lnTo>
                    <a:pt x="4335725" y="0"/>
                  </a:lnTo>
                  <a:lnTo>
                    <a:pt x="4335725" y="2845937"/>
                  </a:lnTo>
                  <a:lnTo>
                    <a:pt x="4315217" y="2853009"/>
                  </a:lnTo>
                  <a:lnTo>
                    <a:pt x="4269092" y="2867324"/>
                  </a:lnTo>
                  <a:lnTo>
                    <a:pt x="4219783" y="2880049"/>
                  </a:lnTo>
                  <a:lnTo>
                    <a:pt x="4172065" y="2892774"/>
                  </a:lnTo>
                  <a:lnTo>
                    <a:pt x="4124349" y="2907089"/>
                  </a:lnTo>
                  <a:lnTo>
                    <a:pt x="4078224" y="2922994"/>
                  </a:lnTo>
                  <a:lnTo>
                    <a:pt x="4035278" y="2942082"/>
                  </a:lnTo>
                  <a:lnTo>
                    <a:pt x="3995515" y="2964348"/>
                  </a:lnTo>
                  <a:lnTo>
                    <a:pt x="3960521" y="2992978"/>
                  </a:lnTo>
                  <a:lnTo>
                    <a:pt x="3923939" y="3024791"/>
                  </a:lnTo>
                  <a:lnTo>
                    <a:pt x="3892126" y="3061373"/>
                  </a:lnTo>
                  <a:lnTo>
                    <a:pt x="3861905" y="3099547"/>
                  </a:lnTo>
                  <a:lnTo>
                    <a:pt x="3831684" y="3139310"/>
                  </a:lnTo>
                  <a:lnTo>
                    <a:pt x="3801464" y="3179075"/>
                  </a:lnTo>
                  <a:lnTo>
                    <a:pt x="3771243" y="3217249"/>
                  </a:lnTo>
                  <a:lnTo>
                    <a:pt x="3737841" y="3253831"/>
                  </a:lnTo>
                  <a:lnTo>
                    <a:pt x="3704438" y="3285642"/>
                  </a:lnTo>
                  <a:lnTo>
                    <a:pt x="3666266" y="3312682"/>
                  </a:lnTo>
                  <a:lnTo>
                    <a:pt x="3626501" y="3333360"/>
                  </a:lnTo>
                  <a:lnTo>
                    <a:pt x="3578783" y="3347676"/>
                  </a:lnTo>
                  <a:lnTo>
                    <a:pt x="3529475" y="3354038"/>
                  </a:lnTo>
                  <a:lnTo>
                    <a:pt x="3478579" y="3355628"/>
                  </a:lnTo>
                  <a:lnTo>
                    <a:pt x="3424498" y="3350856"/>
                  </a:lnTo>
                  <a:lnTo>
                    <a:pt x="3370419" y="3344494"/>
                  </a:lnTo>
                  <a:lnTo>
                    <a:pt x="3316339" y="3336540"/>
                  </a:lnTo>
                  <a:lnTo>
                    <a:pt x="3262260" y="3330180"/>
                  </a:lnTo>
                  <a:lnTo>
                    <a:pt x="3208180" y="3326998"/>
                  </a:lnTo>
                  <a:lnTo>
                    <a:pt x="3155691" y="3326998"/>
                  </a:lnTo>
                  <a:lnTo>
                    <a:pt x="3106385" y="3333360"/>
                  </a:lnTo>
                  <a:lnTo>
                    <a:pt x="3055487" y="3346085"/>
                  </a:lnTo>
                  <a:lnTo>
                    <a:pt x="3009359" y="3365171"/>
                  </a:lnTo>
                  <a:lnTo>
                    <a:pt x="2961643" y="3390621"/>
                  </a:lnTo>
                  <a:lnTo>
                    <a:pt x="2913927" y="3416071"/>
                  </a:lnTo>
                  <a:lnTo>
                    <a:pt x="2866209" y="3444699"/>
                  </a:lnTo>
                  <a:lnTo>
                    <a:pt x="2820081" y="3471739"/>
                  </a:lnTo>
                  <a:lnTo>
                    <a:pt x="2770775" y="3495598"/>
                  </a:lnTo>
                  <a:lnTo>
                    <a:pt x="2723057" y="3514685"/>
                  </a:lnTo>
                  <a:lnTo>
                    <a:pt x="2673749" y="3527410"/>
                  </a:lnTo>
                  <a:lnTo>
                    <a:pt x="2622852" y="3532180"/>
                  </a:lnTo>
                  <a:lnTo>
                    <a:pt x="2571953" y="3527410"/>
                  </a:lnTo>
                  <a:lnTo>
                    <a:pt x="2522645" y="3514685"/>
                  </a:lnTo>
                  <a:lnTo>
                    <a:pt x="2474930" y="3495598"/>
                  </a:lnTo>
                  <a:lnTo>
                    <a:pt x="2425621" y="3471739"/>
                  </a:lnTo>
                  <a:lnTo>
                    <a:pt x="2379493" y="3444699"/>
                  </a:lnTo>
                  <a:lnTo>
                    <a:pt x="2331777" y="3416071"/>
                  </a:lnTo>
                  <a:lnTo>
                    <a:pt x="2284059" y="3390621"/>
                  </a:lnTo>
                  <a:lnTo>
                    <a:pt x="2236343" y="3365171"/>
                  </a:lnTo>
                  <a:lnTo>
                    <a:pt x="2188627" y="3346085"/>
                  </a:lnTo>
                  <a:lnTo>
                    <a:pt x="2139319" y="3333360"/>
                  </a:lnTo>
                  <a:lnTo>
                    <a:pt x="2090011" y="3326998"/>
                  </a:lnTo>
                  <a:lnTo>
                    <a:pt x="2037520" y="3326998"/>
                  </a:lnTo>
                  <a:lnTo>
                    <a:pt x="1983442" y="3330180"/>
                  </a:lnTo>
                  <a:lnTo>
                    <a:pt x="1929363" y="3336540"/>
                  </a:lnTo>
                  <a:lnTo>
                    <a:pt x="1875283" y="3344494"/>
                  </a:lnTo>
                  <a:lnTo>
                    <a:pt x="1821202" y="3350856"/>
                  </a:lnTo>
                  <a:lnTo>
                    <a:pt x="1767124" y="3355628"/>
                  </a:lnTo>
                  <a:lnTo>
                    <a:pt x="1716227" y="3354038"/>
                  </a:lnTo>
                  <a:lnTo>
                    <a:pt x="1666919" y="3347676"/>
                  </a:lnTo>
                  <a:lnTo>
                    <a:pt x="1619201" y="3333360"/>
                  </a:lnTo>
                  <a:lnTo>
                    <a:pt x="1579437" y="3312682"/>
                  </a:lnTo>
                  <a:lnTo>
                    <a:pt x="1541263" y="3285642"/>
                  </a:lnTo>
                  <a:lnTo>
                    <a:pt x="1507862" y="3253831"/>
                  </a:lnTo>
                  <a:lnTo>
                    <a:pt x="1474459" y="3217249"/>
                  </a:lnTo>
                  <a:lnTo>
                    <a:pt x="1444238" y="3179075"/>
                  </a:lnTo>
                  <a:lnTo>
                    <a:pt x="1414018" y="3139310"/>
                  </a:lnTo>
                  <a:lnTo>
                    <a:pt x="1383797" y="3099547"/>
                  </a:lnTo>
                  <a:lnTo>
                    <a:pt x="1353577" y="3061373"/>
                  </a:lnTo>
                  <a:lnTo>
                    <a:pt x="1321765" y="3024791"/>
                  </a:lnTo>
                  <a:lnTo>
                    <a:pt x="1285181" y="2992978"/>
                  </a:lnTo>
                  <a:lnTo>
                    <a:pt x="1250188" y="2964348"/>
                  </a:lnTo>
                  <a:lnTo>
                    <a:pt x="1210424" y="2942082"/>
                  </a:lnTo>
                  <a:lnTo>
                    <a:pt x="1167479" y="2922994"/>
                  </a:lnTo>
                  <a:lnTo>
                    <a:pt x="1121353" y="2907089"/>
                  </a:lnTo>
                  <a:lnTo>
                    <a:pt x="1073635" y="2892774"/>
                  </a:lnTo>
                  <a:lnTo>
                    <a:pt x="1025919" y="2880049"/>
                  </a:lnTo>
                  <a:lnTo>
                    <a:pt x="976611" y="2867324"/>
                  </a:lnTo>
                  <a:lnTo>
                    <a:pt x="930485" y="2853009"/>
                  </a:lnTo>
                  <a:lnTo>
                    <a:pt x="884357" y="2837103"/>
                  </a:lnTo>
                  <a:lnTo>
                    <a:pt x="841413" y="2818015"/>
                  </a:lnTo>
                  <a:lnTo>
                    <a:pt x="803238" y="2794157"/>
                  </a:lnTo>
                  <a:lnTo>
                    <a:pt x="768245" y="2765527"/>
                  </a:lnTo>
                  <a:lnTo>
                    <a:pt x="739617" y="2730536"/>
                  </a:lnTo>
                  <a:lnTo>
                    <a:pt x="715759" y="2692361"/>
                  </a:lnTo>
                  <a:lnTo>
                    <a:pt x="696671" y="2649416"/>
                  </a:lnTo>
                  <a:lnTo>
                    <a:pt x="680766" y="2603290"/>
                  </a:lnTo>
                  <a:lnTo>
                    <a:pt x="666450" y="2557164"/>
                  </a:lnTo>
                  <a:lnTo>
                    <a:pt x="653726" y="2507856"/>
                  </a:lnTo>
                  <a:lnTo>
                    <a:pt x="641000" y="2460140"/>
                  </a:lnTo>
                  <a:lnTo>
                    <a:pt x="626685" y="2412422"/>
                  </a:lnTo>
                  <a:lnTo>
                    <a:pt x="610780" y="2366295"/>
                  </a:lnTo>
                  <a:lnTo>
                    <a:pt x="591692" y="2323348"/>
                  </a:lnTo>
                  <a:lnTo>
                    <a:pt x="569424" y="2283586"/>
                  </a:lnTo>
                  <a:lnTo>
                    <a:pt x="540796" y="2248593"/>
                  </a:lnTo>
                  <a:lnTo>
                    <a:pt x="508983" y="2212010"/>
                  </a:lnTo>
                  <a:lnTo>
                    <a:pt x="472400" y="2180199"/>
                  </a:lnTo>
                  <a:lnTo>
                    <a:pt x="432635" y="2149978"/>
                  </a:lnTo>
                  <a:lnTo>
                    <a:pt x="392872" y="2119758"/>
                  </a:lnTo>
                  <a:lnTo>
                    <a:pt x="353108" y="2089537"/>
                  </a:lnTo>
                  <a:lnTo>
                    <a:pt x="314933" y="2059315"/>
                  </a:lnTo>
                  <a:lnTo>
                    <a:pt x="278350" y="2025914"/>
                  </a:lnTo>
                  <a:lnTo>
                    <a:pt x="246539" y="1992513"/>
                  </a:lnTo>
                  <a:lnTo>
                    <a:pt x="219500" y="1954338"/>
                  </a:lnTo>
                  <a:lnTo>
                    <a:pt x="198823" y="1914575"/>
                  </a:lnTo>
                  <a:lnTo>
                    <a:pt x="184508" y="1866859"/>
                  </a:lnTo>
                  <a:lnTo>
                    <a:pt x="178145" y="1817551"/>
                  </a:lnTo>
                  <a:lnTo>
                    <a:pt x="176554" y="1766651"/>
                  </a:lnTo>
                  <a:lnTo>
                    <a:pt x="181326" y="1712572"/>
                  </a:lnTo>
                  <a:lnTo>
                    <a:pt x="187688" y="1658493"/>
                  </a:lnTo>
                  <a:lnTo>
                    <a:pt x="195640" y="1604413"/>
                  </a:lnTo>
                  <a:lnTo>
                    <a:pt x="202004" y="1550335"/>
                  </a:lnTo>
                  <a:lnTo>
                    <a:pt x="205186" y="1496256"/>
                  </a:lnTo>
                  <a:lnTo>
                    <a:pt x="205186" y="1443766"/>
                  </a:lnTo>
                  <a:lnTo>
                    <a:pt x="198823" y="1394460"/>
                  </a:lnTo>
                  <a:lnTo>
                    <a:pt x="186098" y="1345152"/>
                  </a:lnTo>
                  <a:lnTo>
                    <a:pt x="167011" y="1299024"/>
                  </a:lnTo>
                  <a:lnTo>
                    <a:pt x="143153" y="1251308"/>
                  </a:lnTo>
                  <a:lnTo>
                    <a:pt x="116112" y="1203592"/>
                  </a:lnTo>
                  <a:lnTo>
                    <a:pt x="87483" y="1155874"/>
                  </a:lnTo>
                  <a:lnTo>
                    <a:pt x="60443" y="1109746"/>
                  </a:lnTo>
                  <a:lnTo>
                    <a:pt x="36583" y="1060441"/>
                  </a:lnTo>
                  <a:lnTo>
                    <a:pt x="17498" y="1012723"/>
                  </a:lnTo>
                  <a:lnTo>
                    <a:pt x="4773" y="963415"/>
                  </a:lnTo>
                  <a:lnTo>
                    <a:pt x="0" y="912516"/>
                  </a:lnTo>
                  <a:lnTo>
                    <a:pt x="4773" y="861620"/>
                  </a:lnTo>
                  <a:lnTo>
                    <a:pt x="17498" y="812312"/>
                  </a:lnTo>
                  <a:lnTo>
                    <a:pt x="36583" y="764594"/>
                  </a:lnTo>
                  <a:lnTo>
                    <a:pt x="60443" y="715288"/>
                  </a:lnTo>
                  <a:lnTo>
                    <a:pt x="87483" y="669160"/>
                  </a:lnTo>
                  <a:lnTo>
                    <a:pt x="116112" y="621444"/>
                  </a:lnTo>
                  <a:lnTo>
                    <a:pt x="143153" y="573726"/>
                  </a:lnTo>
                  <a:lnTo>
                    <a:pt x="167011" y="526010"/>
                  </a:lnTo>
                  <a:lnTo>
                    <a:pt x="186098" y="479882"/>
                  </a:lnTo>
                  <a:lnTo>
                    <a:pt x="198823" y="430575"/>
                  </a:lnTo>
                  <a:lnTo>
                    <a:pt x="205186" y="381268"/>
                  </a:lnTo>
                  <a:lnTo>
                    <a:pt x="205186" y="328780"/>
                  </a:lnTo>
                  <a:lnTo>
                    <a:pt x="202004" y="274700"/>
                  </a:lnTo>
                  <a:lnTo>
                    <a:pt x="195640" y="220621"/>
                  </a:lnTo>
                  <a:lnTo>
                    <a:pt x="187688" y="166541"/>
                  </a:lnTo>
                  <a:lnTo>
                    <a:pt x="181326" y="112462"/>
                  </a:lnTo>
                  <a:lnTo>
                    <a:pt x="176554" y="58383"/>
                  </a:lnTo>
                  <a:lnTo>
                    <a:pt x="178145" y="7485"/>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F1AA6C21-51B2-47E8-9760-50708EB566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959582" y="0"/>
              <a:ext cx="4232421" cy="3429000"/>
            </a:xfrm>
            <a:custGeom>
              <a:avLst/>
              <a:gdLst>
                <a:gd name="connsiteX0" fmla="*/ 176695 w 4232421"/>
                <a:gd name="connsiteY0" fmla="*/ 0 h 3429000"/>
                <a:gd name="connsiteX1" fmla="*/ 4232421 w 4232421"/>
                <a:gd name="connsiteY1" fmla="*/ 0 h 3429000"/>
                <a:gd name="connsiteX2" fmla="*/ 4232421 w 4232421"/>
                <a:gd name="connsiteY2" fmla="*/ 2741963 h 3429000"/>
                <a:gd name="connsiteX3" fmla="*/ 4230819 w 4232421"/>
                <a:gd name="connsiteY3" fmla="*/ 2742965 h 3429000"/>
                <a:gd name="connsiteX4" fmla="*/ 4189566 w 4232421"/>
                <a:gd name="connsiteY4" fmla="*/ 2761300 h 3429000"/>
                <a:gd name="connsiteX5" fmla="*/ 4145256 w 4232421"/>
                <a:gd name="connsiteY5" fmla="*/ 2776579 h 3429000"/>
                <a:gd name="connsiteX6" fmla="*/ 4100946 w 4232421"/>
                <a:gd name="connsiteY6" fmla="*/ 2790330 h 3429000"/>
                <a:gd name="connsiteX7" fmla="*/ 4053581 w 4232421"/>
                <a:gd name="connsiteY7" fmla="*/ 2802553 h 3429000"/>
                <a:gd name="connsiteX8" fmla="*/ 4007741 w 4232421"/>
                <a:gd name="connsiteY8" fmla="*/ 2814777 h 3429000"/>
                <a:gd name="connsiteX9" fmla="*/ 3961906 w 4232421"/>
                <a:gd name="connsiteY9" fmla="*/ 2828531 h 3429000"/>
                <a:gd name="connsiteX10" fmla="*/ 3917596 w 4232421"/>
                <a:gd name="connsiteY10" fmla="*/ 2843809 h 3429000"/>
                <a:gd name="connsiteX11" fmla="*/ 3876343 w 4232421"/>
                <a:gd name="connsiteY11" fmla="*/ 2862145 h 3429000"/>
                <a:gd name="connsiteX12" fmla="*/ 3838145 w 4232421"/>
                <a:gd name="connsiteY12" fmla="*/ 2883535 h 3429000"/>
                <a:gd name="connsiteX13" fmla="*/ 3804531 w 4232421"/>
                <a:gd name="connsiteY13" fmla="*/ 2911037 h 3429000"/>
                <a:gd name="connsiteX14" fmla="*/ 3769387 w 4232421"/>
                <a:gd name="connsiteY14" fmla="*/ 2941596 h 3429000"/>
                <a:gd name="connsiteX15" fmla="*/ 3738828 w 4232421"/>
                <a:gd name="connsiteY15" fmla="*/ 2976737 h 3429000"/>
                <a:gd name="connsiteX16" fmla="*/ 3709798 w 4232421"/>
                <a:gd name="connsiteY16" fmla="*/ 3013408 h 3429000"/>
                <a:gd name="connsiteX17" fmla="*/ 3680767 w 4232421"/>
                <a:gd name="connsiteY17" fmla="*/ 3051604 h 3429000"/>
                <a:gd name="connsiteX18" fmla="*/ 3651737 w 4232421"/>
                <a:gd name="connsiteY18" fmla="*/ 3089802 h 3429000"/>
                <a:gd name="connsiteX19" fmla="*/ 3622708 w 4232421"/>
                <a:gd name="connsiteY19" fmla="*/ 3126473 h 3429000"/>
                <a:gd name="connsiteX20" fmla="*/ 3590619 w 4232421"/>
                <a:gd name="connsiteY20" fmla="*/ 3161614 h 3429000"/>
                <a:gd name="connsiteX21" fmla="*/ 3558532 w 4232421"/>
                <a:gd name="connsiteY21" fmla="*/ 3192174 h 3429000"/>
                <a:gd name="connsiteX22" fmla="*/ 3521864 w 4232421"/>
                <a:gd name="connsiteY22" fmla="*/ 3218148 h 3429000"/>
                <a:gd name="connsiteX23" fmla="*/ 3483665 w 4232421"/>
                <a:gd name="connsiteY23" fmla="*/ 3238011 h 3429000"/>
                <a:gd name="connsiteX24" fmla="*/ 3437828 w 4232421"/>
                <a:gd name="connsiteY24" fmla="*/ 3251762 h 3429000"/>
                <a:gd name="connsiteX25" fmla="*/ 3390461 w 4232421"/>
                <a:gd name="connsiteY25" fmla="*/ 3257874 h 3429000"/>
                <a:gd name="connsiteX26" fmla="*/ 3341569 w 4232421"/>
                <a:gd name="connsiteY26" fmla="*/ 3259401 h 3429000"/>
                <a:gd name="connsiteX27" fmla="*/ 3289619 w 4232421"/>
                <a:gd name="connsiteY27" fmla="*/ 3254819 h 3429000"/>
                <a:gd name="connsiteX28" fmla="*/ 3237670 w 4232421"/>
                <a:gd name="connsiteY28" fmla="*/ 3248707 h 3429000"/>
                <a:gd name="connsiteX29" fmla="*/ 3185721 w 4232421"/>
                <a:gd name="connsiteY29" fmla="*/ 3241066 h 3429000"/>
                <a:gd name="connsiteX30" fmla="*/ 3133771 w 4232421"/>
                <a:gd name="connsiteY30" fmla="*/ 3234956 h 3429000"/>
                <a:gd name="connsiteX31" fmla="*/ 3081822 w 4232421"/>
                <a:gd name="connsiteY31" fmla="*/ 3231899 h 3429000"/>
                <a:gd name="connsiteX32" fmla="*/ 3031400 w 4232421"/>
                <a:gd name="connsiteY32" fmla="*/ 3231899 h 3429000"/>
                <a:gd name="connsiteX33" fmla="*/ 2984035 w 4232421"/>
                <a:gd name="connsiteY33" fmla="*/ 3238011 h 3429000"/>
                <a:gd name="connsiteX34" fmla="*/ 2935140 w 4232421"/>
                <a:gd name="connsiteY34" fmla="*/ 3250235 h 3429000"/>
                <a:gd name="connsiteX35" fmla="*/ 2890830 w 4232421"/>
                <a:gd name="connsiteY35" fmla="*/ 3268570 h 3429000"/>
                <a:gd name="connsiteX36" fmla="*/ 2844995 w 4232421"/>
                <a:gd name="connsiteY36" fmla="*/ 3293018 h 3429000"/>
                <a:gd name="connsiteX37" fmla="*/ 2799158 w 4232421"/>
                <a:gd name="connsiteY37" fmla="*/ 3317465 h 3429000"/>
                <a:gd name="connsiteX38" fmla="*/ 2753317 w 4232421"/>
                <a:gd name="connsiteY38" fmla="*/ 3344964 h 3429000"/>
                <a:gd name="connsiteX39" fmla="*/ 2709007 w 4232421"/>
                <a:gd name="connsiteY39" fmla="*/ 3370942 h 3429000"/>
                <a:gd name="connsiteX40" fmla="*/ 2661643 w 4232421"/>
                <a:gd name="connsiteY40" fmla="*/ 3393859 h 3429000"/>
                <a:gd name="connsiteX41" fmla="*/ 2615805 w 4232421"/>
                <a:gd name="connsiteY41" fmla="*/ 3412195 h 3429000"/>
                <a:gd name="connsiteX42" fmla="*/ 2568440 w 4232421"/>
                <a:gd name="connsiteY42" fmla="*/ 3424418 h 3429000"/>
                <a:gd name="connsiteX43" fmla="*/ 2519548 w 4232421"/>
                <a:gd name="connsiteY43" fmla="*/ 3429000 h 3429000"/>
                <a:gd name="connsiteX44" fmla="*/ 2470653 w 4232421"/>
                <a:gd name="connsiteY44" fmla="*/ 3424418 h 3429000"/>
                <a:gd name="connsiteX45" fmla="*/ 2423286 w 4232421"/>
                <a:gd name="connsiteY45" fmla="*/ 3412195 h 3429000"/>
                <a:gd name="connsiteX46" fmla="*/ 2377451 w 4232421"/>
                <a:gd name="connsiteY46" fmla="*/ 3393859 h 3429000"/>
                <a:gd name="connsiteX47" fmla="*/ 2330084 w 4232421"/>
                <a:gd name="connsiteY47" fmla="*/ 3370942 h 3429000"/>
                <a:gd name="connsiteX48" fmla="*/ 2285773 w 4232421"/>
                <a:gd name="connsiteY48" fmla="*/ 3344964 h 3429000"/>
                <a:gd name="connsiteX49" fmla="*/ 2239936 w 4232421"/>
                <a:gd name="connsiteY49" fmla="*/ 3317465 h 3429000"/>
                <a:gd name="connsiteX50" fmla="*/ 2194099 w 4232421"/>
                <a:gd name="connsiteY50" fmla="*/ 3293018 h 3429000"/>
                <a:gd name="connsiteX51" fmla="*/ 2148261 w 4232421"/>
                <a:gd name="connsiteY51" fmla="*/ 3268570 h 3429000"/>
                <a:gd name="connsiteX52" fmla="*/ 2102426 w 4232421"/>
                <a:gd name="connsiteY52" fmla="*/ 3250235 h 3429000"/>
                <a:gd name="connsiteX53" fmla="*/ 2055059 w 4232421"/>
                <a:gd name="connsiteY53" fmla="*/ 3238011 h 3429000"/>
                <a:gd name="connsiteX54" fmla="*/ 2007691 w 4232421"/>
                <a:gd name="connsiteY54" fmla="*/ 3231899 h 3429000"/>
                <a:gd name="connsiteX55" fmla="*/ 1957269 w 4232421"/>
                <a:gd name="connsiteY55" fmla="*/ 3231899 h 3429000"/>
                <a:gd name="connsiteX56" fmla="*/ 1905320 w 4232421"/>
                <a:gd name="connsiteY56" fmla="*/ 3234956 h 3429000"/>
                <a:gd name="connsiteX57" fmla="*/ 1853373 w 4232421"/>
                <a:gd name="connsiteY57" fmla="*/ 3241066 h 3429000"/>
                <a:gd name="connsiteX58" fmla="*/ 1801421 w 4232421"/>
                <a:gd name="connsiteY58" fmla="*/ 3248707 h 3429000"/>
                <a:gd name="connsiteX59" fmla="*/ 1749472 w 4232421"/>
                <a:gd name="connsiteY59" fmla="*/ 3254819 h 3429000"/>
                <a:gd name="connsiteX60" fmla="*/ 1697523 w 4232421"/>
                <a:gd name="connsiteY60" fmla="*/ 3259401 h 3429000"/>
                <a:gd name="connsiteX61" fmla="*/ 1648630 w 4232421"/>
                <a:gd name="connsiteY61" fmla="*/ 3257874 h 3429000"/>
                <a:gd name="connsiteX62" fmla="*/ 1601266 w 4232421"/>
                <a:gd name="connsiteY62" fmla="*/ 3251762 h 3429000"/>
                <a:gd name="connsiteX63" fmla="*/ 1555428 w 4232421"/>
                <a:gd name="connsiteY63" fmla="*/ 3238011 h 3429000"/>
                <a:gd name="connsiteX64" fmla="*/ 1517230 w 4232421"/>
                <a:gd name="connsiteY64" fmla="*/ 3218148 h 3429000"/>
                <a:gd name="connsiteX65" fmla="*/ 1480559 w 4232421"/>
                <a:gd name="connsiteY65" fmla="*/ 3192174 h 3429000"/>
                <a:gd name="connsiteX66" fmla="*/ 1448472 w 4232421"/>
                <a:gd name="connsiteY66" fmla="*/ 3161614 h 3429000"/>
                <a:gd name="connsiteX67" fmla="*/ 1416386 w 4232421"/>
                <a:gd name="connsiteY67" fmla="*/ 3126473 h 3429000"/>
                <a:gd name="connsiteX68" fmla="*/ 1387354 w 4232421"/>
                <a:gd name="connsiteY68" fmla="*/ 3089802 h 3429000"/>
                <a:gd name="connsiteX69" fmla="*/ 1358325 w 4232421"/>
                <a:gd name="connsiteY69" fmla="*/ 3051604 h 3429000"/>
                <a:gd name="connsiteX70" fmla="*/ 1329295 w 4232421"/>
                <a:gd name="connsiteY70" fmla="*/ 3013408 h 3429000"/>
                <a:gd name="connsiteX71" fmla="*/ 1300263 w 4232421"/>
                <a:gd name="connsiteY71" fmla="*/ 2976737 h 3429000"/>
                <a:gd name="connsiteX72" fmla="*/ 1269704 w 4232421"/>
                <a:gd name="connsiteY72" fmla="*/ 2941596 h 3429000"/>
                <a:gd name="connsiteX73" fmla="*/ 1234563 w 4232421"/>
                <a:gd name="connsiteY73" fmla="*/ 2911037 h 3429000"/>
                <a:gd name="connsiteX74" fmla="*/ 1200949 w 4232421"/>
                <a:gd name="connsiteY74" fmla="*/ 2883535 h 3429000"/>
                <a:gd name="connsiteX75" fmla="*/ 1162751 w 4232421"/>
                <a:gd name="connsiteY75" fmla="*/ 2862145 h 3429000"/>
                <a:gd name="connsiteX76" fmla="*/ 1121495 w 4232421"/>
                <a:gd name="connsiteY76" fmla="*/ 2843809 h 3429000"/>
                <a:gd name="connsiteX77" fmla="*/ 1077188 w 4232421"/>
                <a:gd name="connsiteY77" fmla="*/ 2828531 h 3429000"/>
                <a:gd name="connsiteX78" fmla="*/ 1031348 w 4232421"/>
                <a:gd name="connsiteY78" fmla="*/ 2814777 h 3429000"/>
                <a:gd name="connsiteX79" fmla="*/ 985513 w 4232421"/>
                <a:gd name="connsiteY79" fmla="*/ 2802553 h 3429000"/>
                <a:gd name="connsiteX80" fmla="*/ 938145 w 4232421"/>
                <a:gd name="connsiteY80" fmla="*/ 2790330 h 3429000"/>
                <a:gd name="connsiteX81" fmla="*/ 893838 w 4232421"/>
                <a:gd name="connsiteY81" fmla="*/ 2776579 h 3429000"/>
                <a:gd name="connsiteX82" fmla="*/ 849525 w 4232421"/>
                <a:gd name="connsiteY82" fmla="*/ 2761300 h 3429000"/>
                <a:gd name="connsiteX83" fmla="*/ 808275 w 4232421"/>
                <a:gd name="connsiteY83" fmla="*/ 2742965 h 3429000"/>
                <a:gd name="connsiteX84" fmla="*/ 771601 w 4232421"/>
                <a:gd name="connsiteY84" fmla="*/ 2720045 h 3429000"/>
                <a:gd name="connsiteX85" fmla="*/ 737987 w 4232421"/>
                <a:gd name="connsiteY85" fmla="*/ 2692543 h 3429000"/>
                <a:gd name="connsiteX86" fmla="*/ 710485 w 4232421"/>
                <a:gd name="connsiteY86" fmla="*/ 2658929 h 3429000"/>
                <a:gd name="connsiteX87" fmla="*/ 687568 w 4232421"/>
                <a:gd name="connsiteY87" fmla="*/ 2622258 h 3429000"/>
                <a:gd name="connsiteX88" fmla="*/ 669232 w 4232421"/>
                <a:gd name="connsiteY88" fmla="*/ 2581005 h 3429000"/>
                <a:gd name="connsiteX89" fmla="*/ 653954 w 4232421"/>
                <a:gd name="connsiteY89" fmla="*/ 2536695 h 3429000"/>
                <a:gd name="connsiteX90" fmla="*/ 640203 w 4232421"/>
                <a:gd name="connsiteY90" fmla="*/ 2492387 h 3429000"/>
                <a:gd name="connsiteX91" fmla="*/ 627979 w 4232421"/>
                <a:gd name="connsiteY91" fmla="*/ 2445020 h 3429000"/>
                <a:gd name="connsiteX92" fmla="*/ 615753 w 4232421"/>
                <a:gd name="connsiteY92" fmla="*/ 2399185 h 3429000"/>
                <a:gd name="connsiteX93" fmla="*/ 602002 w 4232421"/>
                <a:gd name="connsiteY93" fmla="*/ 2353345 h 3429000"/>
                <a:gd name="connsiteX94" fmla="*/ 586724 w 4232421"/>
                <a:gd name="connsiteY94" fmla="*/ 2309035 h 3429000"/>
                <a:gd name="connsiteX95" fmla="*/ 568388 w 4232421"/>
                <a:gd name="connsiteY95" fmla="*/ 2267782 h 3429000"/>
                <a:gd name="connsiteX96" fmla="*/ 546998 w 4232421"/>
                <a:gd name="connsiteY96" fmla="*/ 2229583 h 3429000"/>
                <a:gd name="connsiteX97" fmla="*/ 519496 w 4232421"/>
                <a:gd name="connsiteY97" fmla="*/ 2195970 h 3429000"/>
                <a:gd name="connsiteX98" fmla="*/ 488937 w 4232421"/>
                <a:gd name="connsiteY98" fmla="*/ 2160826 h 3429000"/>
                <a:gd name="connsiteX99" fmla="*/ 453796 w 4232421"/>
                <a:gd name="connsiteY99" fmla="*/ 2130269 h 3429000"/>
                <a:gd name="connsiteX100" fmla="*/ 415595 w 4232421"/>
                <a:gd name="connsiteY100" fmla="*/ 2101240 h 3429000"/>
                <a:gd name="connsiteX101" fmla="*/ 377399 w 4232421"/>
                <a:gd name="connsiteY101" fmla="*/ 2072208 h 3429000"/>
                <a:gd name="connsiteX102" fmla="*/ 339201 w 4232421"/>
                <a:gd name="connsiteY102" fmla="*/ 2043179 h 3429000"/>
                <a:gd name="connsiteX103" fmla="*/ 302530 w 4232421"/>
                <a:gd name="connsiteY103" fmla="*/ 2014147 h 3429000"/>
                <a:gd name="connsiteX104" fmla="*/ 267389 w 4232421"/>
                <a:gd name="connsiteY104" fmla="*/ 1982060 h 3429000"/>
                <a:gd name="connsiteX105" fmla="*/ 236829 w 4232421"/>
                <a:gd name="connsiteY105" fmla="*/ 1949976 h 3429000"/>
                <a:gd name="connsiteX106" fmla="*/ 210855 w 4232421"/>
                <a:gd name="connsiteY106" fmla="*/ 1913305 h 3429000"/>
                <a:gd name="connsiteX107" fmla="*/ 190992 w 4232421"/>
                <a:gd name="connsiteY107" fmla="*/ 1875107 h 3429000"/>
                <a:gd name="connsiteX108" fmla="*/ 177241 w 4232421"/>
                <a:gd name="connsiteY108" fmla="*/ 1829269 h 3429000"/>
                <a:gd name="connsiteX109" fmla="*/ 171129 w 4232421"/>
                <a:gd name="connsiteY109" fmla="*/ 1781905 h 3429000"/>
                <a:gd name="connsiteX110" fmla="*/ 169599 w 4232421"/>
                <a:gd name="connsiteY110" fmla="*/ 1733010 h 3429000"/>
                <a:gd name="connsiteX111" fmla="*/ 174184 w 4232421"/>
                <a:gd name="connsiteY111" fmla="*/ 1681060 h 3429000"/>
                <a:gd name="connsiteX112" fmla="*/ 180296 w 4232421"/>
                <a:gd name="connsiteY112" fmla="*/ 1629111 h 3429000"/>
                <a:gd name="connsiteX113" fmla="*/ 187935 w 4232421"/>
                <a:gd name="connsiteY113" fmla="*/ 1577162 h 3429000"/>
                <a:gd name="connsiteX114" fmla="*/ 194049 w 4232421"/>
                <a:gd name="connsiteY114" fmla="*/ 1525212 h 3429000"/>
                <a:gd name="connsiteX115" fmla="*/ 197104 w 4232421"/>
                <a:gd name="connsiteY115" fmla="*/ 1473263 h 3429000"/>
                <a:gd name="connsiteX116" fmla="*/ 197104 w 4232421"/>
                <a:gd name="connsiteY116" fmla="*/ 1422841 h 3429000"/>
                <a:gd name="connsiteX117" fmla="*/ 190992 w 4232421"/>
                <a:gd name="connsiteY117" fmla="*/ 1375479 h 3429000"/>
                <a:gd name="connsiteX118" fmla="*/ 178768 w 4232421"/>
                <a:gd name="connsiteY118" fmla="*/ 1328111 h 3429000"/>
                <a:gd name="connsiteX119" fmla="*/ 160433 w 4232421"/>
                <a:gd name="connsiteY119" fmla="*/ 1283801 h 3429000"/>
                <a:gd name="connsiteX120" fmla="*/ 137515 w 4232421"/>
                <a:gd name="connsiteY120" fmla="*/ 1237964 h 3429000"/>
                <a:gd name="connsiteX121" fmla="*/ 111538 w 4232421"/>
                <a:gd name="connsiteY121" fmla="*/ 1192129 h 3429000"/>
                <a:gd name="connsiteX122" fmla="*/ 84039 w 4232421"/>
                <a:gd name="connsiteY122" fmla="*/ 1146289 h 3429000"/>
                <a:gd name="connsiteX123" fmla="*/ 58064 w 4232421"/>
                <a:gd name="connsiteY123" fmla="*/ 1101978 h 3429000"/>
                <a:gd name="connsiteX124" fmla="*/ 35144 w 4232421"/>
                <a:gd name="connsiteY124" fmla="*/ 1054614 h 3429000"/>
                <a:gd name="connsiteX125" fmla="*/ 16808 w 4232421"/>
                <a:gd name="connsiteY125" fmla="*/ 1008776 h 3429000"/>
                <a:gd name="connsiteX126" fmla="*/ 4585 w 4232421"/>
                <a:gd name="connsiteY126" fmla="*/ 961409 h 3429000"/>
                <a:gd name="connsiteX127" fmla="*/ 0 w 4232421"/>
                <a:gd name="connsiteY127" fmla="*/ 912517 h 3429000"/>
                <a:gd name="connsiteX128" fmla="*/ 4585 w 4232421"/>
                <a:gd name="connsiteY128" fmla="*/ 863625 h 3429000"/>
                <a:gd name="connsiteX129" fmla="*/ 16808 w 4232421"/>
                <a:gd name="connsiteY129" fmla="*/ 816260 h 3429000"/>
                <a:gd name="connsiteX130" fmla="*/ 35144 w 4232421"/>
                <a:gd name="connsiteY130" fmla="*/ 770420 h 3429000"/>
                <a:gd name="connsiteX131" fmla="*/ 58064 w 4232421"/>
                <a:gd name="connsiteY131" fmla="*/ 723055 h 3429000"/>
                <a:gd name="connsiteX132" fmla="*/ 84039 w 4232421"/>
                <a:gd name="connsiteY132" fmla="*/ 678745 h 3429000"/>
                <a:gd name="connsiteX133" fmla="*/ 111538 w 4232421"/>
                <a:gd name="connsiteY133" fmla="*/ 632910 h 3429000"/>
                <a:gd name="connsiteX134" fmla="*/ 137515 w 4232421"/>
                <a:gd name="connsiteY134" fmla="*/ 587070 h 3429000"/>
                <a:gd name="connsiteX135" fmla="*/ 160433 w 4232421"/>
                <a:gd name="connsiteY135" fmla="*/ 541232 h 3429000"/>
                <a:gd name="connsiteX136" fmla="*/ 178768 w 4232421"/>
                <a:gd name="connsiteY136" fmla="*/ 496922 h 3429000"/>
                <a:gd name="connsiteX137" fmla="*/ 190992 w 4232421"/>
                <a:gd name="connsiteY137" fmla="*/ 449557 h 3429000"/>
                <a:gd name="connsiteX138" fmla="*/ 197104 w 4232421"/>
                <a:gd name="connsiteY138" fmla="*/ 402192 h 3429000"/>
                <a:gd name="connsiteX139" fmla="*/ 197104 w 4232421"/>
                <a:gd name="connsiteY139" fmla="*/ 351770 h 3429000"/>
                <a:gd name="connsiteX140" fmla="*/ 194049 w 4232421"/>
                <a:gd name="connsiteY140" fmla="*/ 299821 h 3429000"/>
                <a:gd name="connsiteX141" fmla="*/ 187935 w 4232421"/>
                <a:gd name="connsiteY141" fmla="*/ 247872 h 3429000"/>
                <a:gd name="connsiteX142" fmla="*/ 180296 w 4232421"/>
                <a:gd name="connsiteY142" fmla="*/ 195922 h 3429000"/>
                <a:gd name="connsiteX143" fmla="*/ 174184 w 4232421"/>
                <a:gd name="connsiteY143" fmla="*/ 143973 h 3429000"/>
                <a:gd name="connsiteX144" fmla="*/ 169599 w 4232421"/>
                <a:gd name="connsiteY144" fmla="*/ 92024 h 3429000"/>
                <a:gd name="connsiteX145" fmla="*/ 171129 w 4232421"/>
                <a:gd name="connsiteY145" fmla="*/ 43131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232421" h="3429000">
                  <a:moveTo>
                    <a:pt x="176695" y="0"/>
                  </a:moveTo>
                  <a:lnTo>
                    <a:pt x="4232421" y="0"/>
                  </a:lnTo>
                  <a:lnTo>
                    <a:pt x="4232421" y="2741963"/>
                  </a:lnTo>
                  <a:lnTo>
                    <a:pt x="4230819" y="2742965"/>
                  </a:lnTo>
                  <a:lnTo>
                    <a:pt x="4189566" y="2761300"/>
                  </a:lnTo>
                  <a:lnTo>
                    <a:pt x="4145256" y="2776579"/>
                  </a:lnTo>
                  <a:lnTo>
                    <a:pt x="4100946" y="2790330"/>
                  </a:lnTo>
                  <a:lnTo>
                    <a:pt x="4053581" y="2802553"/>
                  </a:lnTo>
                  <a:lnTo>
                    <a:pt x="4007741" y="2814777"/>
                  </a:lnTo>
                  <a:lnTo>
                    <a:pt x="3961906" y="2828531"/>
                  </a:lnTo>
                  <a:lnTo>
                    <a:pt x="3917596" y="2843809"/>
                  </a:lnTo>
                  <a:lnTo>
                    <a:pt x="3876343" y="2862145"/>
                  </a:lnTo>
                  <a:lnTo>
                    <a:pt x="3838145" y="2883535"/>
                  </a:lnTo>
                  <a:lnTo>
                    <a:pt x="3804531" y="2911037"/>
                  </a:lnTo>
                  <a:lnTo>
                    <a:pt x="3769387" y="2941596"/>
                  </a:lnTo>
                  <a:lnTo>
                    <a:pt x="3738828" y="2976737"/>
                  </a:lnTo>
                  <a:lnTo>
                    <a:pt x="3709798" y="3013408"/>
                  </a:lnTo>
                  <a:lnTo>
                    <a:pt x="3680767" y="3051604"/>
                  </a:lnTo>
                  <a:lnTo>
                    <a:pt x="3651737" y="3089802"/>
                  </a:lnTo>
                  <a:lnTo>
                    <a:pt x="3622708" y="3126473"/>
                  </a:lnTo>
                  <a:lnTo>
                    <a:pt x="3590619" y="3161614"/>
                  </a:lnTo>
                  <a:lnTo>
                    <a:pt x="3558532" y="3192174"/>
                  </a:lnTo>
                  <a:lnTo>
                    <a:pt x="3521864" y="3218148"/>
                  </a:lnTo>
                  <a:lnTo>
                    <a:pt x="3483665" y="3238011"/>
                  </a:lnTo>
                  <a:lnTo>
                    <a:pt x="3437828" y="3251762"/>
                  </a:lnTo>
                  <a:lnTo>
                    <a:pt x="3390461" y="3257874"/>
                  </a:lnTo>
                  <a:lnTo>
                    <a:pt x="3341569" y="3259401"/>
                  </a:lnTo>
                  <a:lnTo>
                    <a:pt x="3289619" y="3254819"/>
                  </a:lnTo>
                  <a:lnTo>
                    <a:pt x="3237670" y="3248707"/>
                  </a:lnTo>
                  <a:lnTo>
                    <a:pt x="3185721" y="3241066"/>
                  </a:lnTo>
                  <a:lnTo>
                    <a:pt x="3133771" y="3234956"/>
                  </a:lnTo>
                  <a:lnTo>
                    <a:pt x="3081822" y="3231899"/>
                  </a:lnTo>
                  <a:lnTo>
                    <a:pt x="3031400" y="3231899"/>
                  </a:lnTo>
                  <a:lnTo>
                    <a:pt x="2984035" y="3238011"/>
                  </a:lnTo>
                  <a:lnTo>
                    <a:pt x="2935140" y="3250235"/>
                  </a:lnTo>
                  <a:lnTo>
                    <a:pt x="2890830" y="3268570"/>
                  </a:lnTo>
                  <a:lnTo>
                    <a:pt x="2844995" y="3293018"/>
                  </a:lnTo>
                  <a:lnTo>
                    <a:pt x="2799158" y="3317465"/>
                  </a:lnTo>
                  <a:lnTo>
                    <a:pt x="2753317" y="3344964"/>
                  </a:lnTo>
                  <a:lnTo>
                    <a:pt x="2709007" y="3370942"/>
                  </a:lnTo>
                  <a:lnTo>
                    <a:pt x="2661643" y="3393859"/>
                  </a:lnTo>
                  <a:lnTo>
                    <a:pt x="2615805" y="3412195"/>
                  </a:lnTo>
                  <a:lnTo>
                    <a:pt x="2568440" y="3424418"/>
                  </a:lnTo>
                  <a:lnTo>
                    <a:pt x="2519548" y="3429000"/>
                  </a:lnTo>
                  <a:lnTo>
                    <a:pt x="2470653" y="3424418"/>
                  </a:lnTo>
                  <a:lnTo>
                    <a:pt x="2423286" y="3412195"/>
                  </a:lnTo>
                  <a:lnTo>
                    <a:pt x="2377451" y="3393859"/>
                  </a:lnTo>
                  <a:lnTo>
                    <a:pt x="2330084" y="3370942"/>
                  </a:lnTo>
                  <a:lnTo>
                    <a:pt x="2285773" y="3344964"/>
                  </a:lnTo>
                  <a:lnTo>
                    <a:pt x="2239936" y="3317465"/>
                  </a:lnTo>
                  <a:lnTo>
                    <a:pt x="2194099" y="3293018"/>
                  </a:lnTo>
                  <a:lnTo>
                    <a:pt x="2148261" y="3268570"/>
                  </a:lnTo>
                  <a:lnTo>
                    <a:pt x="2102426" y="3250235"/>
                  </a:lnTo>
                  <a:lnTo>
                    <a:pt x="2055059" y="3238011"/>
                  </a:lnTo>
                  <a:lnTo>
                    <a:pt x="2007691" y="3231899"/>
                  </a:lnTo>
                  <a:lnTo>
                    <a:pt x="1957269" y="3231899"/>
                  </a:lnTo>
                  <a:lnTo>
                    <a:pt x="1905320" y="3234956"/>
                  </a:lnTo>
                  <a:lnTo>
                    <a:pt x="1853373" y="3241066"/>
                  </a:lnTo>
                  <a:lnTo>
                    <a:pt x="1801421" y="3248707"/>
                  </a:lnTo>
                  <a:lnTo>
                    <a:pt x="1749472" y="3254819"/>
                  </a:lnTo>
                  <a:lnTo>
                    <a:pt x="1697523" y="3259401"/>
                  </a:lnTo>
                  <a:lnTo>
                    <a:pt x="1648630" y="3257874"/>
                  </a:lnTo>
                  <a:lnTo>
                    <a:pt x="1601266" y="3251762"/>
                  </a:lnTo>
                  <a:lnTo>
                    <a:pt x="1555428" y="3238011"/>
                  </a:lnTo>
                  <a:lnTo>
                    <a:pt x="1517230" y="3218148"/>
                  </a:lnTo>
                  <a:lnTo>
                    <a:pt x="1480559" y="3192174"/>
                  </a:lnTo>
                  <a:lnTo>
                    <a:pt x="1448472" y="3161614"/>
                  </a:lnTo>
                  <a:lnTo>
                    <a:pt x="1416386" y="3126473"/>
                  </a:lnTo>
                  <a:lnTo>
                    <a:pt x="1387354" y="3089802"/>
                  </a:lnTo>
                  <a:lnTo>
                    <a:pt x="1358325" y="3051604"/>
                  </a:lnTo>
                  <a:lnTo>
                    <a:pt x="1329295" y="3013408"/>
                  </a:lnTo>
                  <a:lnTo>
                    <a:pt x="1300263" y="2976737"/>
                  </a:lnTo>
                  <a:lnTo>
                    <a:pt x="1269704" y="2941596"/>
                  </a:lnTo>
                  <a:lnTo>
                    <a:pt x="1234563" y="2911037"/>
                  </a:lnTo>
                  <a:lnTo>
                    <a:pt x="1200949" y="2883535"/>
                  </a:lnTo>
                  <a:lnTo>
                    <a:pt x="1162751" y="2862145"/>
                  </a:lnTo>
                  <a:lnTo>
                    <a:pt x="1121495" y="2843809"/>
                  </a:lnTo>
                  <a:lnTo>
                    <a:pt x="1077188" y="2828531"/>
                  </a:lnTo>
                  <a:lnTo>
                    <a:pt x="1031348" y="2814777"/>
                  </a:lnTo>
                  <a:lnTo>
                    <a:pt x="985513" y="2802553"/>
                  </a:lnTo>
                  <a:lnTo>
                    <a:pt x="938145" y="2790330"/>
                  </a:lnTo>
                  <a:lnTo>
                    <a:pt x="893838" y="2776579"/>
                  </a:lnTo>
                  <a:lnTo>
                    <a:pt x="849525" y="2761300"/>
                  </a:lnTo>
                  <a:lnTo>
                    <a:pt x="808275" y="2742965"/>
                  </a:lnTo>
                  <a:lnTo>
                    <a:pt x="771601" y="2720045"/>
                  </a:lnTo>
                  <a:lnTo>
                    <a:pt x="737987" y="2692543"/>
                  </a:lnTo>
                  <a:lnTo>
                    <a:pt x="710485" y="2658929"/>
                  </a:lnTo>
                  <a:lnTo>
                    <a:pt x="687568" y="2622258"/>
                  </a:lnTo>
                  <a:lnTo>
                    <a:pt x="669232" y="2581005"/>
                  </a:lnTo>
                  <a:lnTo>
                    <a:pt x="653954" y="2536695"/>
                  </a:lnTo>
                  <a:lnTo>
                    <a:pt x="640203" y="2492387"/>
                  </a:lnTo>
                  <a:lnTo>
                    <a:pt x="627979" y="2445020"/>
                  </a:lnTo>
                  <a:lnTo>
                    <a:pt x="615753" y="2399185"/>
                  </a:lnTo>
                  <a:lnTo>
                    <a:pt x="602002" y="2353345"/>
                  </a:lnTo>
                  <a:lnTo>
                    <a:pt x="586724" y="2309035"/>
                  </a:lnTo>
                  <a:lnTo>
                    <a:pt x="568388" y="2267782"/>
                  </a:lnTo>
                  <a:lnTo>
                    <a:pt x="546998" y="2229583"/>
                  </a:lnTo>
                  <a:lnTo>
                    <a:pt x="519496" y="2195970"/>
                  </a:lnTo>
                  <a:lnTo>
                    <a:pt x="488937" y="2160826"/>
                  </a:lnTo>
                  <a:lnTo>
                    <a:pt x="453796" y="2130269"/>
                  </a:lnTo>
                  <a:lnTo>
                    <a:pt x="415595" y="2101240"/>
                  </a:lnTo>
                  <a:lnTo>
                    <a:pt x="377399" y="2072208"/>
                  </a:lnTo>
                  <a:lnTo>
                    <a:pt x="339201" y="2043179"/>
                  </a:lnTo>
                  <a:lnTo>
                    <a:pt x="302530" y="2014147"/>
                  </a:lnTo>
                  <a:lnTo>
                    <a:pt x="267389" y="1982060"/>
                  </a:lnTo>
                  <a:lnTo>
                    <a:pt x="236829" y="1949976"/>
                  </a:lnTo>
                  <a:lnTo>
                    <a:pt x="210855" y="1913305"/>
                  </a:lnTo>
                  <a:lnTo>
                    <a:pt x="190992" y="1875107"/>
                  </a:lnTo>
                  <a:lnTo>
                    <a:pt x="177241" y="1829269"/>
                  </a:lnTo>
                  <a:lnTo>
                    <a:pt x="171129" y="1781905"/>
                  </a:lnTo>
                  <a:lnTo>
                    <a:pt x="169599" y="1733010"/>
                  </a:lnTo>
                  <a:lnTo>
                    <a:pt x="174184" y="1681060"/>
                  </a:lnTo>
                  <a:lnTo>
                    <a:pt x="180296" y="1629111"/>
                  </a:lnTo>
                  <a:lnTo>
                    <a:pt x="187935" y="1577162"/>
                  </a:lnTo>
                  <a:lnTo>
                    <a:pt x="194049" y="1525212"/>
                  </a:lnTo>
                  <a:lnTo>
                    <a:pt x="197104" y="1473263"/>
                  </a:lnTo>
                  <a:lnTo>
                    <a:pt x="197104" y="1422841"/>
                  </a:lnTo>
                  <a:lnTo>
                    <a:pt x="190992" y="1375479"/>
                  </a:lnTo>
                  <a:lnTo>
                    <a:pt x="178768" y="1328111"/>
                  </a:lnTo>
                  <a:lnTo>
                    <a:pt x="160433" y="1283801"/>
                  </a:lnTo>
                  <a:lnTo>
                    <a:pt x="137515" y="1237964"/>
                  </a:lnTo>
                  <a:lnTo>
                    <a:pt x="111538" y="1192129"/>
                  </a:lnTo>
                  <a:lnTo>
                    <a:pt x="84039" y="1146289"/>
                  </a:lnTo>
                  <a:lnTo>
                    <a:pt x="58064" y="1101978"/>
                  </a:lnTo>
                  <a:lnTo>
                    <a:pt x="35144" y="1054614"/>
                  </a:lnTo>
                  <a:lnTo>
                    <a:pt x="16808" y="1008776"/>
                  </a:lnTo>
                  <a:lnTo>
                    <a:pt x="4585" y="961409"/>
                  </a:lnTo>
                  <a:lnTo>
                    <a:pt x="0" y="912517"/>
                  </a:lnTo>
                  <a:lnTo>
                    <a:pt x="4585" y="863625"/>
                  </a:lnTo>
                  <a:lnTo>
                    <a:pt x="16808" y="816260"/>
                  </a:lnTo>
                  <a:lnTo>
                    <a:pt x="35144" y="770420"/>
                  </a:lnTo>
                  <a:lnTo>
                    <a:pt x="58064" y="723055"/>
                  </a:lnTo>
                  <a:lnTo>
                    <a:pt x="84039" y="678745"/>
                  </a:lnTo>
                  <a:lnTo>
                    <a:pt x="111538" y="632910"/>
                  </a:lnTo>
                  <a:lnTo>
                    <a:pt x="137515" y="587070"/>
                  </a:lnTo>
                  <a:lnTo>
                    <a:pt x="160433" y="541232"/>
                  </a:lnTo>
                  <a:lnTo>
                    <a:pt x="178768" y="496922"/>
                  </a:lnTo>
                  <a:lnTo>
                    <a:pt x="190992" y="449557"/>
                  </a:lnTo>
                  <a:lnTo>
                    <a:pt x="197104" y="402192"/>
                  </a:lnTo>
                  <a:lnTo>
                    <a:pt x="197104" y="351770"/>
                  </a:lnTo>
                  <a:lnTo>
                    <a:pt x="194049" y="299821"/>
                  </a:lnTo>
                  <a:lnTo>
                    <a:pt x="187935" y="247872"/>
                  </a:lnTo>
                  <a:lnTo>
                    <a:pt x="180296" y="195922"/>
                  </a:lnTo>
                  <a:lnTo>
                    <a:pt x="174184" y="143973"/>
                  </a:lnTo>
                  <a:lnTo>
                    <a:pt x="169599" y="92024"/>
                  </a:lnTo>
                  <a:lnTo>
                    <a:pt x="171129" y="4313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Graphic 8" descr="Customer review with solid fill">
            <a:extLst>
              <a:ext uri="{FF2B5EF4-FFF2-40B4-BE49-F238E27FC236}">
                <a16:creationId xmlns:a16="http://schemas.microsoft.com/office/drawing/2014/main" id="{3364AB38-BF07-4782-9274-F320B13FC6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261554" y="240253"/>
            <a:ext cx="2160000" cy="2160000"/>
          </a:xfrm>
          <a:prstGeom prst="rect">
            <a:avLst/>
          </a:prstGeom>
        </p:spPr>
      </p:pic>
      <p:grpSp>
        <p:nvGrpSpPr>
          <p:cNvPr id="31" name="Group 30">
            <a:extLst>
              <a:ext uri="{FF2B5EF4-FFF2-40B4-BE49-F238E27FC236}">
                <a16:creationId xmlns:a16="http://schemas.microsoft.com/office/drawing/2014/main" id="{5F42AC07-1FE2-483E-851B-FC91342103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82017" y="3754146"/>
            <a:ext cx="3309985" cy="3103853"/>
            <a:chOff x="8882017" y="3754146"/>
            <a:chExt cx="3309985" cy="3103853"/>
          </a:xfrm>
        </p:grpSpPr>
        <p:sp>
          <p:nvSpPr>
            <p:cNvPr id="32" name="Freeform: Shape 31">
              <a:extLst>
                <a:ext uri="{FF2B5EF4-FFF2-40B4-BE49-F238E27FC236}">
                  <a16:creationId xmlns:a16="http://schemas.microsoft.com/office/drawing/2014/main" id="{0A6D42E8-3193-4B5F-8230-2778A35E38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882017" y="3754146"/>
              <a:ext cx="3309983" cy="3103853"/>
            </a:xfrm>
            <a:custGeom>
              <a:avLst/>
              <a:gdLst>
                <a:gd name="connsiteX0" fmla="*/ 2022059 w 3309983"/>
                <a:gd name="connsiteY0" fmla="*/ 0 h 3103853"/>
                <a:gd name="connsiteX1" fmla="*/ 2061297 w 3309983"/>
                <a:gd name="connsiteY1" fmla="*/ 3678 h 3103853"/>
                <a:gd name="connsiteX2" fmla="*/ 2099311 w 3309983"/>
                <a:gd name="connsiteY2" fmla="*/ 13488 h 3103853"/>
                <a:gd name="connsiteX3" fmla="*/ 2136099 w 3309983"/>
                <a:gd name="connsiteY3" fmla="*/ 28203 h 3103853"/>
                <a:gd name="connsiteX4" fmla="*/ 2174111 w 3309983"/>
                <a:gd name="connsiteY4" fmla="*/ 46597 h 3103853"/>
                <a:gd name="connsiteX5" fmla="*/ 2209672 w 3309983"/>
                <a:gd name="connsiteY5" fmla="*/ 67443 h 3103853"/>
                <a:gd name="connsiteX6" fmla="*/ 2246460 w 3309983"/>
                <a:gd name="connsiteY6" fmla="*/ 89515 h 3103853"/>
                <a:gd name="connsiteX7" fmla="*/ 2283247 w 3309983"/>
                <a:gd name="connsiteY7" fmla="*/ 109134 h 3103853"/>
                <a:gd name="connsiteX8" fmla="*/ 2320033 w 3309983"/>
                <a:gd name="connsiteY8" fmla="*/ 128755 h 3103853"/>
                <a:gd name="connsiteX9" fmla="*/ 2355594 w 3309983"/>
                <a:gd name="connsiteY9" fmla="*/ 143469 h 3103853"/>
                <a:gd name="connsiteX10" fmla="*/ 2394834 w 3309983"/>
                <a:gd name="connsiteY10" fmla="*/ 153279 h 3103853"/>
                <a:gd name="connsiteX11" fmla="*/ 2432846 w 3309983"/>
                <a:gd name="connsiteY11" fmla="*/ 158184 h 3103853"/>
                <a:gd name="connsiteX12" fmla="*/ 2473311 w 3309983"/>
                <a:gd name="connsiteY12" fmla="*/ 158184 h 3103853"/>
                <a:gd name="connsiteX13" fmla="*/ 2515004 w 3309983"/>
                <a:gd name="connsiteY13" fmla="*/ 155732 h 3103853"/>
                <a:gd name="connsiteX14" fmla="*/ 2556695 w 3309983"/>
                <a:gd name="connsiteY14" fmla="*/ 150827 h 3103853"/>
                <a:gd name="connsiteX15" fmla="*/ 2598388 w 3309983"/>
                <a:gd name="connsiteY15" fmla="*/ 144696 h 3103853"/>
                <a:gd name="connsiteX16" fmla="*/ 2640079 w 3309983"/>
                <a:gd name="connsiteY16" fmla="*/ 139791 h 3103853"/>
                <a:gd name="connsiteX17" fmla="*/ 2681772 w 3309983"/>
                <a:gd name="connsiteY17" fmla="*/ 136111 h 3103853"/>
                <a:gd name="connsiteX18" fmla="*/ 2721011 w 3309983"/>
                <a:gd name="connsiteY18" fmla="*/ 137338 h 3103853"/>
                <a:gd name="connsiteX19" fmla="*/ 2759024 w 3309983"/>
                <a:gd name="connsiteY19" fmla="*/ 142243 h 3103853"/>
                <a:gd name="connsiteX20" fmla="*/ 2795812 w 3309983"/>
                <a:gd name="connsiteY20" fmla="*/ 153279 h 3103853"/>
                <a:gd name="connsiteX21" fmla="*/ 2826468 w 3309983"/>
                <a:gd name="connsiteY21" fmla="*/ 169220 h 3103853"/>
                <a:gd name="connsiteX22" fmla="*/ 2855897 w 3309983"/>
                <a:gd name="connsiteY22" fmla="*/ 190066 h 3103853"/>
                <a:gd name="connsiteX23" fmla="*/ 2881648 w 3309983"/>
                <a:gd name="connsiteY23" fmla="*/ 214590 h 3103853"/>
                <a:gd name="connsiteX24" fmla="*/ 2907399 w 3309983"/>
                <a:gd name="connsiteY24" fmla="*/ 242793 h 3103853"/>
                <a:gd name="connsiteX25" fmla="*/ 2930697 w 3309983"/>
                <a:gd name="connsiteY25" fmla="*/ 272223 h 3103853"/>
                <a:gd name="connsiteX26" fmla="*/ 2953995 w 3309983"/>
                <a:gd name="connsiteY26" fmla="*/ 302879 h 3103853"/>
                <a:gd name="connsiteX27" fmla="*/ 2977294 w 3309983"/>
                <a:gd name="connsiteY27" fmla="*/ 333535 h 3103853"/>
                <a:gd name="connsiteX28" fmla="*/ 3000592 w 3309983"/>
                <a:gd name="connsiteY28" fmla="*/ 362964 h 3103853"/>
                <a:gd name="connsiteX29" fmla="*/ 3025118 w 3309983"/>
                <a:gd name="connsiteY29" fmla="*/ 391167 h 3103853"/>
                <a:gd name="connsiteX30" fmla="*/ 3053321 w 3309983"/>
                <a:gd name="connsiteY30" fmla="*/ 415693 h 3103853"/>
                <a:gd name="connsiteX31" fmla="*/ 3080299 w 3309983"/>
                <a:gd name="connsiteY31" fmla="*/ 437765 h 3103853"/>
                <a:gd name="connsiteX32" fmla="*/ 3110953 w 3309983"/>
                <a:gd name="connsiteY32" fmla="*/ 454931 h 3103853"/>
                <a:gd name="connsiteX33" fmla="*/ 3144062 w 3309983"/>
                <a:gd name="connsiteY33" fmla="*/ 469646 h 3103853"/>
                <a:gd name="connsiteX34" fmla="*/ 3179622 w 3309983"/>
                <a:gd name="connsiteY34" fmla="*/ 481908 h 3103853"/>
                <a:gd name="connsiteX35" fmla="*/ 3216409 w 3309983"/>
                <a:gd name="connsiteY35" fmla="*/ 492944 h 3103853"/>
                <a:gd name="connsiteX36" fmla="*/ 3253196 w 3309983"/>
                <a:gd name="connsiteY36" fmla="*/ 502755 h 3103853"/>
                <a:gd name="connsiteX37" fmla="*/ 3291210 w 3309983"/>
                <a:gd name="connsiteY37" fmla="*/ 512565 h 3103853"/>
                <a:gd name="connsiteX38" fmla="*/ 3309983 w 3309983"/>
                <a:gd name="connsiteY38" fmla="*/ 518391 h 3103853"/>
                <a:gd name="connsiteX39" fmla="*/ 3309983 w 3309983"/>
                <a:gd name="connsiteY39" fmla="*/ 3103853 h 3103853"/>
                <a:gd name="connsiteX40" fmla="*/ 454246 w 3309983"/>
                <a:gd name="connsiteY40" fmla="*/ 3103853 h 3103853"/>
                <a:gd name="connsiteX41" fmla="*/ 438991 w 3309983"/>
                <a:gd name="connsiteY41" fmla="*/ 3076613 h 3103853"/>
                <a:gd name="connsiteX42" fmla="*/ 416921 w 3309983"/>
                <a:gd name="connsiteY42" fmla="*/ 3049636 h 3103853"/>
                <a:gd name="connsiteX43" fmla="*/ 392395 w 3309983"/>
                <a:gd name="connsiteY43" fmla="*/ 3021432 h 3103853"/>
                <a:gd name="connsiteX44" fmla="*/ 364192 w 3309983"/>
                <a:gd name="connsiteY44" fmla="*/ 2996908 h 3103853"/>
                <a:gd name="connsiteX45" fmla="*/ 333535 w 3309983"/>
                <a:gd name="connsiteY45" fmla="*/ 2973610 h 3103853"/>
                <a:gd name="connsiteX46" fmla="*/ 302880 w 3309983"/>
                <a:gd name="connsiteY46" fmla="*/ 2950312 h 3103853"/>
                <a:gd name="connsiteX47" fmla="*/ 272224 w 3309983"/>
                <a:gd name="connsiteY47" fmla="*/ 2927014 h 3103853"/>
                <a:gd name="connsiteX48" fmla="*/ 242794 w 3309983"/>
                <a:gd name="connsiteY48" fmla="*/ 2903714 h 3103853"/>
                <a:gd name="connsiteX49" fmla="*/ 214591 w 3309983"/>
                <a:gd name="connsiteY49" fmla="*/ 2877964 h 3103853"/>
                <a:gd name="connsiteX50" fmla="*/ 190066 w 3309983"/>
                <a:gd name="connsiteY50" fmla="*/ 2852214 h 3103853"/>
                <a:gd name="connsiteX51" fmla="*/ 169221 w 3309983"/>
                <a:gd name="connsiteY51" fmla="*/ 2822783 h 3103853"/>
                <a:gd name="connsiteX52" fmla="*/ 153281 w 3309983"/>
                <a:gd name="connsiteY52" fmla="*/ 2792128 h 3103853"/>
                <a:gd name="connsiteX53" fmla="*/ 142244 w 3309983"/>
                <a:gd name="connsiteY53" fmla="*/ 2755342 h 3103853"/>
                <a:gd name="connsiteX54" fmla="*/ 137339 w 3309983"/>
                <a:gd name="connsiteY54" fmla="*/ 2717328 h 3103853"/>
                <a:gd name="connsiteX55" fmla="*/ 136112 w 3309983"/>
                <a:gd name="connsiteY55" fmla="*/ 2678088 h 3103853"/>
                <a:gd name="connsiteX56" fmla="*/ 139791 w 3309983"/>
                <a:gd name="connsiteY56" fmla="*/ 2636396 h 3103853"/>
                <a:gd name="connsiteX57" fmla="*/ 144696 w 3309983"/>
                <a:gd name="connsiteY57" fmla="*/ 2594705 h 3103853"/>
                <a:gd name="connsiteX58" fmla="*/ 150827 w 3309983"/>
                <a:gd name="connsiteY58" fmla="*/ 2553012 h 3103853"/>
                <a:gd name="connsiteX59" fmla="*/ 155732 w 3309983"/>
                <a:gd name="connsiteY59" fmla="*/ 2511321 h 3103853"/>
                <a:gd name="connsiteX60" fmla="*/ 158185 w 3309983"/>
                <a:gd name="connsiteY60" fmla="*/ 2469629 h 3103853"/>
                <a:gd name="connsiteX61" fmla="*/ 158185 w 3309983"/>
                <a:gd name="connsiteY61" fmla="*/ 2429163 h 3103853"/>
                <a:gd name="connsiteX62" fmla="*/ 153281 w 3309983"/>
                <a:gd name="connsiteY62" fmla="*/ 2391151 h 3103853"/>
                <a:gd name="connsiteX63" fmla="*/ 143470 w 3309983"/>
                <a:gd name="connsiteY63" fmla="*/ 2353137 h 3103853"/>
                <a:gd name="connsiteX64" fmla="*/ 128755 w 3309983"/>
                <a:gd name="connsiteY64" fmla="*/ 2317576 h 3103853"/>
                <a:gd name="connsiteX65" fmla="*/ 110362 w 3309983"/>
                <a:gd name="connsiteY65" fmla="*/ 2280789 h 3103853"/>
                <a:gd name="connsiteX66" fmla="*/ 89515 w 3309983"/>
                <a:gd name="connsiteY66" fmla="*/ 2244004 h 3103853"/>
                <a:gd name="connsiteX67" fmla="*/ 67444 w 3309983"/>
                <a:gd name="connsiteY67" fmla="*/ 2207216 h 3103853"/>
                <a:gd name="connsiteX68" fmla="*/ 46598 w 3309983"/>
                <a:gd name="connsiteY68" fmla="*/ 2171654 h 3103853"/>
                <a:gd name="connsiteX69" fmla="*/ 28203 w 3309983"/>
                <a:gd name="connsiteY69" fmla="*/ 2133642 h 3103853"/>
                <a:gd name="connsiteX70" fmla="*/ 13490 w 3309983"/>
                <a:gd name="connsiteY70" fmla="*/ 2096855 h 3103853"/>
                <a:gd name="connsiteX71" fmla="*/ 3680 w 3309983"/>
                <a:gd name="connsiteY71" fmla="*/ 2058841 h 3103853"/>
                <a:gd name="connsiteX72" fmla="*/ 0 w 3309983"/>
                <a:gd name="connsiteY72" fmla="*/ 2019602 h 3103853"/>
                <a:gd name="connsiteX73" fmla="*/ 3680 w 3309983"/>
                <a:gd name="connsiteY73" fmla="*/ 1980363 h 3103853"/>
                <a:gd name="connsiteX74" fmla="*/ 13490 w 3309983"/>
                <a:gd name="connsiteY74" fmla="*/ 1942350 h 3103853"/>
                <a:gd name="connsiteX75" fmla="*/ 28203 w 3309983"/>
                <a:gd name="connsiteY75" fmla="*/ 1905563 h 3103853"/>
                <a:gd name="connsiteX76" fmla="*/ 46598 w 3309983"/>
                <a:gd name="connsiteY76" fmla="*/ 1867550 h 3103853"/>
                <a:gd name="connsiteX77" fmla="*/ 67444 w 3309983"/>
                <a:gd name="connsiteY77" fmla="*/ 1831989 h 3103853"/>
                <a:gd name="connsiteX78" fmla="*/ 89515 w 3309983"/>
                <a:gd name="connsiteY78" fmla="*/ 1795203 h 3103853"/>
                <a:gd name="connsiteX79" fmla="*/ 110362 w 3309983"/>
                <a:gd name="connsiteY79" fmla="*/ 1758415 h 3103853"/>
                <a:gd name="connsiteX80" fmla="*/ 128755 w 3309983"/>
                <a:gd name="connsiteY80" fmla="*/ 1721629 h 3103853"/>
                <a:gd name="connsiteX81" fmla="*/ 143470 w 3309983"/>
                <a:gd name="connsiteY81" fmla="*/ 1686067 h 3103853"/>
                <a:gd name="connsiteX82" fmla="*/ 153281 w 3309983"/>
                <a:gd name="connsiteY82" fmla="*/ 1648054 h 3103853"/>
                <a:gd name="connsiteX83" fmla="*/ 158185 w 3309983"/>
                <a:gd name="connsiteY83" fmla="*/ 1610042 h 3103853"/>
                <a:gd name="connsiteX84" fmla="*/ 158185 w 3309983"/>
                <a:gd name="connsiteY84" fmla="*/ 1569576 h 3103853"/>
                <a:gd name="connsiteX85" fmla="*/ 155732 w 3309983"/>
                <a:gd name="connsiteY85" fmla="*/ 1527883 h 3103853"/>
                <a:gd name="connsiteX86" fmla="*/ 150827 w 3309983"/>
                <a:gd name="connsiteY86" fmla="*/ 1486192 h 3103853"/>
                <a:gd name="connsiteX87" fmla="*/ 144696 w 3309983"/>
                <a:gd name="connsiteY87" fmla="*/ 1444499 h 3103853"/>
                <a:gd name="connsiteX88" fmla="*/ 139791 w 3309983"/>
                <a:gd name="connsiteY88" fmla="*/ 1402808 h 3103853"/>
                <a:gd name="connsiteX89" fmla="*/ 136112 w 3309983"/>
                <a:gd name="connsiteY89" fmla="*/ 1361117 h 3103853"/>
                <a:gd name="connsiteX90" fmla="*/ 137339 w 3309983"/>
                <a:gd name="connsiteY90" fmla="*/ 1321877 h 3103853"/>
                <a:gd name="connsiteX91" fmla="*/ 142244 w 3309983"/>
                <a:gd name="connsiteY91" fmla="*/ 1283864 h 3103853"/>
                <a:gd name="connsiteX92" fmla="*/ 153281 w 3309983"/>
                <a:gd name="connsiteY92" fmla="*/ 1247077 h 3103853"/>
                <a:gd name="connsiteX93" fmla="*/ 169221 w 3309983"/>
                <a:gd name="connsiteY93" fmla="*/ 1216422 h 3103853"/>
                <a:gd name="connsiteX94" fmla="*/ 190066 w 3309983"/>
                <a:gd name="connsiteY94" fmla="*/ 1186992 h 3103853"/>
                <a:gd name="connsiteX95" fmla="*/ 214591 w 3309983"/>
                <a:gd name="connsiteY95" fmla="*/ 1161241 h 3103853"/>
                <a:gd name="connsiteX96" fmla="*/ 242794 w 3309983"/>
                <a:gd name="connsiteY96" fmla="*/ 1135491 h 3103853"/>
                <a:gd name="connsiteX97" fmla="*/ 272224 w 3309983"/>
                <a:gd name="connsiteY97" fmla="*/ 1112191 h 3103853"/>
                <a:gd name="connsiteX98" fmla="*/ 302880 w 3309983"/>
                <a:gd name="connsiteY98" fmla="*/ 1088893 h 3103853"/>
                <a:gd name="connsiteX99" fmla="*/ 333535 w 3309983"/>
                <a:gd name="connsiteY99" fmla="*/ 1065594 h 3103853"/>
                <a:gd name="connsiteX100" fmla="*/ 364192 w 3309983"/>
                <a:gd name="connsiteY100" fmla="*/ 1042296 h 3103853"/>
                <a:gd name="connsiteX101" fmla="*/ 392395 w 3309983"/>
                <a:gd name="connsiteY101" fmla="*/ 1017772 h 3103853"/>
                <a:gd name="connsiteX102" fmla="*/ 416921 w 3309983"/>
                <a:gd name="connsiteY102" fmla="*/ 989569 h 3103853"/>
                <a:gd name="connsiteX103" fmla="*/ 438991 w 3309983"/>
                <a:gd name="connsiteY103" fmla="*/ 962591 h 3103853"/>
                <a:gd name="connsiteX104" fmla="*/ 456159 w 3309983"/>
                <a:gd name="connsiteY104" fmla="*/ 931936 h 3103853"/>
                <a:gd name="connsiteX105" fmla="*/ 470874 w 3309983"/>
                <a:gd name="connsiteY105" fmla="*/ 898828 h 3103853"/>
                <a:gd name="connsiteX106" fmla="*/ 483136 w 3309983"/>
                <a:gd name="connsiteY106" fmla="*/ 863267 h 3103853"/>
                <a:gd name="connsiteX107" fmla="*/ 494172 w 3309983"/>
                <a:gd name="connsiteY107" fmla="*/ 826479 h 3103853"/>
                <a:gd name="connsiteX108" fmla="*/ 503983 w 3309983"/>
                <a:gd name="connsiteY108" fmla="*/ 789692 h 3103853"/>
                <a:gd name="connsiteX109" fmla="*/ 513793 w 3309983"/>
                <a:gd name="connsiteY109" fmla="*/ 751680 h 3103853"/>
                <a:gd name="connsiteX110" fmla="*/ 524829 w 3309983"/>
                <a:gd name="connsiteY110" fmla="*/ 716119 h 3103853"/>
                <a:gd name="connsiteX111" fmla="*/ 537091 w 3309983"/>
                <a:gd name="connsiteY111" fmla="*/ 680557 h 3103853"/>
                <a:gd name="connsiteX112" fmla="*/ 551806 w 3309983"/>
                <a:gd name="connsiteY112" fmla="*/ 647450 h 3103853"/>
                <a:gd name="connsiteX113" fmla="*/ 570199 w 3309983"/>
                <a:gd name="connsiteY113" fmla="*/ 618021 h 3103853"/>
                <a:gd name="connsiteX114" fmla="*/ 592270 w 3309983"/>
                <a:gd name="connsiteY114" fmla="*/ 591044 h 3103853"/>
                <a:gd name="connsiteX115" fmla="*/ 619248 w 3309983"/>
                <a:gd name="connsiteY115" fmla="*/ 568971 h 3103853"/>
                <a:gd name="connsiteX116" fmla="*/ 648679 w 3309983"/>
                <a:gd name="connsiteY116" fmla="*/ 550578 h 3103853"/>
                <a:gd name="connsiteX117" fmla="*/ 681785 w 3309983"/>
                <a:gd name="connsiteY117" fmla="*/ 535863 h 3103853"/>
                <a:gd name="connsiteX118" fmla="*/ 717347 w 3309983"/>
                <a:gd name="connsiteY118" fmla="*/ 523601 h 3103853"/>
                <a:gd name="connsiteX119" fmla="*/ 752908 w 3309983"/>
                <a:gd name="connsiteY119" fmla="*/ 512565 h 3103853"/>
                <a:gd name="connsiteX120" fmla="*/ 790921 w 3309983"/>
                <a:gd name="connsiteY120" fmla="*/ 502755 h 3103853"/>
                <a:gd name="connsiteX121" fmla="*/ 827707 w 3309983"/>
                <a:gd name="connsiteY121" fmla="*/ 492944 h 3103853"/>
                <a:gd name="connsiteX122" fmla="*/ 864495 w 3309983"/>
                <a:gd name="connsiteY122" fmla="*/ 481908 h 3103853"/>
                <a:gd name="connsiteX123" fmla="*/ 900055 w 3309983"/>
                <a:gd name="connsiteY123" fmla="*/ 469646 h 3103853"/>
                <a:gd name="connsiteX124" fmla="*/ 933163 w 3309983"/>
                <a:gd name="connsiteY124" fmla="*/ 454931 h 3103853"/>
                <a:gd name="connsiteX125" fmla="*/ 963819 w 3309983"/>
                <a:gd name="connsiteY125" fmla="*/ 437765 h 3103853"/>
                <a:gd name="connsiteX126" fmla="*/ 990796 w 3309983"/>
                <a:gd name="connsiteY126" fmla="*/ 415693 h 3103853"/>
                <a:gd name="connsiteX127" fmla="*/ 1019000 w 3309983"/>
                <a:gd name="connsiteY127" fmla="*/ 391167 h 3103853"/>
                <a:gd name="connsiteX128" fmla="*/ 1043525 w 3309983"/>
                <a:gd name="connsiteY128" fmla="*/ 362964 h 3103853"/>
                <a:gd name="connsiteX129" fmla="*/ 1066823 w 3309983"/>
                <a:gd name="connsiteY129" fmla="*/ 333535 h 3103853"/>
                <a:gd name="connsiteX130" fmla="*/ 1090122 w 3309983"/>
                <a:gd name="connsiteY130" fmla="*/ 302879 h 3103853"/>
                <a:gd name="connsiteX131" fmla="*/ 1113420 w 3309983"/>
                <a:gd name="connsiteY131" fmla="*/ 272223 h 3103853"/>
                <a:gd name="connsiteX132" fmla="*/ 1136718 w 3309983"/>
                <a:gd name="connsiteY132" fmla="*/ 242793 h 3103853"/>
                <a:gd name="connsiteX133" fmla="*/ 1162470 w 3309983"/>
                <a:gd name="connsiteY133" fmla="*/ 214590 h 3103853"/>
                <a:gd name="connsiteX134" fmla="*/ 1188220 w 3309983"/>
                <a:gd name="connsiteY134" fmla="*/ 190066 h 3103853"/>
                <a:gd name="connsiteX135" fmla="*/ 1217650 w 3309983"/>
                <a:gd name="connsiteY135" fmla="*/ 169220 h 3103853"/>
                <a:gd name="connsiteX136" fmla="*/ 1248306 w 3309983"/>
                <a:gd name="connsiteY136" fmla="*/ 153279 h 3103853"/>
                <a:gd name="connsiteX137" fmla="*/ 1285093 w 3309983"/>
                <a:gd name="connsiteY137" fmla="*/ 142243 h 3103853"/>
                <a:gd name="connsiteX138" fmla="*/ 1323107 w 3309983"/>
                <a:gd name="connsiteY138" fmla="*/ 137338 h 3103853"/>
                <a:gd name="connsiteX139" fmla="*/ 1362345 w 3309983"/>
                <a:gd name="connsiteY139" fmla="*/ 136111 h 3103853"/>
                <a:gd name="connsiteX140" fmla="*/ 1404036 w 3309983"/>
                <a:gd name="connsiteY140" fmla="*/ 139791 h 3103853"/>
                <a:gd name="connsiteX141" fmla="*/ 1445729 w 3309983"/>
                <a:gd name="connsiteY141" fmla="*/ 144696 h 3103853"/>
                <a:gd name="connsiteX142" fmla="*/ 1487421 w 3309983"/>
                <a:gd name="connsiteY142" fmla="*/ 150827 h 3103853"/>
                <a:gd name="connsiteX143" fmla="*/ 1529113 w 3309983"/>
                <a:gd name="connsiteY143" fmla="*/ 155732 h 3103853"/>
                <a:gd name="connsiteX144" fmla="*/ 1570804 w 3309983"/>
                <a:gd name="connsiteY144" fmla="*/ 158184 h 3103853"/>
                <a:gd name="connsiteX145" fmla="*/ 1611271 w 3309983"/>
                <a:gd name="connsiteY145" fmla="*/ 158184 h 3103853"/>
                <a:gd name="connsiteX146" fmla="*/ 1649285 w 3309983"/>
                <a:gd name="connsiteY146" fmla="*/ 153279 h 3103853"/>
                <a:gd name="connsiteX147" fmla="*/ 1687298 w 3309983"/>
                <a:gd name="connsiteY147" fmla="*/ 143469 h 3103853"/>
                <a:gd name="connsiteX148" fmla="*/ 1724085 w 3309983"/>
                <a:gd name="connsiteY148" fmla="*/ 128755 h 3103853"/>
                <a:gd name="connsiteX149" fmla="*/ 1760871 w 3309983"/>
                <a:gd name="connsiteY149" fmla="*/ 109134 h 3103853"/>
                <a:gd name="connsiteX150" fmla="*/ 1797658 w 3309983"/>
                <a:gd name="connsiteY150" fmla="*/ 89515 h 3103853"/>
                <a:gd name="connsiteX151" fmla="*/ 1834445 w 3309983"/>
                <a:gd name="connsiteY151" fmla="*/ 67443 h 3103853"/>
                <a:gd name="connsiteX152" fmla="*/ 1870007 w 3309983"/>
                <a:gd name="connsiteY152" fmla="*/ 46597 h 3103853"/>
                <a:gd name="connsiteX153" fmla="*/ 1908020 w 3309983"/>
                <a:gd name="connsiteY153" fmla="*/ 28203 h 3103853"/>
                <a:gd name="connsiteX154" fmla="*/ 1944806 w 3309983"/>
                <a:gd name="connsiteY154" fmla="*/ 13488 h 3103853"/>
                <a:gd name="connsiteX155" fmla="*/ 1982820 w 3309983"/>
                <a:gd name="connsiteY155" fmla="*/ 3678 h 310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309983" h="3103853">
                  <a:moveTo>
                    <a:pt x="2022059" y="0"/>
                  </a:moveTo>
                  <a:lnTo>
                    <a:pt x="2061297" y="3678"/>
                  </a:lnTo>
                  <a:lnTo>
                    <a:pt x="2099311" y="13488"/>
                  </a:lnTo>
                  <a:lnTo>
                    <a:pt x="2136099" y="28203"/>
                  </a:lnTo>
                  <a:lnTo>
                    <a:pt x="2174111" y="46597"/>
                  </a:lnTo>
                  <a:lnTo>
                    <a:pt x="2209672" y="67443"/>
                  </a:lnTo>
                  <a:lnTo>
                    <a:pt x="2246460" y="89515"/>
                  </a:lnTo>
                  <a:lnTo>
                    <a:pt x="2283247" y="109134"/>
                  </a:lnTo>
                  <a:lnTo>
                    <a:pt x="2320033" y="128755"/>
                  </a:lnTo>
                  <a:lnTo>
                    <a:pt x="2355594" y="143469"/>
                  </a:lnTo>
                  <a:lnTo>
                    <a:pt x="2394834" y="153279"/>
                  </a:lnTo>
                  <a:lnTo>
                    <a:pt x="2432846" y="158184"/>
                  </a:lnTo>
                  <a:lnTo>
                    <a:pt x="2473311" y="158184"/>
                  </a:lnTo>
                  <a:lnTo>
                    <a:pt x="2515004" y="155732"/>
                  </a:lnTo>
                  <a:lnTo>
                    <a:pt x="2556695" y="150827"/>
                  </a:lnTo>
                  <a:lnTo>
                    <a:pt x="2598388" y="144696"/>
                  </a:lnTo>
                  <a:lnTo>
                    <a:pt x="2640079" y="139791"/>
                  </a:lnTo>
                  <a:lnTo>
                    <a:pt x="2681772" y="136111"/>
                  </a:lnTo>
                  <a:lnTo>
                    <a:pt x="2721011" y="137338"/>
                  </a:lnTo>
                  <a:lnTo>
                    <a:pt x="2759024" y="142243"/>
                  </a:lnTo>
                  <a:lnTo>
                    <a:pt x="2795812" y="153279"/>
                  </a:lnTo>
                  <a:lnTo>
                    <a:pt x="2826468" y="169220"/>
                  </a:lnTo>
                  <a:lnTo>
                    <a:pt x="2855897" y="190066"/>
                  </a:lnTo>
                  <a:lnTo>
                    <a:pt x="2881648" y="214590"/>
                  </a:lnTo>
                  <a:lnTo>
                    <a:pt x="2907399" y="242793"/>
                  </a:lnTo>
                  <a:lnTo>
                    <a:pt x="2930697" y="272223"/>
                  </a:lnTo>
                  <a:lnTo>
                    <a:pt x="2953995" y="302879"/>
                  </a:lnTo>
                  <a:lnTo>
                    <a:pt x="2977294" y="333535"/>
                  </a:lnTo>
                  <a:lnTo>
                    <a:pt x="3000592" y="362964"/>
                  </a:lnTo>
                  <a:lnTo>
                    <a:pt x="3025118" y="391167"/>
                  </a:lnTo>
                  <a:lnTo>
                    <a:pt x="3053321" y="415693"/>
                  </a:lnTo>
                  <a:lnTo>
                    <a:pt x="3080299" y="437765"/>
                  </a:lnTo>
                  <a:lnTo>
                    <a:pt x="3110953" y="454931"/>
                  </a:lnTo>
                  <a:lnTo>
                    <a:pt x="3144062" y="469646"/>
                  </a:lnTo>
                  <a:lnTo>
                    <a:pt x="3179622" y="481908"/>
                  </a:lnTo>
                  <a:lnTo>
                    <a:pt x="3216409" y="492944"/>
                  </a:lnTo>
                  <a:lnTo>
                    <a:pt x="3253196" y="502755"/>
                  </a:lnTo>
                  <a:lnTo>
                    <a:pt x="3291210" y="512565"/>
                  </a:lnTo>
                  <a:lnTo>
                    <a:pt x="3309983" y="518391"/>
                  </a:lnTo>
                  <a:lnTo>
                    <a:pt x="3309983" y="3103853"/>
                  </a:lnTo>
                  <a:lnTo>
                    <a:pt x="454246" y="3103853"/>
                  </a:lnTo>
                  <a:lnTo>
                    <a:pt x="438991" y="3076613"/>
                  </a:lnTo>
                  <a:lnTo>
                    <a:pt x="416921" y="3049636"/>
                  </a:lnTo>
                  <a:lnTo>
                    <a:pt x="392395" y="3021432"/>
                  </a:lnTo>
                  <a:lnTo>
                    <a:pt x="364192" y="2996908"/>
                  </a:lnTo>
                  <a:lnTo>
                    <a:pt x="333535" y="2973610"/>
                  </a:lnTo>
                  <a:lnTo>
                    <a:pt x="302880" y="2950312"/>
                  </a:lnTo>
                  <a:lnTo>
                    <a:pt x="272224" y="2927014"/>
                  </a:lnTo>
                  <a:lnTo>
                    <a:pt x="242794" y="2903714"/>
                  </a:lnTo>
                  <a:lnTo>
                    <a:pt x="214591" y="2877964"/>
                  </a:lnTo>
                  <a:lnTo>
                    <a:pt x="190066" y="2852214"/>
                  </a:lnTo>
                  <a:lnTo>
                    <a:pt x="169221" y="2822783"/>
                  </a:lnTo>
                  <a:lnTo>
                    <a:pt x="153281" y="2792128"/>
                  </a:lnTo>
                  <a:lnTo>
                    <a:pt x="142244" y="2755342"/>
                  </a:lnTo>
                  <a:lnTo>
                    <a:pt x="137339" y="2717328"/>
                  </a:lnTo>
                  <a:lnTo>
                    <a:pt x="136112" y="2678088"/>
                  </a:lnTo>
                  <a:lnTo>
                    <a:pt x="139791" y="2636396"/>
                  </a:lnTo>
                  <a:lnTo>
                    <a:pt x="144696" y="2594705"/>
                  </a:lnTo>
                  <a:lnTo>
                    <a:pt x="150827" y="2553012"/>
                  </a:lnTo>
                  <a:lnTo>
                    <a:pt x="155732" y="2511321"/>
                  </a:lnTo>
                  <a:lnTo>
                    <a:pt x="158185" y="2469629"/>
                  </a:lnTo>
                  <a:lnTo>
                    <a:pt x="158185" y="2429163"/>
                  </a:lnTo>
                  <a:lnTo>
                    <a:pt x="153281" y="2391151"/>
                  </a:lnTo>
                  <a:lnTo>
                    <a:pt x="143470" y="2353137"/>
                  </a:lnTo>
                  <a:lnTo>
                    <a:pt x="128755" y="2317576"/>
                  </a:lnTo>
                  <a:lnTo>
                    <a:pt x="110362" y="2280789"/>
                  </a:lnTo>
                  <a:lnTo>
                    <a:pt x="89515" y="2244004"/>
                  </a:lnTo>
                  <a:lnTo>
                    <a:pt x="67444" y="2207216"/>
                  </a:lnTo>
                  <a:lnTo>
                    <a:pt x="46598" y="2171654"/>
                  </a:lnTo>
                  <a:lnTo>
                    <a:pt x="28203" y="2133642"/>
                  </a:lnTo>
                  <a:lnTo>
                    <a:pt x="13490" y="2096855"/>
                  </a:lnTo>
                  <a:lnTo>
                    <a:pt x="3680" y="2058841"/>
                  </a:lnTo>
                  <a:lnTo>
                    <a:pt x="0" y="2019602"/>
                  </a:lnTo>
                  <a:lnTo>
                    <a:pt x="3680" y="1980363"/>
                  </a:lnTo>
                  <a:lnTo>
                    <a:pt x="13490" y="1942350"/>
                  </a:lnTo>
                  <a:lnTo>
                    <a:pt x="28203" y="1905563"/>
                  </a:lnTo>
                  <a:lnTo>
                    <a:pt x="46598" y="1867550"/>
                  </a:lnTo>
                  <a:lnTo>
                    <a:pt x="67444" y="1831989"/>
                  </a:lnTo>
                  <a:lnTo>
                    <a:pt x="89515" y="1795203"/>
                  </a:lnTo>
                  <a:lnTo>
                    <a:pt x="110362" y="1758415"/>
                  </a:lnTo>
                  <a:lnTo>
                    <a:pt x="128755" y="1721629"/>
                  </a:lnTo>
                  <a:lnTo>
                    <a:pt x="143470" y="1686067"/>
                  </a:lnTo>
                  <a:lnTo>
                    <a:pt x="153281" y="1648054"/>
                  </a:lnTo>
                  <a:lnTo>
                    <a:pt x="158185" y="1610042"/>
                  </a:lnTo>
                  <a:lnTo>
                    <a:pt x="158185" y="1569576"/>
                  </a:lnTo>
                  <a:lnTo>
                    <a:pt x="155732" y="1527883"/>
                  </a:lnTo>
                  <a:lnTo>
                    <a:pt x="150827" y="1486192"/>
                  </a:lnTo>
                  <a:lnTo>
                    <a:pt x="144696" y="1444499"/>
                  </a:lnTo>
                  <a:lnTo>
                    <a:pt x="139791" y="1402808"/>
                  </a:lnTo>
                  <a:lnTo>
                    <a:pt x="136112" y="1361117"/>
                  </a:lnTo>
                  <a:lnTo>
                    <a:pt x="137339" y="1321877"/>
                  </a:lnTo>
                  <a:lnTo>
                    <a:pt x="142244" y="1283864"/>
                  </a:lnTo>
                  <a:lnTo>
                    <a:pt x="153281" y="1247077"/>
                  </a:lnTo>
                  <a:lnTo>
                    <a:pt x="169221" y="1216422"/>
                  </a:lnTo>
                  <a:lnTo>
                    <a:pt x="190066" y="1186992"/>
                  </a:lnTo>
                  <a:lnTo>
                    <a:pt x="214591" y="1161241"/>
                  </a:lnTo>
                  <a:lnTo>
                    <a:pt x="242794" y="1135491"/>
                  </a:lnTo>
                  <a:lnTo>
                    <a:pt x="272224" y="1112191"/>
                  </a:lnTo>
                  <a:lnTo>
                    <a:pt x="302880" y="1088893"/>
                  </a:lnTo>
                  <a:lnTo>
                    <a:pt x="333535" y="1065594"/>
                  </a:lnTo>
                  <a:lnTo>
                    <a:pt x="364192" y="1042296"/>
                  </a:lnTo>
                  <a:lnTo>
                    <a:pt x="392395" y="1017772"/>
                  </a:lnTo>
                  <a:lnTo>
                    <a:pt x="416921" y="989569"/>
                  </a:lnTo>
                  <a:lnTo>
                    <a:pt x="438991" y="962591"/>
                  </a:lnTo>
                  <a:lnTo>
                    <a:pt x="456159" y="931936"/>
                  </a:lnTo>
                  <a:lnTo>
                    <a:pt x="470874" y="898828"/>
                  </a:lnTo>
                  <a:lnTo>
                    <a:pt x="483136" y="863267"/>
                  </a:lnTo>
                  <a:lnTo>
                    <a:pt x="494172" y="826479"/>
                  </a:lnTo>
                  <a:lnTo>
                    <a:pt x="503983" y="789692"/>
                  </a:lnTo>
                  <a:lnTo>
                    <a:pt x="513793" y="751680"/>
                  </a:lnTo>
                  <a:lnTo>
                    <a:pt x="524829" y="716119"/>
                  </a:lnTo>
                  <a:lnTo>
                    <a:pt x="537091" y="680557"/>
                  </a:lnTo>
                  <a:lnTo>
                    <a:pt x="551806" y="647450"/>
                  </a:lnTo>
                  <a:lnTo>
                    <a:pt x="570199" y="618021"/>
                  </a:lnTo>
                  <a:lnTo>
                    <a:pt x="592270" y="591044"/>
                  </a:lnTo>
                  <a:lnTo>
                    <a:pt x="619248" y="568971"/>
                  </a:lnTo>
                  <a:lnTo>
                    <a:pt x="648679" y="550578"/>
                  </a:lnTo>
                  <a:lnTo>
                    <a:pt x="681785" y="535863"/>
                  </a:lnTo>
                  <a:lnTo>
                    <a:pt x="717347" y="523601"/>
                  </a:lnTo>
                  <a:lnTo>
                    <a:pt x="752908" y="512565"/>
                  </a:lnTo>
                  <a:lnTo>
                    <a:pt x="790921" y="502755"/>
                  </a:lnTo>
                  <a:lnTo>
                    <a:pt x="827707" y="492944"/>
                  </a:lnTo>
                  <a:lnTo>
                    <a:pt x="864495" y="481908"/>
                  </a:lnTo>
                  <a:lnTo>
                    <a:pt x="900055" y="469646"/>
                  </a:lnTo>
                  <a:lnTo>
                    <a:pt x="933163" y="454931"/>
                  </a:lnTo>
                  <a:lnTo>
                    <a:pt x="963819" y="437765"/>
                  </a:lnTo>
                  <a:lnTo>
                    <a:pt x="990796" y="415693"/>
                  </a:lnTo>
                  <a:lnTo>
                    <a:pt x="1019000" y="391167"/>
                  </a:lnTo>
                  <a:lnTo>
                    <a:pt x="1043525" y="362964"/>
                  </a:lnTo>
                  <a:lnTo>
                    <a:pt x="1066823" y="333535"/>
                  </a:lnTo>
                  <a:lnTo>
                    <a:pt x="1090122" y="302879"/>
                  </a:lnTo>
                  <a:lnTo>
                    <a:pt x="1113420" y="272223"/>
                  </a:lnTo>
                  <a:lnTo>
                    <a:pt x="1136718" y="242793"/>
                  </a:lnTo>
                  <a:lnTo>
                    <a:pt x="1162470" y="214590"/>
                  </a:lnTo>
                  <a:lnTo>
                    <a:pt x="1188220" y="190066"/>
                  </a:lnTo>
                  <a:lnTo>
                    <a:pt x="1217650" y="169220"/>
                  </a:lnTo>
                  <a:lnTo>
                    <a:pt x="1248306" y="153279"/>
                  </a:lnTo>
                  <a:lnTo>
                    <a:pt x="1285093" y="142243"/>
                  </a:lnTo>
                  <a:lnTo>
                    <a:pt x="1323107" y="137338"/>
                  </a:lnTo>
                  <a:lnTo>
                    <a:pt x="1362345" y="136111"/>
                  </a:lnTo>
                  <a:lnTo>
                    <a:pt x="1404036" y="139791"/>
                  </a:lnTo>
                  <a:lnTo>
                    <a:pt x="1445729" y="144696"/>
                  </a:lnTo>
                  <a:lnTo>
                    <a:pt x="1487421" y="150827"/>
                  </a:lnTo>
                  <a:lnTo>
                    <a:pt x="1529113" y="155732"/>
                  </a:lnTo>
                  <a:lnTo>
                    <a:pt x="1570804" y="158184"/>
                  </a:lnTo>
                  <a:lnTo>
                    <a:pt x="1611271" y="158184"/>
                  </a:lnTo>
                  <a:lnTo>
                    <a:pt x="1649285" y="153279"/>
                  </a:lnTo>
                  <a:lnTo>
                    <a:pt x="1687298" y="143469"/>
                  </a:lnTo>
                  <a:lnTo>
                    <a:pt x="1724085" y="128755"/>
                  </a:lnTo>
                  <a:lnTo>
                    <a:pt x="1760871" y="109134"/>
                  </a:lnTo>
                  <a:lnTo>
                    <a:pt x="1797658" y="89515"/>
                  </a:lnTo>
                  <a:lnTo>
                    <a:pt x="1834445" y="67443"/>
                  </a:lnTo>
                  <a:lnTo>
                    <a:pt x="1870007" y="46597"/>
                  </a:lnTo>
                  <a:lnTo>
                    <a:pt x="1908020" y="28203"/>
                  </a:lnTo>
                  <a:lnTo>
                    <a:pt x="1944806" y="13488"/>
                  </a:lnTo>
                  <a:lnTo>
                    <a:pt x="1982820" y="367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C2C01E1-D319-482D-ACDE-2C00980C846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018359" y="3890298"/>
              <a:ext cx="3173643" cy="2967700"/>
            </a:xfrm>
            <a:custGeom>
              <a:avLst/>
              <a:gdLst>
                <a:gd name="connsiteX0" fmla="*/ 1885720 w 3173643"/>
                <a:gd name="connsiteY0" fmla="*/ 0 h 2967700"/>
                <a:gd name="connsiteX1" fmla="*/ 1922313 w 3173643"/>
                <a:gd name="connsiteY1" fmla="*/ 3430 h 2967700"/>
                <a:gd name="connsiteX2" fmla="*/ 1957763 w 3173643"/>
                <a:gd name="connsiteY2" fmla="*/ 12579 h 2967700"/>
                <a:gd name="connsiteX3" fmla="*/ 1992070 w 3173643"/>
                <a:gd name="connsiteY3" fmla="*/ 26302 h 2967700"/>
                <a:gd name="connsiteX4" fmla="*/ 2027519 w 3173643"/>
                <a:gd name="connsiteY4" fmla="*/ 43455 h 2967700"/>
                <a:gd name="connsiteX5" fmla="*/ 2060683 w 3173643"/>
                <a:gd name="connsiteY5" fmla="*/ 62896 h 2967700"/>
                <a:gd name="connsiteX6" fmla="*/ 2094991 w 3173643"/>
                <a:gd name="connsiteY6" fmla="*/ 83480 h 2967700"/>
                <a:gd name="connsiteX7" fmla="*/ 2129297 w 3173643"/>
                <a:gd name="connsiteY7" fmla="*/ 101777 h 2967700"/>
                <a:gd name="connsiteX8" fmla="*/ 2163602 w 3173643"/>
                <a:gd name="connsiteY8" fmla="*/ 120075 h 2967700"/>
                <a:gd name="connsiteX9" fmla="*/ 2196766 w 3173643"/>
                <a:gd name="connsiteY9" fmla="*/ 133797 h 2967700"/>
                <a:gd name="connsiteX10" fmla="*/ 2233360 w 3173643"/>
                <a:gd name="connsiteY10" fmla="*/ 142945 h 2967700"/>
                <a:gd name="connsiteX11" fmla="*/ 2268809 w 3173643"/>
                <a:gd name="connsiteY11" fmla="*/ 147520 h 2967700"/>
                <a:gd name="connsiteX12" fmla="*/ 2306546 w 3173643"/>
                <a:gd name="connsiteY12" fmla="*/ 147520 h 2967700"/>
                <a:gd name="connsiteX13" fmla="*/ 2345428 w 3173643"/>
                <a:gd name="connsiteY13" fmla="*/ 145233 h 2967700"/>
                <a:gd name="connsiteX14" fmla="*/ 2384308 w 3173643"/>
                <a:gd name="connsiteY14" fmla="*/ 140659 h 2967700"/>
                <a:gd name="connsiteX15" fmla="*/ 2423190 w 3173643"/>
                <a:gd name="connsiteY15" fmla="*/ 134941 h 2967700"/>
                <a:gd name="connsiteX16" fmla="*/ 2462070 w 3173643"/>
                <a:gd name="connsiteY16" fmla="*/ 130367 h 2967700"/>
                <a:gd name="connsiteX17" fmla="*/ 2500951 w 3173643"/>
                <a:gd name="connsiteY17" fmla="*/ 126936 h 2967700"/>
                <a:gd name="connsiteX18" fmla="*/ 2537544 w 3173643"/>
                <a:gd name="connsiteY18" fmla="*/ 128079 h 2967700"/>
                <a:gd name="connsiteX19" fmla="*/ 2572995 w 3173643"/>
                <a:gd name="connsiteY19" fmla="*/ 132653 h 2967700"/>
                <a:gd name="connsiteX20" fmla="*/ 2607301 w 3173643"/>
                <a:gd name="connsiteY20" fmla="*/ 142945 h 2967700"/>
                <a:gd name="connsiteX21" fmla="*/ 2635891 w 3173643"/>
                <a:gd name="connsiteY21" fmla="*/ 157812 h 2967700"/>
                <a:gd name="connsiteX22" fmla="*/ 2663335 w 3173643"/>
                <a:gd name="connsiteY22" fmla="*/ 177253 h 2967700"/>
                <a:gd name="connsiteX23" fmla="*/ 2687350 w 3173643"/>
                <a:gd name="connsiteY23" fmla="*/ 200124 h 2967700"/>
                <a:gd name="connsiteX24" fmla="*/ 2711365 w 3173643"/>
                <a:gd name="connsiteY24" fmla="*/ 226426 h 2967700"/>
                <a:gd name="connsiteX25" fmla="*/ 2733093 w 3173643"/>
                <a:gd name="connsiteY25" fmla="*/ 253871 h 2967700"/>
                <a:gd name="connsiteX26" fmla="*/ 2754820 w 3173643"/>
                <a:gd name="connsiteY26" fmla="*/ 282461 h 2967700"/>
                <a:gd name="connsiteX27" fmla="*/ 2776547 w 3173643"/>
                <a:gd name="connsiteY27" fmla="*/ 311049 h 2967700"/>
                <a:gd name="connsiteX28" fmla="*/ 2798275 w 3173643"/>
                <a:gd name="connsiteY28" fmla="*/ 338495 h 2967700"/>
                <a:gd name="connsiteX29" fmla="*/ 2821146 w 3173643"/>
                <a:gd name="connsiteY29" fmla="*/ 364797 h 2967700"/>
                <a:gd name="connsiteX30" fmla="*/ 2847448 w 3173643"/>
                <a:gd name="connsiteY30" fmla="*/ 387669 h 2967700"/>
                <a:gd name="connsiteX31" fmla="*/ 2872607 w 3173643"/>
                <a:gd name="connsiteY31" fmla="*/ 408253 h 2967700"/>
                <a:gd name="connsiteX32" fmla="*/ 2901195 w 3173643"/>
                <a:gd name="connsiteY32" fmla="*/ 424261 h 2967700"/>
                <a:gd name="connsiteX33" fmla="*/ 2932071 w 3173643"/>
                <a:gd name="connsiteY33" fmla="*/ 437985 h 2967700"/>
                <a:gd name="connsiteX34" fmla="*/ 2965233 w 3173643"/>
                <a:gd name="connsiteY34" fmla="*/ 449420 h 2967700"/>
                <a:gd name="connsiteX35" fmla="*/ 2999539 w 3173643"/>
                <a:gd name="connsiteY35" fmla="*/ 459712 h 2967700"/>
                <a:gd name="connsiteX36" fmla="*/ 3033847 w 3173643"/>
                <a:gd name="connsiteY36" fmla="*/ 468861 h 2967700"/>
                <a:gd name="connsiteX37" fmla="*/ 3069297 w 3173643"/>
                <a:gd name="connsiteY37" fmla="*/ 478010 h 2967700"/>
                <a:gd name="connsiteX38" fmla="*/ 3102460 w 3173643"/>
                <a:gd name="connsiteY38" fmla="*/ 488302 h 2967700"/>
                <a:gd name="connsiteX39" fmla="*/ 3135622 w 3173643"/>
                <a:gd name="connsiteY39" fmla="*/ 499737 h 2967700"/>
                <a:gd name="connsiteX40" fmla="*/ 3166499 w 3173643"/>
                <a:gd name="connsiteY40" fmla="*/ 513461 h 2967700"/>
                <a:gd name="connsiteX41" fmla="*/ 3173643 w 3173643"/>
                <a:gd name="connsiteY41" fmla="*/ 517926 h 2967700"/>
                <a:gd name="connsiteX42" fmla="*/ 3173643 w 3173643"/>
                <a:gd name="connsiteY42" fmla="*/ 2967700 h 2967700"/>
                <a:gd name="connsiteX43" fmla="*/ 452321 w 3173643"/>
                <a:gd name="connsiteY43" fmla="*/ 2967700 h 2967700"/>
                <a:gd name="connsiteX44" fmla="*/ 450560 w 3173643"/>
                <a:gd name="connsiteY44" fmla="*/ 2961831 h 2967700"/>
                <a:gd name="connsiteX45" fmla="*/ 439125 w 3173643"/>
                <a:gd name="connsiteY45" fmla="*/ 2928666 h 2967700"/>
                <a:gd name="connsiteX46" fmla="*/ 425402 w 3173643"/>
                <a:gd name="connsiteY46" fmla="*/ 2897790 h 2967700"/>
                <a:gd name="connsiteX47" fmla="*/ 409392 w 3173643"/>
                <a:gd name="connsiteY47" fmla="*/ 2869201 h 2967700"/>
                <a:gd name="connsiteX48" fmla="*/ 388809 w 3173643"/>
                <a:gd name="connsiteY48" fmla="*/ 2844043 h 2967700"/>
                <a:gd name="connsiteX49" fmla="*/ 365937 w 3173643"/>
                <a:gd name="connsiteY49" fmla="*/ 2817741 h 2967700"/>
                <a:gd name="connsiteX50" fmla="*/ 339636 w 3173643"/>
                <a:gd name="connsiteY50" fmla="*/ 2794870 h 2967700"/>
                <a:gd name="connsiteX51" fmla="*/ 311046 w 3173643"/>
                <a:gd name="connsiteY51" fmla="*/ 2773142 h 2967700"/>
                <a:gd name="connsiteX52" fmla="*/ 282458 w 3173643"/>
                <a:gd name="connsiteY52" fmla="*/ 2751415 h 2967700"/>
                <a:gd name="connsiteX53" fmla="*/ 253870 w 3173643"/>
                <a:gd name="connsiteY53" fmla="*/ 2729687 h 2967700"/>
                <a:gd name="connsiteX54" fmla="*/ 226423 w 3173643"/>
                <a:gd name="connsiteY54" fmla="*/ 2707959 h 2967700"/>
                <a:gd name="connsiteX55" fmla="*/ 200122 w 3173643"/>
                <a:gd name="connsiteY55" fmla="*/ 2683944 h 2967700"/>
                <a:gd name="connsiteX56" fmla="*/ 177251 w 3173643"/>
                <a:gd name="connsiteY56" fmla="*/ 2659930 h 2967700"/>
                <a:gd name="connsiteX57" fmla="*/ 157812 w 3173643"/>
                <a:gd name="connsiteY57" fmla="*/ 2632484 h 2967700"/>
                <a:gd name="connsiteX58" fmla="*/ 142945 w 3173643"/>
                <a:gd name="connsiteY58" fmla="*/ 2603895 h 2967700"/>
                <a:gd name="connsiteX59" fmla="*/ 132653 w 3173643"/>
                <a:gd name="connsiteY59" fmla="*/ 2569589 h 2967700"/>
                <a:gd name="connsiteX60" fmla="*/ 128079 w 3173643"/>
                <a:gd name="connsiteY60" fmla="*/ 2534138 h 2967700"/>
                <a:gd name="connsiteX61" fmla="*/ 126934 w 3173643"/>
                <a:gd name="connsiteY61" fmla="*/ 2497543 h 2967700"/>
                <a:gd name="connsiteX62" fmla="*/ 130365 w 3173643"/>
                <a:gd name="connsiteY62" fmla="*/ 2458662 h 2967700"/>
                <a:gd name="connsiteX63" fmla="*/ 134940 w 3173643"/>
                <a:gd name="connsiteY63" fmla="*/ 2419782 h 2967700"/>
                <a:gd name="connsiteX64" fmla="*/ 140657 w 3173643"/>
                <a:gd name="connsiteY64" fmla="*/ 2380900 h 2967700"/>
                <a:gd name="connsiteX65" fmla="*/ 145232 w 3173643"/>
                <a:gd name="connsiteY65" fmla="*/ 2342019 h 2967700"/>
                <a:gd name="connsiteX66" fmla="*/ 147519 w 3173643"/>
                <a:gd name="connsiteY66" fmla="*/ 2303138 h 2967700"/>
                <a:gd name="connsiteX67" fmla="*/ 147519 w 3173643"/>
                <a:gd name="connsiteY67" fmla="*/ 2265400 h 2967700"/>
                <a:gd name="connsiteX68" fmla="*/ 142945 w 3173643"/>
                <a:gd name="connsiteY68" fmla="*/ 2229950 h 2967700"/>
                <a:gd name="connsiteX69" fmla="*/ 133796 w 3173643"/>
                <a:gd name="connsiteY69" fmla="*/ 2194499 h 2967700"/>
                <a:gd name="connsiteX70" fmla="*/ 120073 w 3173643"/>
                <a:gd name="connsiteY70" fmla="*/ 2161335 h 2967700"/>
                <a:gd name="connsiteX71" fmla="*/ 102920 w 3173643"/>
                <a:gd name="connsiteY71" fmla="*/ 2127029 h 2967700"/>
                <a:gd name="connsiteX72" fmla="*/ 83479 w 3173643"/>
                <a:gd name="connsiteY72" fmla="*/ 2092723 h 2967700"/>
                <a:gd name="connsiteX73" fmla="*/ 62897 w 3173643"/>
                <a:gd name="connsiteY73" fmla="*/ 2058415 h 2967700"/>
                <a:gd name="connsiteX74" fmla="*/ 43456 w 3173643"/>
                <a:gd name="connsiteY74" fmla="*/ 2025251 h 2967700"/>
                <a:gd name="connsiteX75" fmla="*/ 26302 w 3173643"/>
                <a:gd name="connsiteY75" fmla="*/ 1989801 h 2967700"/>
                <a:gd name="connsiteX76" fmla="*/ 12580 w 3173643"/>
                <a:gd name="connsiteY76" fmla="*/ 1955494 h 2967700"/>
                <a:gd name="connsiteX77" fmla="*/ 3431 w 3173643"/>
                <a:gd name="connsiteY77" fmla="*/ 1920043 h 2967700"/>
                <a:gd name="connsiteX78" fmla="*/ 0 w 3173643"/>
                <a:gd name="connsiteY78" fmla="*/ 1883449 h 2967700"/>
                <a:gd name="connsiteX79" fmla="*/ 3431 w 3173643"/>
                <a:gd name="connsiteY79" fmla="*/ 1846856 h 2967700"/>
                <a:gd name="connsiteX80" fmla="*/ 12580 w 3173643"/>
                <a:gd name="connsiteY80" fmla="*/ 1811405 h 2967700"/>
                <a:gd name="connsiteX81" fmla="*/ 26302 w 3173643"/>
                <a:gd name="connsiteY81" fmla="*/ 1777098 h 2967700"/>
                <a:gd name="connsiteX82" fmla="*/ 43456 w 3173643"/>
                <a:gd name="connsiteY82" fmla="*/ 1741648 h 2967700"/>
                <a:gd name="connsiteX83" fmla="*/ 62897 w 3173643"/>
                <a:gd name="connsiteY83" fmla="*/ 1708484 h 2967700"/>
                <a:gd name="connsiteX84" fmla="*/ 83479 w 3173643"/>
                <a:gd name="connsiteY84" fmla="*/ 1674178 h 2967700"/>
                <a:gd name="connsiteX85" fmla="*/ 102920 w 3173643"/>
                <a:gd name="connsiteY85" fmla="*/ 1639870 h 2967700"/>
                <a:gd name="connsiteX86" fmla="*/ 120073 w 3173643"/>
                <a:gd name="connsiteY86" fmla="*/ 1605564 h 2967700"/>
                <a:gd name="connsiteX87" fmla="*/ 133796 w 3173643"/>
                <a:gd name="connsiteY87" fmla="*/ 1572400 h 2967700"/>
                <a:gd name="connsiteX88" fmla="*/ 142945 w 3173643"/>
                <a:gd name="connsiteY88" fmla="*/ 1536949 h 2967700"/>
                <a:gd name="connsiteX89" fmla="*/ 147519 w 3173643"/>
                <a:gd name="connsiteY89" fmla="*/ 1501500 h 2967700"/>
                <a:gd name="connsiteX90" fmla="*/ 147519 w 3173643"/>
                <a:gd name="connsiteY90" fmla="*/ 1463762 h 2967700"/>
                <a:gd name="connsiteX91" fmla="*/ 145232 w 3173643"/>
                <a:gd name="connsiteY91" fmla="*/ 1424880 h 2967700"/>
                <a:gd name="connsiteX92" fmla="*/ 140657 w 3173643"/>
                <a:gd name="connsiteY92" fmla="*/ 1386000 h 2967700"/>
                <a:gd name="connsiteX93" fmla="*/ 134940 w 3173643"/>
                <a:gd name="connsiteY93" fmla="*/ 1347118 h 2967700"/>
                <a:gd name="connsiteX94" fmla="*/ 130365 w 3173643"/>
                <a:gd name="connsiteY94" fmla="*/ 1308237 h 2967700"/>
                <a:gd name="connsiteX95" fmla="*/ 126934 w 3173643"/>
                <a:gd name="connsiteY95" fmla="*/ 1269356 h 2967700"/>
                <a:gd name="connsiteX96" fmla="*/ 128079 w 3173643"/>
                <a:gd name="connsiteY96" fmla="*/ 1232762 h 2967700"/>
                <a:gd name="connsiteX97" fmla="*/ 132653 w 3173643"/>
                <a:gd name="connsiteY97" fmla="*/ 1197312 h 2967700"/>
                <a:gd name="connsiteX98" fmla="*/ 142945 w 3173643"/>
                <a:gd name="connsiteY98" fmla="*/ 1163004 h 2967700"/>
                <a:gd name="connsiteX99" fmla="*/ 157812 w 3173643"/>
                <a:gd name="connsiteY99" fmla="*/ 1134416 h 2967700"/>
                <a:gd name="connsiteX100" fmla="*/ 177251 w 3173643"/>
                <a:gd name="connsiteY100" fmla="*/ 1106970 h 2967700"/>
                <a:gd name="connsiteX101" fmla="*/ 200122 w 3173643"/>
                <a:gd name="connsiteY101" fmla="*/ 1082955 h 2967700"/>
                <a:gd name="connsiteX102" fmla="*/ 226423 w 3173643"/>
                <a:gd name="connsiteY102" fmla="*/ 1058941 h 2967700"/>
                <a:gd name="connsiteX103" fmla="*/ 253870 w 3173643"/>
                <a:gd name="connsiteY103" fmla="*/ 1037212 h 2967700"/>
                <a:gd name="connsiteX104" fmla="*/ 282458 w 3173643"/>
                <a:gd name="connsiteY104" fmla="*/ 1015484 h 2967700"/>
                <a:gd name="connsiteX105" fmla="*/ 311046 w 3173643"/>
                <a:gd name="connsiteY105" fmla="*/ 993757 h 2967700"/>
                <a:gd name="connsiteX106" fmla="*/ 339636 w 3173643"/>
                <a:gd name="connsiteY106" fmla="*/ 972029 h 2967700"/>
                <a:gd name="connsiteX107" fmla="*/ 365937 w 3173643"/>
                <a:gd name="connsiteY107" fmla="*/ 949159 h 2967700"/>
                <a:gd name="connsiteX108" fmla="*/ 388809 w 3173643"/>
                <a:gd name="connsiteY108" fmla="*/ 922857 h 2967700"/>
                <a:gd name="connsiteX109" fmla="*/ 409392 w 3173643"/>
                <a:gd name="connsiteY109" fmla="*/ 897698 h 2967700"/>
                <a:gd name="connsiteX110" fmla="*/ 425402 w 3173643"/>
                <a:gd name="connsiteY110" fmla="*/ 869109 h 2967700"/>
                <a:gd name="connsiteX111" fmla="*/ 439125 w 3173643"/>
                <a:gd name="connsiteY111" fmla="*/ 838233 h 2967700"/>
                <a:gd name="connsiteX112" fmla="*/ 450560 w 3173643"/>
                <a:gd name="connsiteY112" fmla="*/ 805069 h 2967700"/>
                <a:gd name="connsiteX113" fmla="*/ 460852 w 3173643"/>
                <a:gd name="connsiteY113" fmla="*/ 770761 h 2967700"/>
                <a:gd name="connsiteX114" fmla="*/ 470001 w 3173643"/>
                <a:gd name="connsiteY114" fmla="*/ 736455 h 2967700"/>
                <a:gd name="connsiteX115" fmla="*/ 479150 w 3173643"/>
                <a:gd name="connsiteY115" fmla="*/ 701004 h 2967700"/>
                <a:gd name="connsiteX116" fmla="*/ 489442 w 3173643"/>
                <a:gd name="connsiteY116" fmla="*/ 667841 h 2967700"/>
                <a:gd name="connsiteX117" fmla="*/ 500877 w 3173643"/>
                <a:gd name="connsiteY117" fmla="*/ 634677 h 2967700"/>
                <a:gd name="connsiteX118" fmla="*/ 514600 w 3173643"/>
                <a:gd name="connsiteY118" fmla="*/ 603802 h 2967700"/>
                <a:gd name="connsiteX119" fmla="*/ 531753 w 3173643"/>
                <a:gd name="connsiteY119" fmla="*/ 576357 h 2967700"/>
                <a:gd name="connsiteX120" fmla="*/ 552336 w 3173643"/>
                <a:gd name="connsiteY120" fmla="*/ 551198 h 2967700"/>
                <a:gd name="connsiteX121" fmla="*/ 577494 w 3173643"/>
                <a:gd name="connsiteY121" fmla="*/ 530614 h 2967700"/>
                <a:gd name="connsiteX122" fmla="*/ 604941 w 3173643"/>
                <a:gd name="connsiteY122" fmla="*/ 513461 h 2967700"/>
                <a:gd name="connsiteX123" fmla="*/ 635815 w 3173643"/>
                <a:gd name="connsiteY123" fmla="*/ 499737 h 2967700"/>
                <a:gd name="connsiteX124" fmla="*/ 668979 w 3173643"/>
                <a:gd name="connsiteY124" fmla="*/ 488302 h 2967700"/>
                <a:gd name="connsiteX125" fmla="*/ 702142 w 3173643"/>
                <a:gd name="connsiteY125" fmla="*/ 478010 h 2967700"/>
                <a:gd name="connsiteX126" fmla="*/ 737592 w 3173643"/>
                <a:gd name="connsiteY126" fmla="*/ 468861 h 2967700"/>
                <a:gd name="connsiteX127" fmla="*/ 771898 w 3173643"/>
                <a:gd name="connsiteY127" fmla="*/ 459712 h 2967700"/>
                <a:gd name="connsiteX128" fmla="*/ 806205 w 3173643"/>
                <a:gd name="connsiteY128" fmla="*/ 449420 h 2967700"/>
                <a:gd name="connsiteX129" fmla="*/ 839368 w 3173643"/>
                <a:gd name="connsiteY129" fmla="*/ 437985 h 2967700"/>
                <a:gd name="connsiteX130" fmla="*/ 870244 w 3173643"/>
                <a:gd name="connsiteY130" fmla="*/ 424261 h 2967700"/>
                <a:gd name="connsiteX131" fmla="*/ 898833 w 3173643"/>
                <a:gd name="connsiteY131" fmla="*/ 408253 h 2967700"/>
                <a:gd name="connsiteX132" fmla="*/ 923991 w 3173643"/>
                <a:gd name="connsiteY132" fmla="*/ 387669 h 2967700"/>
                <a:gd name="connsiteX133" fmla="*/ 950293 w 3173643"/>
                <a:gd name="connsiteY133" fmla="*/ 364797 h 2967700"/>
                <a:gd name="connsiteX134" fmla="*/ 973165 w 3173643"/>
                <a:gd name="connsiteY134" fmla="*/ 338495 h 2967700"/>
                <a:gd name="connsiteX135" fmla="*/ 994892 w 3173643"/>
                <a:gd name="connsiteY135" fmla="*/ 311049 h 2967700"/>
                <a:gd name="connsiteX136" fmla="*/ 1016619 w 3173643"/>
                <a:gd name="connsiteY136" fmla="*/ 282461 h 2967700"/>
                <a:gd name="connsiteX137" fmla="*/ 1038347 w 3173643"/>
                <a:gd name="connsiteY137" fmla="*/ 253871 h 2967700"/>
                <a:gd name="connsiteX138" fmla="*/ 1060074 w 3173643"/>
                <a:gd name="connsiteY138" fmla="*/ 226426 h 2967700"/>
                <a:gd name="connsiteX139" fmla="*/ 1084089 w 3173643"/>
                <a:gd name="connsiteY139" fmla="*/ 200124 h 2967700"/>
                <a:gd name="connsiteX140" fmla="*/ 1108103 w 3173643"/>
                <a:gd name="connsiteY140" fmla="*/ 177253 h 2967700"/>
                <a:gd name="connsiteX141" fmla="*/ 1135549 w 3173643"/>
                <a:gd name="connsiteY141" fmla="*/ 157812 h 2967700"/>
                <a:gd name="connsiteX142" fmla="*/ 1164137 w 3173643"/>
                <a:gd name="connsiteY142" fmla="*/ 142945 h 2967700"/>
                <a:gd name="connsiteX143" fmla="*/ 1198445 w 3173643"/>
                <a:gd name="connsiteY143" fmla="*/ 132653 h 2967700"/>
                <a:gd name="connsiteX144" fmla="*/ 1233895 w 3173643"/>
                <a:gd name="connsiteY144" fmla="*/ 128079 h 2967700"/>
                <a:gd name="connsiteX145" fmla="*/ 1270487 w 3173643"/>
                <a:gd name="connsiteY145" fmla="*/ 126936 h 2967700"/>
                <a:gd name="connsiteX146" fmla="*/ 1309368 w 3173643"/>
                <a:gd name="connsiteY146" fmla="*/ 130367 h 2967700"/>
                <a:gd name="connsiteX147" fmla="*/ 1348249 w 3173643"/>
                <a:gd name="connsiteY147" fmla="*/ 134941 h 2967700"/>
                <a:gd name="connsiteX148" fmla="*/ 1387131 w 3173643"/>
                <a:gd name="connsiteY148" fmla="*/ 140659 h 2967700"/>
                <a:gd name="connsiteX149" fmla="*/ 1426011 w 3173643"/>
                <a:gd name="connsiteY149" fmla="*/ 145233 h 2967700"/>
                <a:gd name="connsiteX150" fmla="*/ 1464891 w 3173643"/>
                <a:gd name="connsiteY150" fmla="*/ 147520 h 2967700"/>
                <a:gd name="connsiteX151" fmla="*/ 1502630 w 3173643"/>
                <a:gd name="connsiteY151" fmla="*/ 147520 h 2967700"/>
                <a:gd name="connsiteX152" fmla="*/ 1538080 w 3173643"/>
                <a:gd name="connsiteY152" fmla="*/ 142945 h 2967700"/>
                <a:gd name="connsiteX153" fmla="*/ 1573531 w 3173643"/>
                <a:gd name="connsiteY153" fmla="*/ 133797 h 2967700"/>
                <a:gd name="connsiteX154" fmla="*/ 1607837 w 3173643"/>
                <a:gd name="connsiteY154" fmla="*/ 120075 h 2967700"/>
                <a:gd name="connsiteX155" fmla="*/ 1642143 w 3173643"/>
                <a:gd name="connsiteY155" fmla="*/ 101777 h 2967700"/>
                <a:gd name="connsiteX156" fmla="*/ 1676450 w 3173643"/>
                <a:gd name="connsiteY156" fmla="*/ 83480 h 2967700"/>
                <a:gd name="connsiteX157" fmla="*/ 1710756 w 3173643"/>
                <a:gd name="connsiteY157" fmla="*/ 62896 h 2967700"/>
                <a:gd name="connsiteX158" fmla="*/ 1743919 w 3173643"/>
                <a:gd name="connsiteY158" fmla="*/ 43455 h 2967700"/>
                <a:gd name="connsiteX159" fmla="*/ 1779370 w 3173643"/>
                <a:gd name="connsiteY159" fmla="*/ 26302 h 2967700"/>
                <a:gd name="connsiteX160" fmla="*/ 1813676 w 3173643"/>
                <a:gd name="connsiteY160" fmla="*/ 12579 h 2967700"/>
                <a:gd name="connsiteX161" fmla="*/ 1849126 w 3173643"/>
                <a:gd name="connsiteY161" fmla="*/ 3430 h 296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3173643" h="2967700">
                  <a:moveTo>
                    <a:pt x="1885720" y="0"/>
                  </a:moveTo>
                  <a:lnTo>
                    <a:pt x="1922313" y="3430"/>
                  </a:lnTo>
                  <a:lnTo>
                    <a:pt x="1957763" y="12579"/>
                  </a:lnTo>
                  <a:lnTo>
                    <a:pt x="1992070" y="26302"/>
                  </a:lnTo>
                  <a:lnTo>
                    <a:pt x="2027519" y="43455"/>
                  </a:lnTo>
                  <a:lnTo>
                    <a:pt x="2060683" y="62896"/>
                  </a:lnTo>
                  <a:lnTo>
                    <a:pt x="2094991" y="83480"/>
                  </a:lnTo>
                  <a:lnTo>
                    <a:pt x="2129297" y="101777"/>
                  </a:lnTo>
                  <a:lnTo>
                    <a:pt x="2163602" y="120075"/>
                  </a:lnTo>
                  <a:lnTo>
                    <a:pt x="2196766" y="133797"/>
                  </a:lnTo>
                  <a:lnTo>
                    <a:pt x="2233360" y="142945"/>
                  </a:lnTo>
                  <a:lnTo>
                    <a:pt x="2268809" y="147520"/>
                  </a:lnTo>
                  <a:lnTo>
                    <a:pt x="2306546" y="147520"/>
                  </a:lnTo>
                  <a:lnTo>
                    <a:pt x="2345428" y="145233"/>
                  </a:lnTo>
                  <a:lnTo>
                    <a:pt x="2384308" y="140659"/>
                  </a:lnTo>
                  <a:lnTo>
                    <a:pt x="2423190" y="134941"/>
                  </a:lnTo>
                  <a:lnTo>
                    <a:pt x="2462070" y="130367"/>
                  </a:lnTo>
                  <a:lnTo>
                    <a:pt x="2500951" y="126936"/>
                  </a:lnTo>
                  <a:lnTo>
                    <a:pt x="2537544" y="128079"/>
                  </a:lnTo>
                  <a:lnTo>
                    <a:pt x="2572995" y="132653"/>
                  </a:lnTo>
                  <a:lnTo>
                    <a:pt x="2607301" y="142945"/>
                  </a:lnTo>
                  <a:lnTo>
                    <a:pt x="2635891" y="157812"/>
                  </a:lnTo>
                  <a:lnTo>
                    <a:pt x="2663335" y="177253"/>
                  </a:lnTo>
                  <a:lnTo>
                    <a:pt x="2687350" y="200124"/>
                  </a:lnTo>
                  <a:lnTo>
                    <a:pt x="2711365" y="226426"/>
                  </a:lnTo>
                  <a:lnTo>
                    <a:pt x="2733093" y="253871"/>
                  </a:lnTo>
                  <a:lnTo>
                    <a:pt x="2754820" y="282461"/>
                  </a:lnTo>
                  <a:lnTo>
                    <a:pt x="2776547" y="311049"/>
                  </a:lnTo>
                  <a:lnTo>
                    <a:pt x="2798275" y="338495"/>
                  </a:lnTo>
                  <a:lnTo>
                    <a:pt x="2821146" y="364797"/>
                  </a:lnTo>
                  <a:lnTo>
                    <a:pt x="2847448" y="387669"/>
                  </a:lnTo>
                  <a:lnTo>
                    <a:pt x="2872607" y="408253"/>
                  </a:lnTo>
                  <a:lnTo>
                    <a:pt x="2901195" y="424261"/>
                  </a:lnTo>
                  <a:lnTo>
                    <a:pt x="2932071" y="437985"/>
                  </a:lnTo>
                  <a:lnTo>
                    <a:pt x="2965233" y="449420"/>
                  </a:lnTo>
                  <a:lnTo>
                    <a:pt x="2999539" y="459712"/>
                  </a:lnTo>
                  <a:lnTo>
                    <a:pt x="3033847" y="468861"/>
                  </a:lnTo>
                  <a:lnTo>
                    <a:pt x="3069297" y="478010"/>
                  </a:lnTo>
                  <a:lnTo>
                    <a:pt x="3102460" y="488302"/>
                  </a:lnTo>
                  <a:lnTo>
                    <a:pt x="3135622" y="499737"/>
                  </a:lnTo>
                  <a:lnTo>
                    <a:pt x="3166499" y="513461"/>
                  </a:lnTo>
                  <a:lnTo>
                    <a:pt x="3173643" y="517926"/>
                  </a:lnTo>
                  <a:lnTo>
                    <a:pt x="3173643" y="2967700"/>
                  </a:lnTo>
                  <a:lnTo>
                    <a:pt x="452321" y="2967700"/>
                  </a:lnTo>
                  <a:lnTo>
                    <a:pt x="450560" y="2961831"/>
                  </a:lnTo>
                  <a:lnTo>
                    <a:pt x="439125" y="2928666"/>
                  </a:lnTo>
                  <a:lnTo>
                    <a:pt x="425402" y="2897790"/>
                  </a:lnTo>
                  <a:lnTo>
                    <a:pt x="409392" y="2869201"/>
                  </a:lnTo>
                  <a:lnTo>
                    <a:pt x="388809" y="2844043"/>
                  </a:lnTo>
                  <a:lnTo>
                    <a:pt x="365937" y="2817741"/>
                  </a:lnTo>
                  <a:lnTo>
                    <a:pt x="339636" y="2794870"/>
                  </a:lnTo>
                  <a:lnTo>
                    <a:pt x="311046" y="2773142"/>
                  </a:lnTo>
                  <a:lnTo>
                    <a:pt x="282458" y="2751415"/>
                  </a:lnTo>
                  <a:lnTo>
                    <a:pt x="253870" y="2729687"/>
                  </a:lnTo>
                  <a:lnTo>
                    <a:pt x="226423" y="2707959"/>
                  </a:lnTo>
                  <a:lnTo>
                    <a:pt x="200122" y="2683944"/>
                  </a:lnTo>
                  <a:lnTo>
                    <a:pt x="177251" y="2659930"/>
                  </a:lnTo>
                  <a:lnTo>
                    <a:pt x="157812" y="2632484"/>
                  </a:lnTo>
                  <a:lnTo>
                    <a:pt x="142945" y="2603895"/>
                  </a:lnTo>
                  <a:lnTo>
                    <a:pt x="132653" y="2569589"/>
                  </a:lnTo>
                  <a:lnTo>
                    <a:pt x="128079" y="2534138"/>
                  </a:lnTo>
                  <a:lnTo>
                    <a:pt x="126934" y="2497543"/>
                  </a:lnTo>
                  <a:lnTo>
                    <a:pt x="130365" y="2458662"/>
                  </a:lnTo>
                  <a:lnTo>
                    <a:pt x="134940" y="2419782"/>
                  </a:lnTo>
                  <a:lnTo>
                    <a:pt x="140657" y="2380900"/>
                  </a:lnTo>
                  <a:lnTo>
                    <a:pt x="145232" y="2342019"/>
                  </a:lnTo>
                  <a:lnTo>
                    <a:pt x="147519" y="2303138"/>
                  </a:lnTo>
                  <a:lnTo>
                    <a:pt x="147519" y="2265400"/>
                  </a:lnTo>
                  <a:lnTo>
                    <a:pt x="142945" y="2229950"/>
                  </a:lnTo>
                  <a:lnTo>
                    <a:pt x="133796" y="2194499"/>
                  </a:lnTo>
                  <a:lnTo>
                    <a:pt x="120073" y="2161335"/>
                  </a:lnTo>
                  <a:lnTo>
                    <a:pt x="102920" y="2127029"/>
                  </a:lnTo>
                  <a:lnTo>
                    <a:pt x="83479" y="2092723"/>
                  </a:lnTo>
                  <a:lnTo>
                    <a:pt x="62897" y="2058415"/>
                  </a:lnTo>
                  <a:lnTo>
                    <a:pt x="43456" y="2025251"/>
                  </a:lnTo>
                  <a:lnTo>
                    <a:pt x="26302" y="1989801"/>
                  </a:lnTo>
                  <a:lnTo>
                    <a:pt x="12580" y="1955494"/>
                  </a:lnTo>
                  <a:lnTo>
                    <a:pt x="3431" y="1920043"/>
                  </a:lnTo>
                  <a:lnTo>
                    <a:pt x="0" y="1883449"/>
                  </a:lnTo>
                  <a:lnTo>
                    <a:pt x="3431" y="1846856"/>
                  </a:lnTo>
                  <a:lnTo>
                    <a:pt x="12580" y="1811405"/>
                  </a:lnTo>
                  <a:lnTo>
                    <a:pt x="26302" y="1777098"/>
                  </a:lnTo>
                  <a:lnTo>
                    <a:pt x="43456" y="1741648"/>
                  </a:lnTo>
                  <a:lnTo>
                    <a:pt x="62897" y="1708484"/>
                  </a:lnTo>
                  <a:lnTo>
                    <a:pt x="83479" y="1674178"/>
                  </a:lnTo>
                  <a:lnTo>
                    <a:pt x="102920" y="1639870"/>
                  </a:lnTo>
                  <a:lnTo>
                    <a:pt x="120073" y="1605564"/>
                  </a:lnTo>
                  <a:lnTo>
                    <a:pt x="133796" y="1572400"/>
                  </a:lnTo>
                  <a:lnTo>
                    <a:pt x="142945" y="1536949"/>
                  </a:lnTo>
                  <a:lnTo>
                    <a:pt x="147519" y="1501500"/>
                  </a:lnTo>
                  <a:lnTo>
                    <a:pt x="147519" y="1463762"/>
                  </a:lnTo>
                  <a:lnTo>
                    <a:pt x="145232" y="1424880"/>
                  </a:lnTo>
                  <a:lnTo>
                    <a:pt x="140657" y="1386000"/>
                  </a:lnTo>
                  <a:lnTo>
                    <a:pt x="134940" y="1347118"/>
                  </a:lnTo>
                  <a:lnTo>
                    <a:pt x="130365" y="1308237"/>
                  </a:lnTo>
                  <a:lnTo>
                    <a:pt x="126934" y="1269356"/>
                  </a:lnTo>
                  <a:lnTo>
                    <a:pt x="128079" y="1232762"/>
                  </a:lnTo>
                  <a:lnTo>
                    <a:pt x="132653" y="1197312"/>
                  </a:lnTo>
                  <a:lnTo>
                    <a:pt x="142945" y="1163004"/>
                  </a:lnTo>
                  <a:lnTo>
                    <a:pt x="157812" y="1134416"/>
                  </a:lnTo>
                  <a:lnTo>
                    <a:pt x="177251" y="1106970"/>
                  </a:lnTo>
                  <a:lnTo>
                    <a:pt x="200122" y="1082955"/>
                  </a:lnTo>
                  <a:lnTo>
                    <a:pt x="226423" y="1058941"/>
                  </a:lnTo>
                  <a:lnTo>
                    <a:pt x="253870" y="1037212"/>
                  </a:lnTo>
                  <a:lnTo>
                    <a:pt x="282458" y="1015484"/>
                  </a:lnTo>
                  <a:lnTo>
                    <a:pt x="311046" y="993757"/>
                  </a:lnTo>
                  <a:lnTo>
                    <a:pt x="339636" y="972029"/>
                  </a:lnTo>
                  <a:lnTo>
                    <a:pt x="365937" y="949159"/>
                  </a:lnTo>
                  <a:lnTo>
                    <a:pt x="388809" y="922857"/>
                  </a:lnTo>
                  <a:lnTo>
                    <a:pt x="409392" y="897698"/>
                  </a:lnTo>
                  <a:lnTo>
                    <a:pt x="425402" y="869109"/>
                  </a:lnTo>
                  <a:lnTo>
                    <a:pt x="439125" y="838233"/>
                  </a:lnTo>
                  <a:lnTo>
                    <a:pt x="450560" y="805069"/>
                  </a:lnTo>
                  <a:lnTo>
                    <a:pt x="460852" y="770761"/>
                  </a:lnTo>
                  <a:lnTo>
                    <a:pt x="470001" y="736455"/>
                  </a:lnTo>
                  <a:lnTo>
                    <a:pt x="479150" y="701004"/>
                  </a:lnTo>
                  <a:lnTo>
                    <a:pt x="489442" y="667841"/>
                  </a:lnTo>
                  <a:lnTo>
                    <a:pt x="500877" y="634677"/>
                  </a:lnTo>
                  <a:lnTo>
                    <a:pt x="514600" y="603802"/>
                  </a:lnTo>
                  <a:lnTo>
                    <a:pt x="531753" y="576357"/>
                  </a:lnTo>
                  <a:lnTo>
                    <a:pt x="552336" y="551198"/>
                  </a:lnTo>
                  <a:lnTo>
                    <a:pt x="577494" y="530614"/>
                  </a:lnTo>
                  <a:lnTo>
                    <a:pt x="604941" y="513461"/>
                  </a:lnTo>
                  <a:lnTo>
                    <a:pt x="635815" y="499737"/>
                  </a:lnTo>
                  <a:lnTo>
                    <a:pt x="668979" y="488302"/>
                  </a:lnTo>
                  <a:lnTo>
                    <a:pt x="702142" y="478010"/>
                  </a:lnTo>
                  <a:lnTo>
                    <a:pt x="737592" y="468861"/>
                  </a:lnTo>
                  <a:lnTo>
                    <a:pt x="771898" y="459712"/>
                  </a:lnTo>
                  <a:lnTo>
                    <a:pt x="806205" y="449420"/>
                  </a:lnTo>
                  <a:lnTo>
                    <a:pt x="839368" y="437985"/>
                  </a:lnTo>
                  <a:lnTo>
                    <a:pt x="870244" y="424261"/>
                  </a:lnTo>
                  <a:lnTo>
                    <a:pt x="898833" y="408253"/>
                  </a:lnTo>
                  <a:lnTo>
                    <a:pt x="923991" y="387669"/>
                  </a:lnTo>
                  <a:lnTo>
                    <a:pt x="950293" y="364797"/>
                  </a:lnTo>
                  <a:lnTo>
                    <a:pt x="973165" y="338495"/>
                  </a:lnTo>
                  <a:lnTo>
                    <a:pt x="994892" y="311049"/>
                  </a:lnTo>
                  <a:lnTo>
                    <a:pt x="1016619" y="282461"/>
                  </a:lnTo>
                  <a:lnTo>
                    <a:pt x="1038347" y="253871"/>
                  </a:lnTo>
                  <a:lnTo>
                    <a:pt x="1060074" y="226426"/>
                  </a:lnTo>
                  <a:lnTo>
                    <a:pt x="1084089" y="200124"/>
                  </a:lnTo>
                  <a:lnTo>
                    <a:pt x="1108103" y="177253"/>
                  </a:lnTo>
                  <a:lnTo>
                    <a:pt x="1135549" y="157812"/>
                  </a:lnTo>
                  <a:lnTo>
                    <a:pt x="1164137" y="142945"/>
                  </a:lnTo>
                  <a:lnTo>
                    <a:pt x="1198445" y="132653"/>
                  </a:lnTo>
                  <a:lnTo>
                    <a:pt x="1233895" y="128079"/>
                  </a:lnTo>
                  <a:lnTo>
                    <a:pt x="1270487" y="126936"/>
                  </a:lnTo>
                  <a:lnTo>
                    <a:pt x="1309368" y="130367"/>
                  </a:lnTo>
                  <a:lnTo>
                    <a:pt x="1348249" y="134941"/>
                  </a:lnTo>
                  <a:lnTo>
                    <a:pt x="1387131" y="140659"/>
                  </a:lnTo>
                  <a:lnTo>
                    <a:pt x="1426011" y="145233"/>
                  </a:lnTo>
                  <a:lnTo>
                    <a:pt x="1464891" y="147520"/>
                  </a:lnTo>
                  <a:lnTo>
                    <a:pt x="1502630" y="147520"/>
                  </a:lnTo>
                  <a:lnTo>
                    <a:pt x="1538080" y="142945"/>
                  </a:lnTo>
                  <a:lnTo>
                    <a:pt x="1573531" y="133797"/>
                  </a:lnTo>
                  <a:lnTo>
                    <a:pt x="1607837" y="120075"/>
                  </a:lnTo>
                  <a:lnTo>
                    <a:pt x="1642143" y="101777"/>
                  </a:lnTo>
                  <a:lnTo>
                    <a:pt x="1676450" y="83480"/>
                  </a:lnTo>
                  <a:lnTo>
                    <a:pt x="1710756" y="62896"/>
                  </a:lnTo>
                  <a:lnTo>
                    <a:pt x="1743919" y="43455"/>
                  </a:lnTo>
                  <a:lnTo>
                    <a:pt x="1779370" y="26302"/>
                  </a:lnTo>
                  <a:lnTo>
                    <a:pt x="1813676" y="12579"/>
                  </a:lnTo>
                  <a:lnTo>
                    <a:pt x="1849126" y="343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990CD16F-8620-4B36-8D85-DB9DD98696D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0946" y="2529102"/>
            <a:ext cx="3361914" cy="3357830"/>
            <a:chOff x="5610946" y="2529102"/>
            <a:chExt cx="3361914" cy="3357830"/>
          </a:xfrm>
        </p:grpSpPr>
        <p:sp>
          <p:nvSpPr>
            <p:cNvPr id="36" name="Freeform: Shape 35">
              <a:extLst>
                <a:ext uri="{FF2B5EF4-FFF2-40B4-BE49-F238E27FC236}">
                  <a16:creationId xmlns:a16="http://schemas.microsoft.com/office/drawing/2014/main" id="{4AF1E51D-8E17-4D73-9B13-D0D66F9E2A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610946" y="2529102"/>
              <a:ext cx="3361914" cy="3357830"/>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0530028-C7C7-40F1-BE0D-7B614DE9AB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24287" y="2642287"/>
              <a:ext cx="3135234" cy="3131460"/>
            </a:xfrm>
            <a:custGeom>
              <a:avLst/>
              <a:gdLst>
                <a:gd name="connsiteX0" fmla="*/ 1567618 w 3135234"/>
                <a:gd name="connsiteY0" fmla="*/ 0 h 3131460"/>
                <a:gd name="connsiteX1" fmla="*/ 1598037 w 3135234"/>
                <a:gd name="connsiteY1" fmla="*/ 2851 h 3131460"/>
                <a:gd name="connsiteX2" fmla="*/ 1627508 w 3135234"/>
                <a:gd name="connsiteY2" fmla="*/ 10457 h 3131460"/>
                <a:gd name="connsiteX3" fmla="*/ 1656028 w 3135234"/>
                <a:gd name="connsiteY3" fmla="*/ 21865 h 3131460"/>
                <a:gd name="connsiteX4" fmla="*/ 1685497 w 3135234"/>
                <a:gd name="connsiteY4" fmla="*/ 36125 h 3131460"/>
                <a:gd name="connsiteX5" fmla="*/ 1713066 w 3135234"/>
                <a:gd name="connsiteY5" fmla="*/ 52286 h 3131460"/>
                <a:gd name="connsiteX6" fmla="*/ 1741586 w 3135234"/>
                <a:gd name="connsiteY6" fmla="*/ 69398 h 3131460"/>
                <a:gd name="connsiteX7" fmla="*/ 1770105 w 3135234"/>
                <a:gd name="connsiteY7" fmla="*/ 84608 h 3131460"/>
                <a:gd name="connsiteX8" fmla="*/ 1798624 w 3135234"/>
                <a:gd name="connsiteY8" fmla="*/ 99819 h 3131460"/>
                <a:gd name="connsiteX9" fmla="*/ 1826193 w 3135234"/>
                <a:gd name="connsiteY9" fmla="*/ 111226 h 3131460"/>
                <a:gd name="connsiteX10" fmla="*/ 1856614 w 3135234"/>
                <a:gd name="connsiteY10" fmla="*/ 118832 h 3131460"/>
                <a:gd name="connsiteX11" fmla="*/ 1886083 w 3135234"/>
                <a:gd name="connsiteY11" fmla="*/ 122635 h 3131460"/>
                <a:gd name="connsiteX12" fmla="*/ 1917455 w 3135234"/>
                <a:gd name="connsiteY12" fmla="*/ 122635 h 3131460"/>
                <a:gd name="connsiteX13" fmla="*/ 1949777 w 3135234"/>
                <a:gd name="connsiteY13" fmla="*/ 120734 h 3131460"/>
                <a:gd name="connsiteX14" fmla="*/ 1982099 w 3135234"/>
                <a:gd name="connsiteY14" fmla="*/ 116931 h 3131460"/>
                <a:gd name="connsiteX15" fmla="*/ 2014421 w 3135234"/>
                <a:gd name="connsiteY15" fmla="*/ 112178 h 3131460"/>
                <a:gd name="connsiteX16" fmla="*/ 2046743 w 3135234"/>
                <a:gd name="connsiteY16" fmla="*/ 108375 h 3131460"/>
                <a:gd name="connsiteX17" fmla="*/ 2079066 w 3135234"/>
                <a:gd name="connsiteY17" fmla="*/ 105523 h 3131460"/>
                <a:gd name="connsiteX18" fmla="*/ 2109485 w 3135234"/>
                <a:gd name="connsiteY18" fmla="*/ 106473 h 3131460"/>
                <a:gd name="connsiteX19" fmla="*/ 2138955 w 3135234"/>
                <a:gd name="connsiteY19" fmla="*/ 110276 h 3131460"/>
                <a:gd name="connsiteX20" fmla="*/ 2167475 w 3135234"/>
                <a:gd name="connsiteY20" fmla="*/ 118832 h 3131460"/>
                <a:gd name="connsiteX21" fmla="*/ 2191242 w 3135234"/>
                <a:gd name="connsiteY21" fmla="*/ 131191 h 3131460"/>
                <a:gd name="connsiteX22" fmla="*/ 2214056 w 3135234"/>
                <a:gd name="connsiteY22" fmla="*/ 147352 h 3131460"/>
                <a:gd name="connsiteX23" fmla="*/ 2234020 w 3135234"/>
                <a:gd name="connsiteY23" fmla="*/ 166365 h 3131460"/>
                <a:gd name="connsiteX24" fmla="*/ 2253984 w 3135234"/>
                <a:gd name="connsiteY24" fmla="*/ 188230 h 3131460"/>
                <a:gd name="connsiteX25" fmla="*/ 2272047 w 3135234"/>
                <a:gd name="connsiteY25" fmla="*/ 211045 h 3131460"/>
                <a:gd name="connsiteX26" fmla="*/ 2290109 w 3135234"/>
                <a:gd name="connsiteY26" fmla="*/ 234812 h 3131460"/>
                <a:gd name="connsiteX27" fmla="*/ 2308171 w 3135234"/>
                <a:gd name="connsiteY27" fmla="*/ 258578 h 3131460"/>
                <a:gd name="connsiteX28" fmla="*/ 2326233 w 3135234"/>
                <a:gd name="connsiteY28" fmla="*/ 281394 h 3131460"/>
                <a:gd name="connsiteX29" fmla="*/ 2345247 w 3135234"/>
                <a:gd name="connsiteY29" fmla="*/ 303259 h 3131460"/>
                <a:gd name="connsiteX30" fmla="*/ 2367111 w 3135234"/>
                <a:gd name="connsiteY30" fmla="*/ 322273 h 3131460"/>
                <a:gd name="connsiteX31" fmla="*/ 2388026 w 3135234"/>
                <a:gd name="connsiteY31" fmla="*/ 339385 h 3131460"/>
                <a:gd name="connsiteX32" fmla="*/ 2411792 w 3135234"/>
                <a:gd name="connsiteY32" fmla="*/ 352693 h 3131460"/>
                <a:gd name="connsiteX33" fmla="*/ 2437459 w 3135234"/>
                <a:gd name="connsiteY33" fmla="*/ 364101 h 3131460"/>
                <a:gd name="connsiteX34" fmla="*/ 2465028 w 3135234"/>
                <a:gd name="connsiteY34" fmla="*/ 373607 h 3131460"/>
                <a:gd name="connsiteX35" fmla="*/ 2493546 w 3135234"/>
                <a:gd name="connsiteY35" fmla="*/ 382163 h 3131460"/>
                <a:gd name="connsiteX36" fmla="*/ 2522066 w 3135234"/>
                <a:gd name="connsiteY36" fmla="*/ 389769 h 3131460"/>
                <a:gd name="connsiteX37" fmla="*/ 2551537 w 3135234"/>
                <a:gd name="connsiteY37" fmla="*/ 397374 h 3131460"/>
                <a:gd name="connsiteX38" fmla="*/ 2579105 w 3135234"/>
                <a:gd name="connsiteY38" fmla="*/ 405930 h 3131460"/>
                <a:gd name="connsiteX39" fmla="*/ 2606674 w 3135234"/>
                <a:gd name="connsiteY39" fmla="*/ 415437 h 3131460"/>
                <a:gd name="connsiteX40" fmla="*/ 2632341 w 3135234"/>
                <a:gd name="connsiteY40" fmla="*/ 426845 h 3131460"/>
                <a:gd name="connsiteX41" fmla="*/ 2655157 w 3135234"/>
                <a:gd name="connsiteY41" fmla="*/ 441104 h 3131460"/>
                <a:gd name="connsiteX42" fmla="*/ 2676072 w 3135234"/>
                <a:gd name="connsiteY42" fmla="*/ 458216 h 3131460"/>
                <a:gd name="connsiteX43" fmla="*/ 2693183 w 3135234"/>
                <a:gd name="connsiteY43" fmla="*/ 479131 h 3131460"/>
                <a:gd name="connsiteX44" fmla="*/ 2707443 w 3135234"/>
                <a:gd name="connsiteY44" fmla="*/ 501946 h 3131460"/>
                <a:gd name="connsiteX45" fmla="*/ 2718850 w 3135234"/>
                <a:gd name="connsiteY45" fmla="*/ 527613 h 3131460"/>
                <a:gd name="connsiteX46" fmla="*/ 2728356 w 3135234"/>
                <a:gd name="connsiteY46" fmla="*/ 555183 h 3131460"/>
                <a:gd name="connsiteX47" fmla="*/ 2736912 w 3135234"/>
                <a:gd name="connsiteY47" fmla="*/ 582752 h 3131460"/>
                <a:gd name="connsiteX48" fmla="*/ 2744518 w 3135234"/>
                <a:gd name="connsiteY48" fmla="*/ 612222 h 3131460"/>
                <a:gd name="connsiteX49" fmla="*/ 2752123 w 3135234"/>
                <a:gd name="connsiteY49" fmla="*/ 640741 h 3131460"/>
                <a:gd name="connsiteX50" fmla="*/ 2760679 w 3135234"/>
                <a:gd name="connsiteY50" fmla="*/ 669262 h 3131460"/>
                <a:gd name="connsiteX51" fmla="*/ 2770185 w 3135234"/>
                <a:gd name="connsiteY51" fmla="*/ 696831 h 3131460"/>
                <a:gd name="connsiteX52" fmla="*/ 2781592 w 3135234"/>
                <a:gd name="connsiteY52" fmla="*/ 722499 h 3131460"/>
                <a:gd name="connsiteX53" fmla="*/ 2794903 w 3135234"/>
                <a:gd name="connsiteY53" fmla="*/ 746265 h 3131460"/>
                <a:gd name="connsiteX54" fmla="*/ 2812014 w 3135234"/>
                <a:gd name="connsiteY54" fmla="*/ 767180 h 3131460"/>
                <a:gd name="connsiteX55" fmla="*/ 2831027 w 3135234"/>
                <a:gd name="connsiteY55" fmla="*/ 789045 h 3131460"/>
                <a:gd name="connsiteX56" fmla="*/ 2852891 w 3135234"/>
                <a:gd name="connsiteY56" fmla="*/ 808058 h 3131460"/>
                <a:gd name="connsiteX57" fmla="*/ 2875708 w 3135234"/>
                <a:gd name="connsiteY57" fmla="*/ 826120 h 3131460"/>
                <a:gd name="connsiteX58" fmla="*/ 2900424 w 3135234"/>
                <a:gd name="connsiteY58" fmla="*/ 844182 h 3131460"/>
                <a:gd name="connsiteX59" fmla="*/ 2924190 w 3135234"/>
                <a:gd name="connsiteY59" fmla="*/ 862244 h 3131460"/>
                <a:gd name="connsiteX60" fmla="*/ 2947006 w 3135234"/>
                <a:gd name="connsiteY60" fmla="*/ 880308 h 3131460"/>
                <a:gd name="connsiteX61" fmla="*/ 2968870 w 3135234"/>
                <a:gd name="connsiteY61" fmla="*/ 900271 h 3131460"/>
                <a:gd name="connsiteX62" fmla="*/ 2987883 w 3135234"/>
                <a:gd name="connsiteY62" fmla="*/ 920235 h 3131460"/>
                <a:gd name="connsiteX63" fmla="*/ 3004045 w 3135234"/>
                <a:gd name="connsiteY63" fmla="*/ 943051 h 3131460"/>
                <a:gd name="connsiteX64" fmla="*/ 3016403 w 3135234"/>
                <a:gd name="connsiteY64" fmla="*/ 966817 h 3131460"/>
                <a:gd name="connsiteX65" fmla="*/ 3024959 w 3135234"/>
                <a:gd name="connsiteY65" fmla="*/ 995337 h 3131460"/>
                <a:gd name="connsiteX66" fmla="*/ 3028761 w 3135234"/>
                <a:gd name="connsiteY66" fmla="*/ 1024807 h 3131460"/>
                <a:gd name="connsiteX67" fmla="*/ 3029713 w 3135234"/>
                <a:gd name="connsiteY67" fmla="*/ 1055228 h 3131460"/>
                <a:gd name="connsiteX68" fmla="*/ 3026860 w 3135234"/>
                <a:gd name="connsiteY68" fmla="*/ 1087550 h 3131460"/>
                <a:gd name="connsiteX69" fmla="*/ 3023057 w 3135234"/>
                <a:gd name="connsiteY69" fmla="*/ 1119872 h 3131460"/>
                <a:gd name="connsiteX70" fmla="*/ 3018304 w 3135234"/>
                <a:gd name="connsiteY70" fmla="*/ 1152195 h 3131460"/>
                <a:gd name="connsiteX71" fmla="*/ 3014501 w 3135234"/>
                <a:gd name="connsiteY71" fmla="*/ 1184517 h 3131460"/>
                <a:gd name="connsiteX72" fmla="*/ 3012601 w 3135234"/>
                <a:gd name="connsiteY72" fmla="*/ 1216840 h 3131460"/>
                <a:gd name="connsiteX73" fmla="*/ 3012601 w 3135234"/>
                <a:gd name="connsiteY73" fmla="*/ 1248211 h 3131460"/>
                <a:gd name="connsiteX74" fmla="*/ 3016403 w 3135234"/>
                <a:gd name="connsiteY74" fmla="*/ 1277681 h 3131460"/>
                <a:gd name="connsiteX75" fmla="*/ 3024008 w 3135234"/>
                <a:gd name="connsiteY75" fmla="*/ 1307152 h 3131460"/>
                <a:gd name="connsiteX76" fmla="*/ 3035416 w 3135234"/>
                <a:gd name="connsiteY76" fmla="*/ 1334721 h 3131460"/>
                <a:gd name="connsiteX77" fmla="*/ 3050627 w 3135234"/>
                <a:gd name="connsiteY77" fmla="*/ 1363240 h 3131460"/>
                <a:gd name="connsiteX78" fmla="*/ 3065837 w 3135234"/>
                <a:gd name="connsiteY78" fmla="*/ 1391761 h 3131460"/>
                <a:gd name="connsiteX79" fmla="*/ 3082949 w 3135234"/>
                <a:gd name="connsiteY79" fmla="*/ 1420280 h 3131460"/>
                <a:gd name="connsiteX80" fmla="*/ 3099109 w 3135234"/>
                <a:gd name="connsiteY80" fmla="*/ 1447849 h 3131460"/>
                <a:gd name="connsiteX81" fmla="*/ 3113369 w 3135234"/>
                <a:gd name="connsiteY81" fmla="*/ 1477319 h 3131460"/>
                <a:gd name="connsiteX82" fmla="*/ 3124776 w 3135234"/>
                <a:gd name="connsiteY82" fmla="*/ 1505839 h 3131460"/>
                <a:gd name="connsiteX83" fmla="*/ 3132382 w 3135234"/>
                <a:gd name="connsiteY83" fmla="*/ 1535310 h 3131460"/>
                <a:gd name="connsiteX84" fmla="*/ 3135234 w 3135234"/>
                <a:gd name="connsiteY84" fmla="*/ 1565730 h 3131460"/>
                <a:gd name="connsiteX85" fmla="*/ 3132382 w 3135234"/>
                <a:gd name="connsiteY85" fmla="*/ 1596151 h 3131460"/>
                <a:gd name="connsiteX86" fmla="*/ 3124776 w 3135234"/>
                <a:gd name="connsiteY86" fmla="*/ 1625621 h 3131460"/>
                <a:gd name="connsiteX87" fmla="*/ 3113369 w 3135234"/>
                <a:gd name="connsiteY87" fmla="*/ 1654141 h 3131460"/>
                <a:gd name="connsiteX88" fmla="*/ 3099109 w 3135234"/>
                <a:gd name="connsiteY88" fmla="*/ 1683611 h 3131460"/>
                <a:gd name="connsiteX89" fmla="*/ 3082949 w 3135234"/>
                <a:gd name="connsiteY89" fmla="*/ 1711181 h 3131460"/>
                <a:gd name="connsiteX90" fmla="*/ 3065837 w 3135234"/>
                <a:gd name="connsiteY90" fmla="*/ 1739701 h 3131460"/>
                <a:gd name="connsiteX91" fmla="*/ 3050627 w 3135234"/>
                <a:gd name="connsiteY91" fmla="*/ 1768220 h 3131460"/>
                <a:gd name="connsiteX92" fmla="*/ 3035416 w 3135234"/>
                <a:gd name="connsiteY92" fmla="*/ 1796739 h 3131460"/>
                <a:gd name="connsiteX93" fmla="*/ 3024008 w 3135234"/>
                <a:gd name="connsiteY93" fmla="*/ 1824309 h 3131460"/>
                <a:gd name="connsiteX94" fmla="*/ 3016403 w 3135234"/>
                <a:gd name="connsiteY94" fmla="*/ 1853779 h 3131460"/>
                <a:gd name="connsiteX95" fmla="*/ 3012601 w 3135234"/>
                <a:gd name="connsiteY95" fmla="*/ 1883249 h 3131460"/>
                <a:gd name="connsiteX96" fmla="*/ 3012601 w 3135234"/>
                <a:gd name="connsiteY96" fmla="*/ 1914621 h 3131460"/>
                <a:gd name="connsiteX97" fmla="*/ 3014501 w 3135234"/>
                <a:gd name="connsiteY97" fmla="*/ 1946943 h 3131460"/>
                <a:gd name="connsiteX98" fmla="*/ 3018304 w 3135234"/>
                <a:gd name="connsiteY98" fmla="*/ 1979265 h 3131460"/>
                <a:gd name="connsiteX99" fmla="*/ 3023057 w 3135234"/>
                <a:gd name="connsiteY99" fmla="*/ 2011588 h 3131460"/>
                <a:gd name="connsiteX100" fmla="*/ 3026860 w 3135234"/>
                <a:gd name="connsiteY100" fmla="*/ 2043910 h 3131460"/>
                <a:gd name="connsiteX101" fmla="*/ 3029713 w 3135234"/>
                <a:gd name="connsiteY101" fmla="*/ 2076232 h 3131460"/>
                <a:gd name="connsiteX102" fmla="*/ 3028761 w 3135234"/>
                <a:gd name="connsiteY102" fmla="*/ 2106654 h 3131460"/>
                <a:gd name="connsiteX103" fmla="*/ 3024959 w 3135234"/>
                <a:gd name="connsiteY103" fmla="*/ 2136125 h 3131460"/>
                <a:gd name="connsiteX104" fmla="*/ 3016403 w 3135234"/>
                <a:gd name="connsiteY104" fmla="*/ 2164644 h 3131460"/>
                <a:gd name="connsiteX105" fmla="*/ 3004045 w 3135234"/>
                <a:gd name="connsiteY105" fmla="*/ 2188410 h 3131460"/>
                <a:gd name="connsiteX106" fmla="*/ 2987883 w 3135234"/>
                <a:gd name="connsiteY106" fmla="*/ 2211226 h 3131460"/>
                <a:gd name="connsiteX107" fmla="*/ 2968870 w 3135234"/>
                <a:gd name="connsiteY107" fmla="*/ 2231189 h 3131460"/>
                <a:gd name="connsiteX108" fmla="*/ 2947006 w 3135234"/>
                <a:gd name="connsiteY108" fmla="*/ 2251152 h 3131460"/>
                <a:gd name="connsiteX109" fmla="*/ 2924190 w 3135234"/>
                <a:gd name="connsiteY109" fmla="*/ 2269216 h 3131460"/>
                <a:gd name="connsiteX110" fmla="*/ 2900424 w 3135234"/>
                <a:gd name="connsiteY110" fmla="*/ 2287278 h 3131460"/>
                <a:gd name="connsiteX111" fmla="*/ 2875708 w 3135234"/>
                <a:gd name="connsiteY111" fmla="*/ 2305340 h 3131460"/>
                <a:gd name="connsiteX112" fmla="*/ 2852891 w 3135234"/>
                <a:gd name="connsiteY112" fmla="*/ 2323403 h 3131460"/>
                <a:gd name="connsiteX113" fmla="*/ 2831027 w 3135234"/>
                <a:gd name="connsiteY113" fmla="*/ 2342416 h 3131460"/>
                <a:gd name="connsiteX114" fmla="*/ 2812014 w 3135234"/>
                <a:gd name="connsiteY114" fmla="*/ 2364281 h 3131460"/>
                <a:gd name="connsiteX115" fmla="*/ 2794903 w 3135234"/>
                <a:gd name="connsiteY115" fmla="*/ 2385195 h 3131460"/>
                <a:gd name="connsiteX116" fmla="*/ 2781592 w 3135234"/>
                <a:gd name="connsiteY116" fmla="*/ 2408961 h 3131460"/>
                <a:gd name="connsiteX117" fmla="*/ 2770185 w 3135234"/>
                <a:gd name="connsiteY117" fmla="*/ 2434629 h 3131460"/>
                <a:gd name="connsiteX118" fmla="*/ 2760679 w 3135234"/>
                <a:gd name="connsiteY118" fmla="*/ 2462199 h 3131460"/>
                <a:gd name="connsiteX119" fmla="*/ 2752123 w 3135234"/>
                <a:gd name="connsiteY119" fmla="*/ 2490719 h 3131460"/>
                <a:gd name="connsiteX120" fmla="*/ 2744518 w 3135234"/>
                <a:gd name="connsiteY120" fmla="*/ 2519238 h 3131460"/>
                <a:gd name="connsiteX121" fmla="*/ 2736912 w 3135234"/>
                <a:gd name="connsiteY121" fmla="*/ 2548709 h 3131460"/>
                <a:gd name="connsiteX122" fmla="*/ 2728356 w 3135234"/>
                <a:gd name="connsiteY122" fmla="*/ 2576277 h 3131460"/>
                <a:gd name="connsiteX123" fmla="*/ 2718850 w 3135234"/>
                <a:gd name="connsiteY123" fmla="*/ 2603846 h 3131460"/>
                <a:gd name="connsiteX124" fmla="*/ 2707443 w 3135234"/>
                <a:gd name="connsiteY124" fmla="*/ 2629514 h 3131460"/>
                <a:gd name="connsiteX125" fmla="*/ 2693183 w 3135234"/>
                <a:gd name="connsiteY125" fmla="*/ 2652330 h 3131460"/>
                <a:gd name="connsiteX126" fmla="*/ 2676072 w 3135234"/>
                <a:gd name="connsiteY126" fmla="*/ 2673244 h 3131460"/>
                <a:gd name="connsiteX127" fmla="*/ 2655157 w 3135234"/>
                <a:gd name="connsiteY127" fmla="*/ 2690356 h 3131460"/>
                <a:gd name="connsiteX128" fmla="*/ 2632341 w 3135234"/>
                <a:gd name="connsiteY128" fmla="*/ 2704615 h 3131460"/>
                <a:gd name="connsiteX129" fmla="*/ 2606674 w 3135234"/>
                <a:gd name="connsiteY129" fmla="*/ 2716024 h 3131460"/>
                <a:gd name="connsiteX130" fmla="*/ 2579105 w 3135234"/>
                <a:gd name="connsiteY130" fmla="*/ 2725530 h 3131460"/>
                <a:gd name="connsiteX131" fmla="*/ 2551537 w 3135234"/>
                <a:gd name="connsiteY131" fmla="*/ 2734086 h 3131460"/>
                <a:gd name="connsiteX132" fmla="*/ 2522066 w 3135234"/>
                <a:gd name="connsiteY132" fmla="*/ 2741692 h 3131460"/>
                <a:gd name="connsiteX133" fmla="*/ 2493546 w 3135234"/>
                <a:gd name="connsiteY133" fmla="*/ 2749297 h 3131460"/>
                <a:gd name="connsiteX134" fmla="*/ 2465028 w 3135234"/>
                <a:gd name="connsiteY134" fmla="*/ 2757853 h 3131460"/>
                <a:gd name="connsiteX135" fmla="*/ 2437459 w 3135234"/>
                <a:gd name="connsiteY135" fmla="*/ 2767359 h 3131460"/>
                <a:gd name="connsiteX136" fmla="*/ 2411792 w 3135234"/>
                <a:gd name="connsiteY136" fmla="*/ 2778768 h 3131460"/>
                <a:gd name="connsiteX137" fmla="*/ 2388026 w 3135234"/>
                <a:gd name="connsiteY137" fmla="*/ 2792076 h 3131460"/>
                <a:gd name="connsiteX138" fmla="*/ 2367111 w 3135234"/>
                <a:gd name="connsiteY138" fmla="*/ 2809188 h 3131460"/>
                <a:gd name="connsiteX139" fmla="*/ 2345247 w 3135234"/>
                <a:gd name="connsiteY139" fmla="*/ 2828201 h 3131460"/>
                <a:gd name="connsiteX140" fmla="*/ 2326233 w 3135234"/>
                <a:gd name="connsiteY140" fmla="*/ 2850066 h 3131460"/>
                <a:gd name="connsiteX141" fmla="*/ 2308171 w 3135234"/>
                <a:gd name="connsiteY141" fmla="*/ 2872882 h 3131460"/>
                <a:gd name="connsiteX142" fmla="*/ 2290109 w 3135234"/>
                <a:gd name="connsiteY142" fmla="*/ 2896648 h 3131460"/>
                <a:gd name="connsiteX143" fmla="*/ 2272047 w 3135234"/>
                <a:gd name="connsiteY143" fmla="*/ 2920415 h 3131460"/>
                <a:gd name="connsiteX144" fmla="*/ 2253984 w 3135234"/>
                <a:gd name="connsiteY144" fmla="*/ 2943230 h 3131460"/>
                <a:gd name="connsiteX145" fmla="*/ 2234020 w 3135234"/>
                <a:gd name="connsiteY145" fmla="*/ 2965095 h 3131460"/>
                <a:gd name="connsiteX146" fmla="*/ 2214056 w 3135234"/>
                <a:gd name="connsiteY146" fmla="*/ 2984108 h 3131460"/>
                <a:gd name="connsiteX147" fmla="*/ 2191242 w 3135234"/>
                <a:gd name="connsiteY147" fmla="*/ 3000270 h 3131460"/>
                <a:gd name="connsiteX148" fmla="*/ 2167475 w 3135234"/>
                <a:gd name="connsiteY148" fmla="*/ 3012628 h 3131460"/>
                <a:gd name="connsiteX149" fmla="*/ 2138955 w 3135234"/>
                <a:gd name="connsiteY149" fmla="*/ 3021184 h 3131460"/>
                <a:gd name="connsiteX150" fmla="*/ 2109485 w 3135234"/>
                <a:gd name="connsiteY150" fmla="*/ 3024987 h 3131460"/>
                <a:gd name="connsiteX151" fmla="*/ 2079066 w 3135234"/>
                <a:gd name="connsiteY151" fmla="*/ 3025938 h 3131460"/>
                <a:gd name="connsiteX152" fmla="*/ 2046743 w 3135234"/>
                <a:gd name="connsiteY152" fmla="*/ 3023085 h 3131460"/>
                <a:gd name="connsiteX153" fmla="*/ 2014421 w 3135234"/>
                <a:gd name="connsiteY153" fmla="*/ 3019283 h 3131460"/>
                <a:gd name="connsiteX154" fmla="*/ 1982099 w 3135234"/>
                <a:gd name="connsiteY154" fmla="*/ 3014529 h 3131460"/>
                <a:gd name="connsiteX155" fmla="*/ 1949777 w 3135234"/>
                <a:gd name="connsiteY155" fmla="*/ 3010728 h 3131460"/>
                <a:gd name="connsiteX156" fmla="*/ 1917455 w 3135234"/>
                <a:gd name="connsiteY156" fmla="*/ 3008826 h 3131460"/>
                <a:gd name="connsiteX157" fmla="*/ 1886083 w 3135234"/>
                <a:gd name="connsiteY157" fmla="*/ 3008826 h 3131460"/>
                <a:gd name="connsiteX158" fmla="*/ 1856614 w 3135234"/>
                <a:gd name="connsiteY158" fmla="*/ 3012628 h 3131460"/>
                <a:gd name="connsiteX159" fmla="*/ 1826193 w 3135234"/>
                <a:gd name="connsiteY159" fmla="*/ 3020234 h 3131460"/>
                <a:gd name="connsiteX160" fmla="*/ 1798624 w 3135234"/>
                <a:gd name="connsiteY160" fmla="*/ 3031641 h 3131460"/>
                <a:gd name="connsiteX161" fmla="*/ 1770105 w 3135234"/>
                <a:gd name="connsiteY161" fmla="*/ 3046852 h 3131460"/>
                <a:gd name="connsiteX162" fmla="*/ 1741586 w 3135234"/>
                <a:gd name="connsiteY162" fmla="*/ 3062063 h 3131460"/>
                <a:gd name="connsiteX163" fmla="*/ 1713066 w 3135234"/>
                <a:gd name="connsiteY163" fmla="*/ 3079174 h 3131460"/>
                <a:gd name="connsiteX164" fmla="*/ 1685497 w 3135234"/>
                <a:gd name="connsiteY164" fmla="*/ 3095335 h 3131460"/>
                <a:gd name="connsiteX165" fmla="*/ 1656028 w 3135234"/>
                <a:gd name="connsiteY165" fmla="*/ 3109595 h 3131460"/>
                <a:gd name="connsiteX166" fmla="*/ 1627508 w 3135234"/>
                <a:gd name="connsiteY166" fmla="*/ 3121003 h 3131460"/>
                <a:gd name="connsiteX167" fmla="*/ 1598037 w 3135234"/>
                <a:gd name="connsiteY167" fmla="*/ 3128609 h 3131460"/>
                <a:gd name="connsiteX168" fmla="*/ 1567618 w 3135234"/>
                <a:gd name="connsiteY168" fmla="*/ 3131460 h 3131460"/>
                <a:gd name="connsiteX169" fmla="*/ 1537197 w 3135234"/>
                <a:gd name="connsiteY169" fmla="*/ 3128609 h 3131460"/>
                <a:gd name="connsiteX170" fmla="*/ 1507727 w 3135234"/>
                <a:gd name="connsiteY170" fmla="*/ 3121003 h 3131460"/>
                <a:gd name="connsiteX171" fmla="*/ 1479208 w 3135234"/>
                <a:gd name="connsiteY171" fmla="*/ 3109595 h 3131460"/>
                <a:gd name="connsiteX172" fmla="*/ 1449738 w 3135234"/>
                <a:gd name="connsiteY172" fmla="*/ 3095335 h 3131460"/>
                <a:gd name="connsiteX173" fmla="*/ 1422168 w 3135234"/>
                <a:gd name="connsiteY173" fmla="*/ 3079174 h 3131460"/>
                <a:gd name="connsiteX174" fmla="*/ 1393649 w 3135234"/>
                <a:gd name="connsiteY174" fmla="*/ 3062063 h 3131460"/>
                <a:gd name="connsiteX175" fmla="*/ 1365129 w 3135234"/>
                <a:gd name="connsiteY175" fmla="*/ 3046852 h 3131460"/>
                <a:gd name="connsiteX176" fmla="*/ 1336610 w 3135234"/>
                <a:gd name="connsiteY176" fmla="*/ 3031641 h 3131460"/>
                <a:gd name="connsiteX177" fmla="*/ 1308092 w 3135234"/>
                <a:gd name="connsiteY177" fmla="*/ 3020234 h 3131460"/>
                <a:gd name="connsiteX178" fmla="*/ 1278621 w 3135234"/>
                <a:gd name="connsiteY178" fmla="*/ 3012628 h 3131460"/>
                <a:gd name="connsiteX179" fmla="*/ 1249151 w 3135234"/>
                <a:gd name="connsiteY179" fmla="*/ 3008826 h 3131460"/>
                <a:gd name="connsiteX180" fmla="*/ 1217779 w 3135234"/>
                <a:gd name="connsiteY180" fmla="*/ 3008826 h 3131460"/>
                <a:gd name="connsiteX181" fmla="*/ 1185457 w 3135234"/>
                <a:gd name="connsiteY181" fmla="*/ 3010728 h 3131460"/>
                <a:gd name="connsiteX182" fmla="*/ 1153136 w 3135234"/>
                <a:gd name="connsiteY182" fmla="*/ 3014529 h 3131460"/>
                <a:gd name="connsiteX183" fmla="*/ 1120813 w 3135234"/>
                <a:gd name="connsiteY183" fmla="*/ 3019283 h 3131460"/>
                <a:gd name="connsiteX184" fmla="*/ 1088490 w 3135234"/>
                <a:gd name="connsiteY184" fmla="*/ 3023085 h 3131460"/>
                <a:gd name="connsiteX185" fmla="*/ 1056169 w 3135234"/>
                <a:gd name="connsiteY185" fmla="*/ 3025938 h 3131460"/>
                <a:gd name="connsiteX186" fmla="*/ 1025749 w 3135234"/>
                <a:gd name="connsiteY186" fmla="*/ 3024987 h 3131460"/>
                <a:gd name="connsiteX187" fmla="*/ 996279 w 3135234"/>
                <a:gd name="connsiteY187" fmla="*/ 3021184 h 3131460"/>
                <a:gd name="connsiteX188" fmla="*/ 967759 w 3135234"/>
                <a:gd name="connsiteY188" fmla="*/ 3012628 h 3131460"/>
                <a:gd name="connsiteX189" fmla="*/ 943993 w 3135234"/>
                <a:gd name="connsiteY189" fmla="*/ 3000270 h 3131460"/>
                <a:gd name="connsiteX190" fmla="*/ 921177 w 3135234"/>
                <a:gd name="connsiteY190" fmla="*/ 2984108 h 3131460"/>
                <a:gd name="connsiteX191" fmla="*/ 901214 w 3135234"/>
                <a:gd name="connsiteY191" fmla="*/ 2965095 h 3131460"/>
                <a:gd name="connsiteX192" fmla="*/ 881250 w 3135234"/>
                <a:gd name="connsiteY192" fmla="*/ 2943230 h 3131460"/>
                <a:gd name="connsiteX193" fmla="*/ 863188 w 3135234"/>
                <a:gd name="connsiteY193" fmla="*/ 2920415 h 3131460"/>
                <a:gd name="connsiteX194" fmla="*/ 845126 w 3135234"/>
                <a:gd name="connsiteY194" fmla="*/ 2896648 h 3131460"/>
                <a:gd name="connsiteX195" fmla="*/ 827064 w 3135234"/>
                <a:gd name="connsiteY195" fmla="*/ 2872882 h 3131460"/>
                <a:gd name="connsiteX196" fmla="*/ 809001 w 3135234"/>
                <a:gd name="connsiteY196" fmla="*/ 2850066 h 3131460"/>
                <a:gd name="connsiteX197" fmla="*/ 789988 w 3135234"/>
                <a:gd name="connsiteY197" fmla="*/ 2828201 h 3131460"/>
                <a:gd name="connsiteX198" fmla="*/ 768123 w 3135234"/>
                <a:gd name="connsiteY198" fmla="*/ 2809188 h 3131460"/>
                <a:gd name="connsiteX199" fmla="*/ 747208 w 3135234"/>
                <a:gd name="connsiteY199" fmla="*/ 2792076 h 3131460"/>
                <a:gd name="connsiteX200" fmla="*/ 723443 w 3135234"/>
                <a:gd name="connsiteY200" fmla="*/ 2778768 h 3131460"/>
                <a:gd name="connsiteX201" fmla="*/ 697775 w 3135234"/>
                <a:gd name="connsiteY201" fmla="*/ 2767359 h 3131460"/>
                <a:gd name="connsiteX202" fmla="*/ 670207 w 3135234"/>
                <a:gd name="connsiteY202" fmla="*/ 2757853 h 3131460"/>
                <a:gd name="connsiteX203" fmla="*/ 641687 w 3135234"/>
                <a:gd name="connsiteY203" fmla="*/ 2749297 h 3131460"/>
                <a:gd name="connsiteX204" fmla="*/ 613168 w 3135234"/>
                <a:gd name="connsiteY204" fmla="*/ 2741692 h 3131460"/>
                <a:gd name="connsiteX205" fmla="*/ 583698 w 3135234"/>
                <a:gd name="connsiteY205" fmla="*/ 2734086 h 3131460"/>
                <a:gd name="connsiteX206" fmla="*/ 556129 w 3135234"/>
                <a:gd name="connsiteY206" fmla="*/ 2725530 h 3131460"/>
                <a:gd name="connsiteX207" fmla="*/ 528560 w 3135234"/>
                <a:gd name="connsiteY207" fmla="*/ 2716024 h 3131460"/>
                <a:gd name="connsiteX208" fmla="*/ 502893 w 3135234"/>
                <a:gd name="connsiteY208" fmla="*/ 2704615 h 3131460"/>
                <a:gd name="connsiteX209" fmla="*/ 480077 w 3135234"/>
                <a:gd name="connsiteY209" fmla="*/ 2690356 h 3131460"/>
                <a:gd name="connsiteX210" fmla="*/ 459162 w 3135234"/>
                <a:gd name="connsiteY210" fmla="*/ 2673244 h 3131460"/>
                <a:gd name="connsiteX211" fmla="*/ 442052 w 3135234"/>
                <a:gd name="connsiteY211" fmla="*/ 2652330 h 3131460"/>
                <a:gd name="connsiteX212" fmla="*/ 427792 w 3135234"/>
                <a:gd name="connsiteY212" fmla="*/ 2629514 h 3131460"/>
                <a:gd name="connsiteX213" fmla="*/ 416384 w 3135234"/>
                <a:gd name="connsiteY213" fmla="*/ 2603846 h 3131460"/>
                <a:gd name="connsiteX214" fmla="*/ 406878 w 3135234"/>
                <a:gd name="connsiteY214" fmla="*/ 2576277 h 3131460"/>
                <a:gd name="connsiteX215" fmla="*/ 398322 w 3135234"/>
                <a:gd name="connsiteY215" fmla="*/ 2548709 h 3131460"/>
                <a:gd name="connsiteX216" fmla="*/ 390717 w 3135234"/>
                <a:gd name="connsiteY216" fmla="*/ 2519238 h 3131460"/>
                <a:gd name="connsiteX217" fmla="*/ 383111 w 3135234"/>
                <a:gd name="connsiteY217" fmla="*/ 2490719 h 3131460"/>
                <a:gd name="connsiteX218" fmla="*/ 374555 w 3135234"/>
                <a:gd name="connsiteY218" fmla="*/ 2462199 h 3131460"/>
                <a:gd name="connsiteX219" fmla="*/ 365049 w 3135234"/>
                <a:gd name="connsiteY219" fmla="*/ 2434629 h 3131460"/>
                <a:gd name="connsiteX220" fmla="*/ 353641 w 3135234"/>
                <a:gd name="connsiteY220" fmla="*/ 2408961 h 3131460"/>
                <a:gd name="connsiteX221" fmla="*/ 340332 w 3135234"/>
                <a:gd name="connsiteY221" fmla="*/ 2385195 h 3131460"/>
                <a:gd name="connsiteX222" fmla="*/ 323221 w 3135234"/>
                <a:gd name="connsiteY222" fmla="*/ 2364281 h 3131460"/>
                <a:gd name="connsiteX223" fmla="*/ 304208 w 3135234"/>
                <a:gd name="connsiteY223" fmla="*/ 2342416 h 3131460"/>
                <a:gd name="connsiteX224" fmla="*/ 282343 w 3135234"/>
                <a:gd name="connsiteY224" fmla="*/ 2323403 h 3131460"/>
                <a:gd name="connsiteX225" fmla="*/ 258576 w 3135234"/>
                <a:gd name="connsiteY225" fmla="*/ 2305340 h 3131460"/>
                <a:gd name="connsiteX226" fmla="*/ 234810 w 3135234"/>
                <a:gd name="connsiteY226" fmla="*/ 2287278 h 3131460"/>
                <a:gd name="connsiteX227" fmla="*/ 211045 w 3135234"/>
                <a:gd name="connsiteY227" fmla="*/ 2269216 h 3131460"/>
                <a:gd name="connsiteX228" fmla="*/ 188228 w 3135234"/>
                <a:gd name="connsiteY228" fmla="*/ 2251152 h 3131460"/>
                <a:gd name="connsiteX229" fmla="*/ 166363 w 3135234"/>
                <a:gd name="connsiteY229" fmla="*/ 2231189 h 3131460"/>
                <a:gd name="connsiteX230" fmla="*/ 147351 w 3135234"/>
                <a:gd name="connsiteY230" fmla="*/ 2211226 h 3131460"/>
                <a:gd name="connsiteX231" fmla="*/ 131190 w 3135234"/>
                <a:gd name="connsiteY231" fmla="*/ 2188410 h 3131460"/>
                <a:gd name="connsiteX232" fmla="*/ 118832 w 3135234"/>
                <a:gd name="connsiteY232" fmla="*/ 2164644 h 3131460"/>
                <a:gd name="connsiteX233" fmla="*/ 110276 w 3135234"/>
                <a:gd name="connsiteY233" fmla="*/ 2136125 h 3131460"/>
                <a:gd name="connsiteX234" fmla="*/ 106473 w 3135234"/>
                <a:gd name="connsiteY234" fmla="*/ 2106654 h 3131460"/>
                <a:gd name="connsiteX235" fmla="*/ 105522 w 3135234"/>
                <a:gd name="connsiteY235" fmla="*/ 2076232 h 3131460"/>
                <a:gd name="connsiteX236" fmla="*/ 108374 w 3135234"/>
                <a:gd name="connsiteY236" fmla="*/ 2043910 h 3131460"/>
                <a:gd name="connsiteX237" fmla="*/ 112177 w 3135234"/>
                <a:gd name="connsiteY237" fmla="*/ 2011588 h 3131460"/>
                <a:gd name="connsiteX238" fmla="*/ 116930 w 3135234"/>
                <a:gd name="connsiteY238" fmla="*/ 1979265 h 3131460"/>
                <a:gd name="connsiteX239" fmla="*/ 120733 w 3135234"/>
                <a:gd name="connsiteY239" fmla="*/ 1946943 h 3131460"/>
                <a:gd name="connsiteX240" fmla="*/ 122635 w 3135234"/>
                <a:gd name="connsiteY240" fmla="*/ 1914621 h 3131460"/>
                <a:gd name="connsiteX241" fmla="*/ 122635 w 3135234"/>
                <a:gd name="connsiteY241" fmla="*/ 1883249 h 3131460"/>
                <a:gd name="connsiteX242" fmla="*/ 118832 w 3135234"/>
                <a:gd name="connsiteY242" fmla="*/ 1853779 h 3131460"/>
                <a:gd name="connsiteX243" fmla="*/ 111226 w 3135234"/>
                <a:gd name="connsiteY243" fmla="*/ 1824309 h 3131460"/>
                <a:gd name="connsiteX244" fmla="*/ 99818 w 3135234"/>
                <a:gd name="connsiteY244" fmla="*/ 1796739 h 3131460"/>
                <a:gd name="connsiteX245" fmla="*/ 85559 w 3135234"/>
                <a:gd name="connsiteY245" fmla="*/ 1768220 h 3131460"/>
                <a:gd name="connsiteX246" fmla="*/ 69398 w 3135234"/>
                <a:gd name="connsiteY246" fmla="*/ 1739701 h 3131460"/>
                <a:gd name="connsiteX247" fmla="*/ 52287 w 3135234"/>
                <a:gd name="connsiteY247" fmla="*/ 1711181 h 3131460"/>
                <a:gd name="connsiteX248" fmla="*/ 36126 w 3135234"/>
                <a:gd name="connsiteY248" fmla="*/ 1683611 h 3131460"/>
                <a:gd name="connsiteX249" fmla="*/ 21865 w 3135234"/>
                <a:gd name="connsiteY249" fmla="*/ 1654141 h 3131460"/>
                <a:gd name="connsiteX250" fmla="*/ 10458 w 3135234"/>
                <a:gd name="connsiteY250" fmla="*/ 1625621 h 3131460"/>
                <a:gd name="connsiteX251" fmla="*/ 2853 w 3135234"/>
                <a:gd name="connsiteY251" fmla="*/ 1596151 h 3131460"/>
                <a:gd name="connsiteX252" fmla="*/ 0 w 3135234"/>
                <a:gd name="connsiteY252" fmla="*/ 1565730 h 3131460"/>
                <a:gd name="connsiteX253" fmla="*/ 2853 w 3135234"/>
                <a:gd name="connsiteY253" fmla="*/ 1535310 h 3131460"/>
                <a:gd name="connsiteX254" fmla="*/ 10458 w 3135234"/>
                <a:gd name="connsiteY254" fmla="*/ 1505839 h 3131460"/>
                <a:gd name="connsiteX255" fmla="*/ 21865 w 3135234"/>
                <a:gd name="connsiteY255" fmla="*/ 1477319 h 3131460"/>
                <a:gd name="connsiteX256" fmla="*/ 36126 w 3135234"/>
                <a:gd name="connsiteY256" fmla="*/ 1447849 h 3131460"/>
                <a:gd name="connsiteX257" fmla="*/ 52287 w 3135234"/>
                <a:gd name="connsiteY257" fmla="*/ 1420280 h 3131460"/>
                <a:gd name="connsiteX258" fmla="*/ 69398 w 3135234"/>
                <a:gd name="connsiteY258" fmla="*/ 1391761 h 3131460"/>
                <a:gd name="connsiteX259" fmla="*/ 85559 w 3135234"/>
                <a:gd name="connsiteY259" fmla="*/ 1363240 h 3131460"/>
                <a:gd name="connsiteX260" fmla="*/ 99818 w 3135234"/>
                <a:gd name="connsiteY260" fmla="*/ 1334721 h 3131460"/>
                <a:gd name="connsiteX261" fmla="*/ 111226 w 3135234"/>
                <a:gd name="connsiteY261" fmla="*/ 1307152 h 3131460"/>
                <a:gd name="connsiteX262" fmla="*/ 118832 w 3135234"/>
                <a:gd name="connsiteY262" fmla="*/ 1277681 h 3131460"/>
                <a:gd name="connsiteX263" fmla="*/ 122635 w 3135234"/>
                <a:gd name="connsiteY263" fmla="*/ 1248211 h 3131460"/>
                <a:gd name="connsiteX264" fmla="*/ 122635 w 3135234"/>
                <a:gd name="connsiteY264" fmla="*/ 1216840 h 3131460"/>
                <a:gd name="connsiteX265" fmla="*/ 120733 w 3135234"/>
                <a:gd name="connsiteY265" fmla="*/ 1184517 h 3131460"/>
                <a:gd name="connsiteX266" fmla="*/ 116930 w 3135234"/>
                <a:gd name="connsiteY266" fmla="*/ 1152195 h 3131460"/>
                <a:gd name="connsiteX267" fmla="*/ 112177 w 3135234"/>
                <a:gd name="connsiteY267" fmla="*/ 1119872 h 3131460"/>
                <a:gd name="connsiteX268" fmla="*/ 108374 w 3135234"/>
                <a:gd name="connsiteY268" fmla="*/ 1087550 h 3131460"/>
                <a:gd name="connsiteX269" fmla="*/ 105522 w 3135234"/>
                <a:gd name="connsiteY269" fmla="*/ 1055228 h 3131460"/>
                <a:gd name="connsiteX270" fmla="*/ 106473 w 3135234"/>
                <a:gd name="connsiteY270" fmla="*/ 1024807 h 3131460"/>
                <a:gd name="connsiteX271" fmla="*/ 110276 w 3135234"/>
                <a:gd name="connsiteY271" fmla="*/ 995337 h 3131460"/>
                <a:gd name="connsiteX272" fmla="*/ 118832 w 3135234"/>
                <a:gd name="connsiteY272" fmla="*/ 966817 h 3131460"/>
                <a:gd name="connsiteX273" fmla="*/ 131190 w 3135234"/>
                <a:gd name="connsiteY273" fmla="*/ 943051 h 3131460"/>
                <a:gd name="connsiteX274" fmla="*/ 147351 w 3135234"/>
                <a:gd name="connsiteY274" fmla="*/ 920235 h 3131460"/>
                <a:gd name="connsiteX275" fmla="*/ 166363 w 3135234"/>
                <a:gd name="connsiteY275" fmla="*/ 900271 h 3131460"/>
                <a:gd name="connsiteX276" fmla="*/ 188228 w 3135234"/>
                <a:gd name="connsiteY276" fmla="*/ 880308 h 3131460"/>
                <a:gd name="connsiteX277" fmla="*/ 211045 w 3135234"/>
                <a:gd name="connsiteY277" fmla="*/ 862244 h 3131460"/>
                <a:gd name="connsiteX278" fmla="*/ 234810 w 3135234"/>
                <a:gd name="connsiteY278" fmla="*/ 844182 h 3131460"/>
                <a:gd name="connsiteX279" fmla="*/ 258576 w 3135234"/>
                <a:gd name="connsiteY279" fmla="*/ 826120 h 3131460"/>
                <a:gd name="connsiteX280" fmla="*/ 282343 w 3135234"/>
                <a:gd name="connsiteY280" fmla="*/ 808058 h 3131460"/>
                <a:gd name="connsiteX281" fmla="*/ 304208 w 3135234"/>
                <a:gd name="connsiteY281" fmla="*/ 789045 h 3131460"/>
                <a:gd name="connsiteX282" fmla="*/ 323221 w 3135234"/>
                <a:gd name="connsiteY282" fmla="*/ 767180 h 3131460"/>
                <a:gd name="connsiteX283" fmla="*/ 340332 w 3135234"/>
                <a:gd name="connsiteY283" fmla="*/ 746265 h 3131460"/>
                <a:gd name="connsiteX284" fmla="*/ 353641 w 3135234"/>
                <a:gd name="connsiteY284" fmla="*/ 722499 h 3131460"/>
                <a:gd name="connsiteX285" fmla="*/ 365049 w 3135234"/>
                <a:gd name="connsiteY285" fmla="*/ 696831 h 3131460"/>
                <a:gd name="connsiteX286" fmla="*/ 374555 w 3135234"/>
                <a:gd name="connsiteY286" fmla="*/ 669262 h 3131460"/>
                <a:gd name="connsiteX287" fmla="*/ 383111 w 3135234"/>
                <a:gd name="connsiteY287" fmla="*/ 640741 h 3131460"/>
                <a:gd name="connsiteX288" fmla="*/ 390717 w 3135234"/>
                <a:gd name="connsiteY288" fmla="*/ 612222 h 3131460"/>
                <a:gd name="connsiteX289" fmla="*/ 398322 w 3135234"/>
                <a:gd name="connsiteY289" fmla="*/ 582752 h 3131460"/>
                <a:gd name="connsiteX290" fmla="*/ 406878 w 3135234"/>
                <a:gd name="connsiteY290" fmla="*/ 555183 h 3131460"/>
                <a:gd name="connsiteX291" fmla="*/ 416384 w 3135234"/>
                <a:gd name="connsiteY291" fmla="*/ 527613 h 3131460"/>
                <a:gd name="connsiteX292" fmla="*/ 427792 w 3135234"/>
                <a:gd name="connsiteY292" fmla="*/ 501946 h 3131460"/>
                <a:gd name="connsiteX293" fmla="*/ 442052 w 3135234"/>
                <a:gd name="connsiteY293" fmla="*/ 479131 h 3131460"/>
                <a:gd name="connsiteX294" fmla="*/ 459162 w 3135234"/>
                <a:gd name="connsiteY294" fmla="*/ 458216 h 3131460"/>
                <a:gd name="connsiteX295" fmla="*/ 480077 w 3135234"/>
                <a:gd name="connsiteY295" fmla="*/ 441104 h 3131460"/>
                <a:gd name="connsiteX296" fmla="*/ 502893 w 3135234"/>
                <a:gd name="connsiteY296" fmla="*/ 426845 h 3131460"/>
                <a:gd name="connsiteX297" fmla="*/ 528560 w 3135234"/>
                <a:gd name="connsiteY297" fmla="*/ 415437 h 3131460"/>
                <a:gd name="connsiteX298" fmla="*/ 556129 w 3135234"/>
                <a:gd name="connsiteY298" fmla="*/ 405930 h 3131460"/>
                <a:gd name="connsiteX299" fmla="*/ 583698 w 3135234"/>
                <a:gd name="connsiteY299" fmla="*/ 397374 h 3131460"/>
                <a:gd name="connsiteX300" fmla="*/ 613168 w 3135234"/>
                <a:gd name="connsiteY300" fmla="*/ 389769 h 3131460"/>
                <a:gd name="connsiteX301" fmla="*/ 641687 w 3135234"/>
                <a:gd name="connsiteY301" fmla="*/ 382163 h 3131460"/>
                <a:gd name="connsiteX302" fmla="*/ 670207 w 3135234"/>
                <a:gd name="connsiteY302" fmla="*/ 373607 h 3131460"/>
                <a:gd name="connsiteX303" fmla="*/ 697775 w 3135234"/>
                <a:gd name="connsiteY303" fmla="*/ 364101 h 3131460"/>
                <a:gd name="connsiteX304" fmla="*/ 723443 w 3135234"/>
                <a:gd name="connsiteY304" fmla="*/ 352693 h 3131460"/>
                <a:gd name="connsiteX305" fmla="*/ 747208 w 3135234"/>
                <a:gd name="connsiteY305" fmla="*/ 339385 h 3131460"/>
                <a:gd name="connsiteX306" fmla="*/ 768123 w 3135234"/>
                <a:gd name="connsiteY306" fmla="*/ 322273 h 3131460"/>
                <a:gd name="connsiteX307" fmla="*/ 789988 w 3135234"/>
                <a:gd name="connsiteY307" fmla="*/ 303259 h 3131460"/>
                <a:gd name="connsiteX308" fmla="*/ 809001 w 3135234"/>
                <a:gd name="connsiteY308" fmla="*/ 281394 h 3131460"/>
                <a:gd name="connsiteX309" fmla="*/ 827064 w 3135234"/>
                <a:gd name="connsiteY309" fmla="*/ 258578 h 3131460"/>
                <a:gd name="connsiteX310" fmla="*/ 845126 w 3135234"/>
                <a:gd name="connsiteY310" fmla="*/ 234812 h 3131460"/>
                <a:gd name="connsiteX311" fmla="*/ 863188 w 3135234"/>
                <a:gd name="connsiteY311" fmla="*/ 211045 h 3131460"/>
                <a:gd name="connsiteX312" fmla="*/ 881250 w 3135234"/>
                <a:gd name="connsiteY312" fmla="*/ 188230 h 3131460"/>
                <a:gd name="connsiteX313" fmla="*/ 901214 w 3135234"/>
                <a:gd name="connsiteY313" fmla="*/ 166365 h 3131460"/>
                <a:gd name="connsiteX314" fmla="*/ 921177 w 3135234"/>
                <a:gd name="connsiteY314" fmla="*/ 147352 h 3131460"/>
                <a:gd name="connsiteX315" fmla="*/ 943993 w 3135234"/>
                <a:gd name="connsiteY315" fmla="*/ 131191 h 3131460"/>
                <a:gd name="connsiteX316" fmla="*/ 967759 w 3135234"/>
                <a:gd name="connsiteY316" fmla="*/ 118832 h 3131460"/>
                <a:gd name="connsiteX317" fmla="*/ 996279 w 3135234"/>
                <a:gd name="connsiteY317" fmla="*/ 110276 h 3131460"/>
                <a:gd name="connsiteX318" fmla="*/ 1025749 w 3135234"/>
                <a:gd name="connsiteY318" fmla="*/ 106473 h 3131460"/>
                <a:gd name="connsiteX319" fmla="*/ 1056169 w 3135234"/>
                <a:gd name="connsiteY319" fmla="*/ 105523 h 3131460"/>
                <a:gd name="connsiteX320" fmla="*/ 1088490 w 3135234"/>
                <a:gd name="connsiteY320" fmla="*/ 108375 h 3131460"/>
                <a:gd name="connsiteX321" fmla="*/ 1120813 w 3135234"/>
                <a:gd name="connsiteY321" fmla="*/ 112178 h 3131460"/>
                <a:gd name="connsiteX322" fmla="*/ 1153136 w 3135234"/>
                <a:gd name="connsiteY322" fmla="*/ 116931 h 3131460"/>
                <a:gd name="connsiteX323" fmla="*/ 1185457 w 3135234"/>
                <a:gd name="connsiteY323" fmla="*/ 120734 h 3131460"/>
                <a:gd name="connsiteX324" fmla="*/ 1217779 w 3135234"/>
                <a:gd name="connsiteY324" fmla="*/ 122635 h 3131460"/>
                <a:gd name="connsiteX325" fmla="*/ 1249151 w 3135234"/>
                <a:gd name="connsiteY325" fmla="*/ 122635 h 3131460"/>
                <a:gd name="connsiteX326" fmla="*/ 1278621 w 3135234"/>
                <a:gd name="connsiteY326" fmla="*/ 118832 h 3131460"/>
                <a:gd name="connsiteX327" fmla="*/ 1308092 w 3135234"/>
                <a:gd name="connsiteY327" fmla="*/ 111226 h 3131460"/>
                <a:gd name="connsiteX328" fmla="*/ 1336610 w 3135234"/>
                <a:gd name="connsiteY328" fmla="*/ 99819 h 3131460"/>
                <a:gd name="connsiteX329" fmla="*/ 1365129 w 3135234"/>
                <a:gd name="connsiteY329" fmla="*/ 84608 h 3131460"/>
                <a:gd name="connsiteX330" fmla="*/ 1393649 w 3135234"/>
                <a:gd name="connsiteY330" fmla="*/ 69398 h 3131460"/>
                <a:gd name="connsiteX331" fmla="*/ 1422168 w 3135234"/>
                <a:gd name="connsiteY331" fmla="*/ 52286 h 3131460"/>
                <a:gd name="connsiteX332" fmla="*/ 1449738 w 3135234"/>
                <a:gd name="connsiteY332" fmla="*/ 36125 h 3131460"/>
                <a:gd name="connsiteX333" fmla="*/ 1479208 w 3135234"/>
                <a:gd name="connsiteY333" fmla="*/ 21865 h 3131460"/>
                <a:gd name="connsiteX334" fmla="*/ 1507727 w 3135234"/>
                <a:gd name="connsiteY334" fmla="*/ 10457 h 3131460"/>
                <a:gd name="connsiteX335" fmla="*/ 1537197 w 3135234"/>
                <a:gd name="connsiteY335" fmla="*/ 2851 h 313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3135234" h="3131460">
                  <a:moveTo>
                    <a:pt x="1567618" y="0"/>
                  </a:moveTo>
                  <a:lnTo>
                    <a:pt x="1598037" y="2851"/>
                  </a:lnTo>
                  <a:lnTo>
                    <a:pt x="1627508" y="10457"/>
                  </a:lnTo>
                  <a:lnTo>
                    <a:pt x="1656028" y="21865"/>
                  </a:lnTo>
                  <a:lnTo>
                    <a:pt x="1685497" y="36125"/>
                  </a:lnTo>
                  <a:lnTo>
                    <a:pt x="1713066" y="52286"/>
                  </a:lnTo>
                  <a:lnTo>
                    <a:pt x="1741586" y="69398"/>
                  </a:lnTo>
                  <a:lnTo>
                    <a:pt x="1770105" y="84608"/>
                  </a:lnTo>
                  <a:lnTo>
                    <a:pt x="1798624" y="99819"/>
                  </a:lnTo>
                  <a:lnTo>
                    <a:pt x="1826193" y="111226"/>
                  </a:lnTo>
                  <a:lnTo>
                    <a:pt x="1856614" y="118832"/>
                  </a:lnTo>
                  <a:lnTo>
                    <a:pt x="1886083" y="122635"/>
                  </a:lnTo>
                  <a:lnTo>
                    <a:pt x="1917455" y="122635"/>
                  </a:lnTo>
                  <a:lnTo>
                    <a:pt x="1949777" y="120734"/>
                  </a:lnTo>
                  <a:lnTo>
                    <a:pt x="1982099" y="116931"/>
                  </a:lnTo>
                  <a:lnTo>
                    <a:pt x="2014421" y="112178"/>
                  </a:lnTo>
                  <a:lnTo>
                    <a:pt x="2046743" y="108375"/>
                  </a:lnTo>
                  <a:lnTo>
                    <a:pt x="2079066" y="105523"/>
                  </a:lnTo>
                  <a:lnTo>
                    <a:pt x="2109485" y="106473"/>
                  </a:lnTo>
                  <a:lnTo>
                    <a:pt x="2138955" y="110276"/>
                  </a:lnTo>
                  <a:lnTo>
                    <a:pt x="2167475" y="118832"/>
                  </a:lnTo>
                  <a:lnTo>
                    <a:pt x="2191242" y="131191"/>
                  </a:lnTo>
                  <a:lnTo>
                    <a:pt x="2214056" y="147352"/>
                  </a:lnTo>
                  <a:lnTo>
                    <a:pt x="2234020" y="166365"/>
                  </a:lnTo>
                  <a:lnTo>
                    <a:pt x="2253984" y="188230"/>
                  </a:lnTo>
                  <a:lnTo>
                    <a:pt x="2272047" y="211045"/>
                  </a:lnTo>
                  <a:lnTo>
                    <a:pt x="2290109" y="234812"/>
                  </a:lnTo>
                  <a:lnTo>
                    <a:pt x="2308171" y="258578"/>
                  </a:lnTo>
                  <a:lnTo>
                    <a:pt x="2326233" y="281394"/>
                  </a:lnTo>
                  <a:lnTo>
                    <a:pt x="2345247" y="303259"/>
                  </a:lnTo>
                  <a:lnTo>
                    <a:pt x="2367111" y="322273"/>
                  </a:lnTo>
                  <a:lnTo>
                    <a:pt x="2388026" y="339385"/>
                  </a:lnTo>
                  <a:lnTo>
                    <a:pt x="2411792" y="352693"/>
                  </a:lnTo>
                  <a:lnTo>
                    <a:pt x="2437459" y="364101"/>
                  </a:lnTo>
                  <a:lnTo>
                    <a:pt x="2465028" y="373607"/>
                  </a:lnTo>
                  <a:lnTo>
                    <a:pt x="2493546" y="382163"/>
                  </a:lnTo>
                  <a:lnTo>
                    <a:pt x="2522066" y="389769"/>
                  </a:lnTo>
                  <a:lnTo>
                    <a:pt x="2551537" y="397374"/>
                  </a:lnTo>
                  <a:lnTo>
                    <a:pt x="2579105" y="405930"/>
                  </a:lnTo>
                  <a:lnTo>
                    <a:pt x="2606674" y="415437"/>
                  </a:lnTo>
                  <a:lnTo>
                    <a:pt x="2632341" y="426845"/>
                  </a:lnTo>
                  <a:lnTo>
                    <a:pt x="2655157" y="441104"/>
                  </a:lnTo>
                  <a:lnTo>
                    <a:pt x="2676072" y="458216"/>
                  </a:lnTo>
                  <a:lnTo>
                    <a:pt x="2693183" y="479131"/>
                  </a:lnTo>
                  <a:lnTo>
                    <a:pt x="2707443" y="501946"/>
                  </a:lnTo>
                  <a:lnTo>
                    <a:pt x="2718850" y="527613"/>
                  </a:lnTo>
                  <a:lnTo>
                    <a:pt x="2728356" y="555183"/>
                  </a:lnTo>
                  <a:lnTo>
                    <a:pt x="2736912" y="582752"/>
                  </a:lnTo>
                  <a:lnTo>
                    <a:pt x="2744518" y="612222"/>
                  </a:lnTo>
                  <a:lnTo>
                    <a:pt x="2752123" y="640741"/>
                  </a:lnTo>
                  <a:lnTo>
                    <a:pt x="2760679" y="669262"/>
                  </a:lnTo>
                  <a:lnTo>
                    <a:pt x="2770185" y="696831"/>
                  </a:lnTo>
                  <a:lnTo>
                    <a:pt x="2781592" y="722499"/>
                  </a:lnTo>
                  <a:lnTo>
                    <a:pt x="2794903" y="746265"/>
                  </a:lnTo>
                  <a:lnTo>
                    <a:pt x="2812014" y="767180"/>
                  </a:lnTo>
                  <a:lnTo>
                    <a:pt x="2831027" y="789045"/>
                  </a:lnTo>
                  <a:lnTo>
                    <a:pt x="2852891" y="808058"/>
                  </a:lnTo>
                  <a:lnTo>
                    <a:pt x="2875708" y="826120"/>
                  </a:lnTo>
                  <a:lnTo>
                    <a:pt x="2900424" y="844182"/>
                  </a:lnTo>
                  <a:lnTo>
                    <a:pt x="2924190" y="862244"/>
                  </a:lnTo>
                  <a:lnTo>
                    <a:pt x="2947006" y="880308"/>
                  </a:lnTo>
                  <a:lnTo>
                    <a:pt x="2968870" y="900271"/>
                  </a:lnTo>
                  <a:lnTo>
                    <a:pt x="2987883" y="920235"/>
                  </a:lnTo>
                  <a:lnTo>
                    <a:pt x="3004045" y="943051"/>
                  </a:lnTo>
                  <a:lnTo>
                    <a:pt x="3016403" y="966817"/>
                  </a:lnTo>
                  <a:lnTo>
                    <a:pt x="3024959" y="995337"/>
                  </a:lnTo>
                  <a:lnTo>
                    <a:pt x="3028761" y="1024807"/>
                  </a:lnTo>
                  <a:lnTo>
                    <a:pt x="3029713" y="1055228"/>
                  </a:lnTo>
                  <a:lnTo>
                    <a:pt x="3026860" y="1087550"/>
                  </a:lnTo>
                  <a:lnTo>
                    <a:pt x="3023057" y="1119872"/>
                  </a:lnTo>
                  <a:lnTo>
                    <a:pt x="3018304" y="1152195"/>
                  </a:lnTo>
                  <a:lnTo>
                    <a:pt x="3014501" y="1184517"/>
                  </a:lnTo>
                  <a:lnTo>
                    <a:pt x="3012601" y="1216840"/>
                  </a:lnTo>
                  <a:lnTo>
                    <a:pt x="3012601" y="1248211"/>
                  </a:lnTo>
                  <a:lnTo>
                    <a:pt x="3016403" y="1277681"/>
                  </a:lnTo>
                  <a:lnTo>
                    <a:pt x="3024008" y="1307152"/>
                  </a:lnTo>
                  <a:lnTo>
                    <a:pt x="3035416" y="1334721"/>
                  </a:lnTo>
                  <a:lnTo>
                    <a:pt x="3050627" y="1363240"/>
                  </a:lnTo>
                  <a:lnTo>
                    <a:pt x="3065837" y="1391761"/>
                  </a:lnTo>
                  <a:lnTo>
                    <a:pt x="3082949" y="1420280"/>
                  </a:lnTo>
                  <a:lnTo>
                    <a:pt x="3099109" y="1447849"/>
                  </a:lnTo>
                  <a:lnTo>
                    <a:pt x="3113369" y="1477319"/>
                  </a:lnTo>
                  <a:lnTo>
                    <a:pt x="3124776" y="1505839"/>
                  </a:lnTo>
                  <a:lnTo>
                    <a:pt x="3132382" y="1535310"/>
                  </a:lnTo>
                  <a:lnTo>
                    <a:pt x="3135234" y="1565730"/>
                  </a:lnTo>
                  <a:lnTo>
                    <a:pt x="3132382" y="1596151"/>
                  </a:lnTo>
                  <a:lnTo>
                    <a:pt x="3124776" y="1625621"/>
                  </a:lnTo>
                  <a:lnTo>
                    <a:pt x="3113369" y="1654141"/>
                  </a:lnTo>
                  <a:lnTo>
                    <a:pt x="3099109" y="1683611"/>
                  </a:lnTo>
                  <a:lnTo>
                    <a:pt x="3082949" y="1711181"/>
                  </a:lnTo>
                  <a:lnTo>
                    <a:pt x="3065837" y="1739701"/>
                  </a:lnTo>
                  <a:lnTo>
                    <a:pt x="3050627" y="1768220"/>
                  </a:lnTo>
                  <a:lnTo>
                    <a:pt x="3035416" y="1796739"/>
                  </a:lnTo>
                  <a:lnTo>
                    <a:pt x="3024008" y="1824309"/>
                  </a:lnTo>
                  <a:lnTo>
                    <a:pt x="3016403" y="1853779"/>
                  </a:lnTo>
                  <a:lnTo>
                    <a:pt x="3012601" y="1883249"/>
                  </a:lnTo>
                  <a:lnTo>
                    <a:pt x="3012601" y="1914621"/>
                  </a:lnTo>
                  <a:lnTo>
                    <a:pt x="3014501" y="1946943"/>
                  </a:lnTo>
                  <a:lnTo>
                    <a:pt x="3018304" y="1979265"/>
                  </a:lnTo>
                  <a:lnTo>
                    <a:pt x="3023057" y="2011588"/>
                  </a:lnTo>
                  <a:lnTo>
                    <a:pt x="3026860" y="2043910"/>
                  </a:lnTo>
                  <a:lnTo>
                    <a:pt x="3029713" y="2076232"/>
                  </a:lnTo>
                  <a:lnTo>
                    <a:pt x="3028761" y="2106654"/>
                  </a:lnTo>
                  <a:lnTo>
                    <a:pt x="3024959" y="2136125"/>
                  </a:lnTo>
                  <a:lnTo>
                    <a:pt x="3016403" y="2164644"/>
                  </a:lnTo>
                  <a:lnTo>
                    <a:pt x="3004045" y="2188410"/>
                  </a:lnTo>
                  <a:lnTo>
                    <a:pt x="2987883" y="2211226"/>
                  </a:lnTo>
                  <a:lnTo>
                    <a:pt x="2968870" y="2231189"/>
                  </a:lnTo>
                  <a:lnTo>
                    <a:pt x="2947006" y="2251152"/>
                  </a:lnTo>
                  <a:lnTo>
                    <a:pt x="2924190" y="2269216"/>
                  </a:lnTo>
                  <a:lnTo>
                    <a:pt x="2900424" y="2287278"/>
                  </a:lnTo>
                  <a:lnTo>
                    <a:pt x="2875708" y="2305340"/>
                  </a:lnTo>
                  <a:lnTo>
                    <a:pt x="2852891" y="2323403"/>
                  </a:lnTo>
                  <a:lnTo>
                    <a:pt x="2831027" y="2342416"/>
                  </a:lnTo>
                  <a:lnTo>
                    <a:pt x="2812014" y="2364281"/>
                  </a:lnTo>
                  <a:lnTo>
                    <a:pt x="2794903" y="2385195"/>
                  </a:lnTo>
                  <a:lnTo>
                    <a:pt x="2781592" y="2408961"/>
                  </a:lnTo>
                  <a:lnTo>
                    <a:pt x="2770185" y="2434629"/>
                  </a:lnTo>
                  <a:lnTo>
                    <a:pt x="2760679" y="2462199"/>
                  </a:lnTo>
                  <a:lnTo>
                    <a:pt x="2752123" y="2490719"/>
                  </a:lnTo>
                  <a:lnTo>
                    <a:pt x="2744518" y="2519238"/>
                  </a:lnTo>
                  <a:lnTo>
                    <a:pt x="2736912" y="2548709"/>
                  </a:lnTo>
                  <a:lnTo>
                    <a:pt x="2728356" y="2576277"/>
                  </a:lnTo>
                  <a:lnTo>
                    <a:pt x="2718850" y="2603846"/>
                  </a:lnTo>
                  <a:lnTo>
                    <a:pt x="2707443" y="2629514"/>
                  </a:lnTo>
                  <a:lnTo>
                    <a:pt x="2693183" y="2652330"/>
                  </a:lnTo>
                  <a:lnTo>
                    <a:pt x="2676072" y="2673244"/>
                  </a:lnTo>
                  <a:lnTo>
                    <a:pt x="2655157" y="2690356"/>
                  </a:lnTo>
                  <a:lnTo>
                    <a:pt x="2632341" y="2704615"/>
                  </a:lnTo>
                  <a:lnTo>
                    <a:pt x="2606674" y="2716024"/>
                  </a:lnTo>
                  <a:lnTo>
                    <a:pt x="2579105" y="2725530"/>
                  </a:lnTo>
                  <a:lnTo>
                    <a:pt x="2551537" y="2734086"/>
                  </a:lnTo>
                  <a:lnTo>
                    <a:pt x="2522066" y="2741692"/>
                  </a:lnTo>
                  <a:lnTo>
                    <a:pt x="2493546" y="2749297"/>
                  </a:lnTo>
                  <a:lnTo>
                    <a:pt x="2465028" y="2757853"/>
                  </a:lnTo>
                  <a:lnTo>
                    <a:pt x="2437459" y="2767359"/>
                  </a:lnTo>
                  <a:lnTo>
                    <a:pt x="2411792" y="2778768"/>
                  </a:lnTo>
                  <a:lnTo>
                    <a:pt x="2388026" y="2792076"/>
                  </a:lnTo>
                  <a:lnTo>
                    <a:pt x="2367111" y="2809188"/>
                  </a:lnTo>
                  <a:lnTo>
                    <a:pt x="2345247" y="2828201"/>
                  </a:lnTo>
                  <a:lnTo>
                    <a:pt x="2326233" y="2850066"/>
                  </a:lnTo>
                  <a:lnTo>
                    <a:pt x="2308171" y="2872882"/>
                  </a:lnTo>
                  <a:lnTo>
                    <a:pt x="2290109" y="2896648"/>
                  </a:lnTo>
                  <a:lnTo>
                    <a:pt x="2272047" y="2920415"/>
                  </a:lnTo>
                  <a:lnTo>
                    <a:pt x="2253984" y="2943230"/>
                  </a:lnTo>
                  <a:lnTo>
                    <a:pt x="2234020" y="2965095"/>
                  </a:lnTo>
                  <a:lnTo>
                    <a:pt x="2214056" y="2984108"/>
                  </a:lnTo>
                  <a:lnTo>
                    <a:pt x="2191242" y="3000270"/>
                  </a:lnTo>
                  <a:lnTo>
                    <a:pt x="2167475" y="3012628"/>
                  </a:lnTo>
                  <a:lnTo>
                    <a:pt x="2138955" y="3021184"/>
                  </a:lnTo>
                  <a:lnTo>
                    <a:pt x="2109485" y="3024987"/>
                  </a:lnTo>
                  <a:lnTo>
                    <a:pt x="2079066" y="3025938"/>
                  </a:lnTo>
                  <a:lnTo>
                    <a:pt x="2046743" y="3023085"/>
                  </a:lnTo>
                  <a:lnTo>
                    <a:pt x="2014421" y="3019283"/>
                  </a:lnTo>
                  <a:lnTo>
                    <a:pt x="1982099" y="3014529"/>
                  </a:lnTo>
                  <a:lnTo>
                    <a:pt x="1949777" y="3010728"/>
                  </a:lnTo>
                  <a:lnTo>
                    <a:pt x="1917455" y="3008826"/>
                  </a:lnTo>
                  <a:lnTo>
                    <a:pt x="1886083" y="3008826"/>
                  </a:lnTo>
                  <a:lnTo>
                    <a:pt x="1856614" y="3012628"/>
                  </a:lnTo>
                  <a:lnTo>
                    <a:pt x="1826193" y="3020234"/>
                  </a:lnTo>
                  <a:lnTo>
                    <a:pt x="1798624" y="3031641"/>
                  </a:lnTo>
                  <a:lnTo>
                    <a:pt x="1770105" y="3046852"/>
                  </a:lnTo>
                  <a:lnTo>
                    <a:pt x="1741586" y="3062063"/>
                  </a:lnTo>
                  <a:lnTo>
                    <a:pt x="1713066" y="3079174"/>
                  </a:lnTo>
                  <a:lnTo>
                    <a:pt x="1685497" y="3095335"/>
                  </a:lnTo>
                  <a:lnTo>
                    <a:pt x="1656028" y="3109595"/>
                  </a:lnTo>
                  <a:lnTo>
                    <a:pt x="1627508" y="3121003"/>
                  </a:lnTo>
                  <a:lnTo>
                    <a:pt x="1598037" y="3128609"/>
                  </a:lnTo>
                  <a:lnTo>
                    <a:pt x="1567618" y="3131460"/>
                  </a:lnTo>
                  <a:lnTo>
                    <a:pt x="1537197" y="3128609"/>
                  </a:lnTo>
                  <a:lnTo>
                    <a:pt x="1507727" y="3121003"/>
                  </a:lnTo>
                  <a:lnTo>
                    <a:pt x="1479208" y="3109595"/>
                  </a:lnTo>
                  <a:lnTo>
                    <a:pt x="1449738" y="3095335"/>
                  </a:lnTo>
                  <a:lnTo>
                    <a:pt x="1422168" y="3079174"/>
                  </a:lnTo>
                  <a:lnTo>
                    <a:pt x="1393649" y="3062063"/>
                  </a:lnTo>
                  <a:lnTo>
                    <a:pt x="1365129" y="3046852"/>
                  </a:lnTo>
                  <a:lnTo>
                    <a:pt x="1336610" y="3031641"/>
                  </a:lnTo>
                  <a:lnTo>
                    <a:pt x="1308092" y="3020234"/>
                  </a:lnTo>
                  <a:lnTo>
                    <a:pt x="1278621" y="3012628"/>
                  </a:lnTo>
                  <a:lnTo>
                    <a:pt x="1249151" y="3008826"/>
                  </a:lnTo>
                  <a:lnTo>
                    <a:pt x="1217779" y="3008826"/>
                  </a:lnTo>
                  <a:lnTo>
                    <a:pt x="1185457" y="3010728"/>
                  </a:lnTo>
                  <a:lnTo>
                    <a:pt x="1153136" y="3014529"/>
                  </a:lnTo>
                  <a:lnTo>
                    <a:pt x="1120813" y="3019283"/>
                  </a:lnTo>
                  <a:lnTo>
                    <a:pt x="1088490" y="3023085"/>
                  </a:lnTo>
                  <a:lnTo>
                    <a:pt x="1056169" y="3025938"/>
                  </a:lnTo>
                  <a:lnTo>
                    <a:pt x="1025749" y="3024987"/>
                  </a:lnTo>
                  <a:lnTo>
                    <a:pt x="996279" y="3021184"/>
                  </a:lnTo>
                  <a:lnTo>
                    <a:pt x="967759" y="3012628"/>
                  </a:lnTo>
                  <a:lnTo>
                    <a:pt x="943993" y="3000270"/>
                  </a:lnTo>
                  <a:lnTo>
                    <a:pt x="921177" y="2984108"/>
                  </a:lnTo>
                  <a:lnTo>
                    <a:pt x="901214" y="2965095"/>
                  </a:lnTo>
                  <a:lnTo>
                    <a:pt x="881250" y="2943230"/>
                  </a:lnTo>
                  <a:lnTo>
                    <a:pt x="863188" y="2920415"/>
                  </a:lnTo>
                  <a:lnTo>
                    <a:pt x="845126" y="2896648"/>
                  </a:lnTo>
                  <a:lnTo>
                    <a:pt x="827064" y="2872882"/>
                  </a:lnTo>
                  <a:lnTo>
                    <a:pt x="809001" y="2850066"/>
                  </a:lnTo>
                  <a:lnTo>
                    <a:pt x="789988" y="2828201"/>
                  </a:lnTo>
                  <a:lnTo>
                    <a:pt x="768123" y="2809188"/>
                  </a:lnTo>
                  <a:lnTo>
                    <a:pt x="747208" y="2792076"/>
                  </a:lnTo>
                  <a:lnTo>
                    <a:pt x="723443" y="2778768"/>
                  </a:lnTo>
                  <a:lnTo>
                    <a:pt x="697775" y="2767359"/>
                  </a:lnTo>
                  <a:lnTo>
                    <a:pt x="670207" y="2757853"/>
                  </a:lnTo>
                  <a:lnTo>
                    <a:pt x="641687" y="2749297"/>
                  </a:lnTo>
                  <a:lnTo>
                    <a:pt x="613168" y="2741692"/>
                  </a:lnTo>
                  <a:lnTo>
                    <a:pt x="583698" y="2734086"/>
                  </a:lnTo>
                  <a:lnTo>
                    <a:pt x="556129" y="2725530"/>
                  </a:lnTo>
                  <a:lnTo>
                    <a:pt x="528560" y="2716024"/>
                  </a:lnTo>
                  <a:lnTo>
                    <a:pt x="502893" y="2704615"/>
                  </a:lnTo>
                  <a:lnTo>
                    <a:pt x="480077" y="2690356"/>
                  </a:lnTo>
                  <a:lnTo>
                    <a:pt x="459162" y="2673244"/>
                  </a:lnTo>
                  <a:lnTo>
                    <a:pt x="442052" y="2652330"/>
                  </a:lnTo>
                  <a:lnTo>
                    <a:pt x="427792" y="2629514"/>
                  </a:lnTo>
                  <a:lnTo>
                    <a:pt x="416384" y="2603846"/>
                  </a:lnTo>
                  <a:lnTo>
                    <a:pt x="406878" y="2576277"/>
                  </a:lnTo>
                  <a:lnTo>
                    <a:pt x="398322" y="2548709"/>
                  </a:lnTo>
                  <a:lnTo>
                    <a:pt x="390717" y="2519238"/>
                  </a:lnTo>
                  <a:lnTo>
                    <a:pt x="383111" y="2490719"/>
                  </a:lnTo>
                  <a:lnTo>
                    <a:pt x="374555" y="2462199"/>
                  </a:lnTo>
                  <a:lnTo>
                    <a:pt x="365049" y="2434629"/>
                  </a:lnTo>
                  <a:lnTo>
                    <a:pt x="353641" y="2408961"/>
                  </a:lnTo>
                  <a:lnTo>
                    <a:pt x="340332" y="2385195"/>
                  </a:lnTo>
                  <a:lnTo>
                    <a:pt x="323221" y="2364281"/>
                  </a:lnTo>
                  <a:lnTo>
                    <a:pt x="304208" y="2342416"/>
                  </a:lnTo>
                  <a:lnTo>
                    <a:pt x="282343" y="2323403"/>
                  </a:lnTo>
                  <a:lnTo>
                    <a:pt x="258576" y="2305340"/>
                  </a:lnTo>
                  <a:lnTo>
                    <a:pt x="234810" y="2287278"/>
                  </a:lnTo>
                  <a:lnTo>
                    <a:pt x="211045" y="2269216"/>
                  </a:lnTo>
                  <a:lnTo>
                    <a:pt x="188228" y="2251152"/>
                  </a:lnTo>
                  <a:lnTo>
                    <a:pt x="166363" y="2231189"/>
                  </a:lnTo>
                  <a:lnTo>
                    <a:pt x="147351" y="2211226"/>
                  </a:lnTo>
                  <a:lnTo>
                    <a:pt x="131190" y="2188410"/>
                  </a:lnTo>
                  <a:lnTo>
                    <a:pt x="118832" y="2164644"/>
                  </a:lnTo>
                  <a:lnTo>
                    <a:pt x="110276" y="2136125"/>
                  </a:lnTo>
                  <a:lnTo>
                    <a:pt x="106473" y="2106654"/>
                  </a:lnTo>
                  <a:lnTo>
                    <a:pt x="105522" y="2076232"/>
                  </a:lnTo>
                  <a:lnTo>
                    <a:pt x="108374" y="2043910"/>
                  </a:lnTo>
                  <a:lnTo>
                    <a:pt x="112177" y="2011588"/>
                  </a:lnTo>
                  <a:lnTo>
                    <a:pt x="116930" y="1979265"/>
                  </a:lnTo>
                  <a:lnTo>
                    <a:pt x="120733" y="1946943"/>
                  </a:lnTo>
                  <a:lnTo>
                    <a:pt x="122635" y="1914621"/>
                  </a:lnTo>
                  <a:lnTo>
                    <a:pt x="122635" y="1883249"/>
                  </a:lnTo>
                  <a:lnTo>
                    <a:pt x="118832" y="1853779"/>
                  </a:lnTo>
                  <a:lnTo>
                    <a:pt x="111226" y="1824309"/>
                  </a:lnTo>
                  <a:lnTo>
                    <a:pt x="99818" y="1796739"/>
                  </a:lnTo>
                  <a:lnTo>
                    <a:pt x="85559" y="1768220"/>
                  </a:lnTo>
                  <a:lnTo>
                    <a:pt x="69398" y="1739701"/>
                  </a:lnTo>
                  <a:lnTo>
                    <a:pt x="52287" y="1711181"/>
                  </a:lnTo>
                  <a:lnTo>
                    <a:pt x="36126" y="1683611"/>
                  </a:lnTo>
                  <a:lnTo>
                    <a:pt x="21865" y="1654141"/>
                  </a:lnTo>
                  <a:lnTo>
                    <a:pt x="10458" y="1625621"/>
                  </a:lnTo>
                  <a:lnTo>
                    <a:pt x="2853" y="1596151"/>
                  </a:lnTo>
                  <a:lnTo>
                    <a:pt x="0" y="1565730"/>
                  </a:lnTo>
                  <a:lnTo>
                    <a:pt x="2853" y="1535310"/>
                  </a:lnTo>
                  <a:lnTo>
                    <a:pt x="10458" y="1505839"/>
                  </a:lnTo>
                  <a:lnTo>
                    <a:pt x="21865" y="1477319"/>
                  </a:lnTo>
                  <a:lnTo>
                    <a:pt x="36126" y="1447849"/>
                  </a:lnTo>
                  <a:lnTo>
                    <a:pt x="52287" y="1420280"/>
                  </a:lnTo>
                  <a:lnTo>
                    <a:pt x="69398" y="1391761"/>
                  </a:lnTo>
                  <a:lnTo>
                    <a:pt x="85559" y="1363240"/>
                  </a:lnTo>
                  <a:lnTo>
                    <a:pt x="99818" y="1334721"/>
                  </a:lnTo>
                  <a:lnTo>
                    <a:pt x="111226" y="1307152"/>
                  </a:lnTo>
                  <a:lnTo>
                    <a:pt x="118832" y="1277681"/>
                  </a:lnTo>
                  <a:lnTo>
                    <a:pt x="122635" y="1248211"/>
                  </a:lnTo>
                  <a:lnTo>
                    <a:pt x="122635" y="1216840"/>
                  </a:lnTo>
                  <a:lnTo>
                    <a:pt x="120733" y="1184517"/>
                  </a:lnTo>
                  <a:lnTo>
                    <a:pt x="116930" y="1152195"/>
                  </a:lnTo>
                  <a:lnTo>
                    <a:pt x="112177" y="1119872"/>
                  </a:lnTo>
                  <a:lnTo>
                    <a:pt x="108374" y="1087550"/>
                  </a:lnTo>
                  <a:lnTo>
                    <a:pt x="105522" y="1055228"/>
                  </a:lnTo>
                  <a:lnTo>
                    <a:pt x="106473" y="1024807"/>
                  </a:lnTo>
                  <a:lnTo>
                    <a:pt x="110276" y="995337"/>
                  </a:lnTo>
                  <a:lnTo>
                    <a:pt x="118832" y="966817"/>
                  </a:lnTo>
                  <a:lnTo>
                    <a:pt x="131190" y="943051"/>
                  </a:lnTo>
                  <a:lnTo>
                    <a:pt x="147351" y="920235"/>
                  </a:lnTo>
                  <a:lnTo>
                    <a:pt x="166363" y="900271"/>
                  </a:lnTo>
                  <a:lnTo>
                    <a:pt x="188228" y="880308"/>
                  </a:lnTo>
                  <a:lnTo>
                    <a:pt x="211045" y="862244"/>
                  </a:lnTo>
                  <a:lnTo>
                    <a:pt x="234810" y="844182"/>
                  </a:lnTo>
                  <a:lnTo>
                    <a:pt x="258576" y="826120"/>
                  </a:lnTo>
                  <a:lnTo>
                    <a:pt x="282343" y="808058"/>
                  </a:lnTo>
                  <a:lnTo>
                    <a:pt x="304208" y="789045"/>
                  </a:lnTo>
                  <a:lnTo>
                    <a:pt x="323221" y="767180"/>
                  </a:lnTo>
                  <a:lnTo>
                    <a:pt x="340332" y="746265"/>
                  </a:lnTo>
                  <a:lnTo>
                    <a:pt x="353641" y="722499"/>
                  </a:lnTo>
                  <a:lnTo>
                    <a:pt x="365049" y="696831"/>
                  </a:lnTo>
                  <a:lnTo>
                    <a:pt x="374555" y="669262"/>
                  </a:lnTo>
                  <a:lnTo>
                    <a:pt x="383111" y="640741"/>
                  </a:lnTo>
                  <a:lnTo>
                    <a:pt x="390717" y="612222"/>
                  </a:lnTo>
                  <a:lnTo>
                    <a:pt x="398322" y="582752"/>
                  </a:lnTo>
                  <a:lnTo>
                    <a:pt x="406878" y="555183"/>
                  </a:lnTo>
                  <a:lnTo>
                    <a:pt x="416384" y="527613"/>
                  </a:lnTo>
                  <a:lnTo>
                    <a:pt x="427792" y="501946"/>
                  </a:lnTo>
                  <a:lnTo>
                    <a:pt x="442052" y="479131"/>
                  </a:lnTo>
                  <a:lnTo>
                    <a:pt x="459162" y="458216"/>
                  </a:lnTo>
                  <a:lnTo>
                    <a:pt x="480077" y="441104"/>
                  </a:lnTo>
                  <a:lnTo>
                    <a:pt x="502893" y="426845"/>
                  </a:lnTo>
                  <a:lnTo>
                    <a:pt x="528560" y="415437"/>
                  </a:lnTo>
                  <a:lnTo>
                    <a:pt x="556129" y="405930"/>
                  </a:lnTo>
                  <a:lnTo>
                    <a:pt x="583698" y="397374"/>
                  </a:lnTo>
                  <a:lnTo>
                    <a:pt x="613168" y="389769"/>
                  </a:lnTo>
                  <a:lnTo>
                    <a:pt x="641687" y="382163"/>
                  </a:lnTo>
                  <a:lnTo>
                    <a:pt x="670207" y="373607"/>
                  </a:lnTo>
                  <a:lnTo>
                    <a:pt x="697775" y="364101"/>
                  </a:lnTo>
                  <a:lnTo>
                    <a:pt x="723443" y="352693"/>
                  </a:lnTo>
                  <a:lnTo>
                    <a:pt x="747208" y="339385"/>
                  </a:lnTo>
                  <a:lnTo>
                    <a:pt x="768123" y="322273"/>
                  </a:lnTo>
                  <a:lnTo>
                    <a:pt x="789988" y="303259"/>
                  </a:lnTo>
                  <a:lnTo>
                    <a:pt x="809001" y="281394"/>
                  </a:lnTo>
                  <a:lnTo>
                    <a:pt x="827064" y="258578"/>
                  </a:lnTo>
                  <a:lnTo>
                    <a:pt x="845126" y="234812"/>
                  </a:lnTo>
                  <a:lnTo>
                    <a:pt x="863188" y="211045"/>
                  </a:lnTo>
                  <a:lnTo>
                    <a:pt x="881250" y="188230"/>
                  </a:lnTo>
                  <a:lnTo>
                    <a:pt x="901214" y="166365"/>
                  </a:lnTo>
                  <a:lnTo>
                    <a:pt x="921177" y="147352"/>
                  </a:lnTo>
                  <a:lnTo>
                    <a:pt x="943993" y="131191"/>
                  </a:lnTo>
                  <a:lnTo>
                    <a:pt x="967759" y="118832"/>
                  </a:lnTo>
                  <a:lnTo>
                    <a:pt x="996279" y="110276"/>
                  </a:lnTo>
                  <a:lnTo>
                    <a:pt x="1025749" y="106473"/>
                  </a:lnTo>
                  <a:lnTo>
                    <a:pt x="1056169" y="105523"/>
                  </a:lnTo>
                  <a:lnTo>
                    <a:pt x="1088490" y="108375"/>
                  </a:lnTo>
                  <a:lnTo>
                    <a:pt x="1120813" y="112178"/>
                  </a:lnTo>
                  <a:lnTo>
                    <a:pt x="1153136" y="116931"/>
                  </a:lnTo>
                  <a:lnTo>
                    <a:pt x="1185457" y="120734"/>
                  </a:lnTo>
                  <a:lnTo>
                    <a:pt x="1217779" y="122635"/>
                  </a:lnTo>
                  <a:lnTo>
                    <a:pt x="1249151" y="122635"/>
                  </a:lnTo>
                  <a:lnTo>
                    <a:pt x="1278621" y="118832"/>
                  </a:lnTo>
                  <a:lnTo>
                    <a:pt x="1308092" y="111226"/>
                  </a:lnTo>
                  <a:lnTo>
                    <a:pt x="1336610" y="99819"/>
                  </a:lnTo>
                  <a:lnTo>
                    <a:pt x="1365129" y="84608"/>
                  </a:lnTo>
                  <a:lnTo>
                    <a:pt x="1393649" y="69398"/>
                  </a:lnTo>
                  <a:lnTo>
                    <a:pt x="1422168" y="52286"/>
                  </a:lnTo>
                  <a:lnTo>
                    <a:pt x="1449738" y="36125"/>
                  </a:lnTo>
                  <a:lnTo>
                    <a:pt x="1479208" y="21865"/>
                  </a:lnTo>
                  <a:lnTo>
                    <a:pt x="1507727" y="10457"/>
                  </a:lnTo>
                  <a:lnTo>
                    <a:pt x="1537197" y="285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Graphic 4" descr="Construction worker male with solid fill">
            <a:extLst>
              <a:ext uri="{FF2B5EF4-FFF2-40B4-BE49-F238E27FC236}">
                <a16:creationId xmlns:a16="http://schemas.microsoft.com/office/drawing/2014/main" id="{FAA93535-B901-4F6F-AD29-1B2973E7A0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207039" y="3114580"/>
            <a:ext cx="2160000" cy="2160000"/>
          </a:xfrm>
          <a:prstGeom prst="rect">
            <a:avLst/>
          </a:prstGeom>
        </p:spPr>
      </p:pic>
      <p:pic>
        <p:nvPicPr>
          <p:cNvPr id="7" name="Graphic 6" descr="Wrench with solid fill">
            <a:extLst>
              <a:ext uri="{FF2B5EF4-FFF2-40B4-BE49-F238E27FC236}">
                <a16:creationId xmlns:a16="http://schemas.microsoft.com/office/drawing/2014/main" id="{650BA56A-AF97-4860-A593-D43A9EE29D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771969" y="4573831"/>
            <a:ext cx="2043916" cy="2043916"/>
          </a:xfrm>
          <a:prstGeom prst="rect">
            <a:avLst/>
          </a:prstGeom>
        </p:spPr>
      </p:pic>
      <p:pic>
        <p:nvPicPr>
          <p:cNvPr id="13" name="Picture 12" descr="Logo&#10;&#10;Description automatically generated">
            <a:extLst>
              <a:ext uri="{FF2B5EF4-FFF2-40B4-BE49-F238E27FC236}">
                <a16:creationId xmlns:a16="http://schemas.microsoft.com/office/drawing/2014/main" id="{329F97C9-BD7E-4D6E-B054-03D3353824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853" y="5252338"/>
            <a:ext cx="1432564" cy="1517446"/>
          </a:xfrm>
          <a:prstGeom prst="rect">
            <a:avLst/>
          </a:prstGeom>
        </p:spPr>
      </p:pic>
    </p:spTree>
    <p:extLst>
      <p:ext uri="{BB962C8B-B14F-4D97-AF65-F5344CB8AC3E}">
        <p14:creationId xmlns:p14="http://schemas.microsoft.com/office/powerpoint/2010/main" val="2002181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1293230-B0F6-45B1-96D1-13D18E2429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B74BAD7-F0FC-4719-A31F-1ABDB6211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5B5574-4D5C-49E1-B3CD-92D6FAB24BA1}"/>
              </a:ext>
            </a:extLst>
          </p:cNvPr>
          <p:cNvSpPr>
            <a:spLocks noGrp="1"/>
          </p:cNvSpPr>
          <p:nvPr>
            <p:ph type="title"/>
          </p:nvPr>
        </p:nvSpPr>
        <p:spPr>
          <a:xfrm>
            <a:off x="1137034" y="609599"/>
            <a:ext cx="6836927" cy="1322888"/>
          </a:xfrm>
        </p:spPr>
        <p:txBody>
          <a:bodyPr>
            <a:normAutofit fontScale="90000"/>
          </a:bodyPr>
          <a:lstStyle/>
          <a:p>
            <a:r>
              <a:rPr lang="en-US" dirty="0"/>
              <a:t>Capping costs – What does a “cost cap” really mean and what are customers really getting?</a:t>
            </a:r>
          </a:p>
        </p:txBody>
      </p:sp>
      <p:sp>
        <p:nvSpPr>
          <p:cNvPr id="3" name="Content Placeholder 2">
            <a:extLst>
              <a:ext uri="{FF2B5EF4-FFF2-40B4-BE49-F238E27FC236}">
                <a16:creationId xmlns:a16="http://schemas.microsoft.com/office/drawing/2014/main" id="{A1464655-76DD-4EDB-9162-7D129B3E43DC}"/>
              </a:ext>
            </a:extLst>
          </p:cNvPr>
          <p:cNvSpPr>
            <a:spLocks noGrp="1"/>
          </p:cNvSpPr>
          <p:nvPr>
            <p:ph idx="1"/>
          </p:nvPr>
        </p:nvSpPr>
        <p:spPr>
          <a:xfrm>
            <a:off x="1137034" y="2194101"/>
            <a:ext cx="6433805" cy="3970880"/>
          </a:xfrm>
        </p:spPr>
        <p:txBody>
          <a:bodyPr>
            <a:normAutofit fontScale="92500" lnSpcReduction="10000"/>
          </a:bodyPr>
          <a:lstStyle/>
          <a:p>
            <a:r>
              <a:rPr lang="en-US" sz="3200" dirty="0"/>
              <a:t>Hard cost caps</a:t>
            </a:r>
            <a:br>
              <a:rPr lang="en-US" sz="3200" dirty="0"/>
            </a:br>
            <a:endParaRPr lang="en-US" sz="3200" dirty="0"/>
          </a:p>
          <a:p>
            <a:pPr lvl="1"/>
            <a:r>
              <a:rPr lang="en-US" sz="3200" dirty="0"/>
              <a:t>Real or illusory?‎</a:t>
            </a:r>
            <a:br>
              <a:rPr lang="en-US" sz="3200" dirty="0"/>
            </a:br>
            <a:endParaRPr lang="en-US" sz="3200" dirty="0"/>
          </a:p>
          <a:p>
            <a:pPr lvl="1"/>
            <a:r>
              <a:rPr lang="en-US" sz="3200" dirty="0"/>
              <a:t>Exclusions from cost caps</a:t>
            </a:r>
          </a:p>
          <a:p>
            <a:pPr lvl="2"/>
            <a:r>
              <a:rPr lang="en-US" sz="2800" dirty="0"/>
              <a:t>Can be significant and render the cost cap effectively meaningless </a:t>
            </a:r>
          </a:p>
          <a:p>
            <a:pPr lvl="2"/>
            <a:r>
              <a:rPr lang="en-US" sz="2800" dirty="0"/>
              <a:t>Who is “minding the store” on cost cap exclusions? What is the monitoring mechanism?</a:t>
            </a:r>
          </a:p>
          <a:p>
            <a:pPr lvl="2"/>
            <a:endParaRPr lang="en-US" sz="2800" dirty="0"/>
          </a:p>
          <a:p>
            <a:endParaRPr lang="en-US" sz="2000" dirty="0"/>
          </a:p>
        </p:txBody>
      </p:sp>
      <p:pic>
        <p:nvPicPr>
          <p:cNvPr id="5" name="Graphic 4" descr="Contract with solid fill">
            <a:extLst>
              <a:ext uri="{FF2B5EF4-FFF2-40B4-BE49-F238E27FC236}">
                <a16:creationId xmlns:a16="http://schemas.microsoft.com/office/drawing/2014/main" id="{0856255F-CEFC-4760-8B61-1AE6ADDE38E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9519991" y="4645349"/>
            <a:ext cx="1527685" cy="1527685"/>
          </a:xfrm>
          <a:prstGeom prst="rect">
            <a:avLst/>
          </a:prstGeom>
        </p:spPr>
      </p:pic>
      <p:pic>
        <p:nvPicPr>
          <p:cNvPr id="7" name="Graphic 6" descr="3d Glasses with solid fill">
            <a:extLst>
              <a:ext uri="{FF2B5EF4-FFF2-40B4-BE49-F238E27FC236}">
                <a16:creationId xmlns:a16="http://schemas.microsoft.com/office/drawing/2014/main" id="{FE55EF7F-8616-4A74-9E7C-B534ACFE42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p:blipFill>
        <p:spPr>
          <a:xfrm>
            <a:off x="9519992" y="2669970"/>
            <a:ext cx="1527685" cy="1527685"/>
          </a:xfrm>
          <a:prstGeom prst="rect">
            <a:avLst/>
          </a:prstGeom>
        </p:spPr>
      </p:pic>
      <p:pic>
        <p:nvPicPr>
          <p:cNvPr id="9" name="Graphic 8" descr="Coins with solid fill">
            <a:extLst>
              <a:ext uri="{FF2B5EF4-FFF2-40B4-BE49-F238E27FC236}">
                <a16:creationId xmlns:a16="http://schemas.microsoft.com/office/drawing/2014/main" id="{EAA71B2B-C419-4BC2-8146-3856EF10247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519990" y="684966"/>
            <a:ext cx="1527685" cy="1527685"/>
          </a:xfrm>
          <a:prstGeom prst="rect">
            <a:avLst/>
          </a:prstGeom>
        </p:spPr>
      </p:pic>
      <p:pic>
        <p:nvPicPr>
          <p:cNvPr id="12" name="Picture 11" descr="Logo&#10;&#10;Description automatically generated">
            <a:extLst>
              <a:ext uri="{FF2B5EF4-FFF2-40B4-BE49-F238E27FC236}">
                <a16:creationId xmlns:a16="http://schemas.microsoft.com/office/drawing/2014/main" id="{7F8B04DC-5258-4B4C-AAD8-FB34F8E398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853" y="5252338"/>
            <a:ext cx="1432564" cy="1517446"/>
          </a:xfrm>
          <a:prstGeom prst="rect">
            <a:avLst/>
          </a:prstGeom>
        </p:spPr>
      </p:pic>
    </p:spTree>
    <p:extLst>
      <p:ext uri="{BB962C8B-B14F-4D97-AF65-F5344CB8AC3E}">
        <p14:creationId xmlns:p14="http://schemas.microsoft.com/office/powerpoint/2010/main" val="3343795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8" name="Content Placeholder 7" descr="A red car parked next to other cars&#10;&#10;Description automatically generated with medium confidence">
            <a:extLst>
              <a:ext uri="{FF2B5EF4-FFF2-40B4-BE49-F238E27FC236}">
                <a16:creationId xmlns:a16="http://schemas.microsoft.com/office/drawing/2014/main" id="{27F612EA-8D31-4862-B530-A47F8E93CEE0}"/>
              </a:ext>
            </a:extLst>
          </p:cNvPr>
          <p:cNvPicPr>
            <a:picLocks noGrp="1" noChangeAspect="1"/>
          </p:cNvPicPr>
          <p:nvPr>
            <p:ph sz="quarter" idx="4294967295"/>
          </p:nvPr>
        </p:nvPicPr>
        <p:blipFill rotWithShape="1">
          <a:blip r:embed="rId2">
            <a:alphaModFix amt="83000"/>
            <a:extLst>
              <a:ext uri="{28A0092B-C50C-407E-A947-70E740481C1C}">
                <a14:useLocalDpi xmlns:a14="http://schemas.microsoft.com/office/drawing/2010/main" val="0"/>
              </a:ext>
            </a:extLst>
          </a:blip>
          <a:srcRect r="5788" b="1"/>
          <a:stretch/>
        </p:blipFill>
        <p:spPr>
          <a:xfrm>
            <a:off x="2944261" y="-478"/>
            <a:ext cx="9229455" cy="6858478"/>
          </a:xfrm>
          <a:prstGeom prst="rect">
            <a:avLst/>
          </a:prstGeom>
        </p:spPr>
      </p:pic>
      <p:sp>
        <p:nvSpPr>
          <p:cNvPr id="13" name="Freeform: Shape 12">
            <a:extLst>
              <a:ext uri="{FF2B5EF4-FFF2-40B4-BE49-F238E27FC236}">
                <a16:creationId xmlns:a16="http://schemas.microsoft.com/office/drawing/2014/main" id="{D928DD85-BB99-450D-A702-2683E02962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240E5BD2-4019-4012-A1AA-628900E659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84216E-8E82-41D7-A3A7-BD0463A8A940}"/>
              </a:ext>
            </a:extLst>
          </p:cNvPr>
          <p:cNvSpPr>
            <a:spLocks noGrp="1"/>
          </p:cNvSpPr>
          <p:nvPr>
            <p:ph type="title"/>
          </p:nvPr>
        </p:nvSpPr>
        <p:spPr>
          <a:xfrm>
            <a:off x="804672" y="276019"/>
            <a:ext cx="4437888" cy="1568074"/>
          </a:xfrm>
        </p:spPr>
        <p:txBody>
          <a:bodyPr vert="horz" lIns="91440" tIns="45720" rIns="91440" bIns="45720" rtlCol="0" anchor="b">
            <a:normAutofit fontScale="90000"/>
          </a:bodyPr>
          <a:lstStyle/>
          <a:p>
            <a:r>
              <a:rPr lang="en-US" sz="3600" dirty="0"/>
              <a:t>What does “lowest cost” mean for quality? </a:t>
            </a:r>
          </a:p>
        </p:txBody>
      </p:sp>
      <p:sp>
        <p:nvSpPr>
          <p:cNvPr id="4" name="Content Placeholder 3">
            <a:extLst>
              <a:ext uri="{FF2B5EF4-FFF2-40B4-BE49-F238E27FC236}">
                <a16:creationId xmlns:a16="http://schemas.microsoft.com/office/drawing/2014/main" id="{3B4413BB-396F-4CCC-8CCA-B71EC942E72B}"/>
              </a:ext>
            </a:extLst>
          </p:cNvPr>
          <p:cNvSpPr>
            <a:spLocks noGrp="1"/>
          </p:cNvSpPr>
          <p:nvPr>
            <p:ph idx="1"/>
          </p:nvPr>
        </p:nvSpPr>
        <p:spPr>
          <a:xfrm>
            <a:off x="804672" y="2726652"/>
            <a:ext cx="3205463" cy="1155525"/>
          </a:xfrm>
        </p:spPr>
        <p:txBody>
          <a:bodyPr vert="horz" lIns="91440" tIns="45720" rIns="91440" bIns="45720" rtlCol="0" anchor="t">
            <a:normAutofit/>
          </a:bodyPr>
          <a:lstStyle/>
          <a:p>
            <a:r>
              <a:rPr lang="en-US" dirty="0"/>
              <a:t>Does New Jersey want a Yugo?</a:t>
            </a:r>
          </a:p>
        </p:txBody>
      </p:sp>
      <p:pic>
        <p:nvPicPr>
          <p:cNvPr id="11" name="Picture 10" descr="Logo&#10;&#10;Description automatically generated">
            <a:extLst>
              <a:ext uri="{FF2B5EF4-FFF2-40B4-BE49-F238E27FC236}">
                <a16:creationId xmlns:a16="http://schemas.microsoft.com/office/drawing/2014/main" id="{26AB9C92-E856-4751-8460-952113DE10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53" y="5252338"/>
            <a:ext cx="1432564" cy="1517446"/>
          </a:xfrm>
          <a:prstGeom prst="rect">
            <a:avLst/>
          </a:prstGeom>
        </p:spPr>
      </p:pic>
    </p:spTree>
    <p:extLst>
      <p:ext uri="{BB962C8B-B14F-4D97-AF65-F5344CB8AC3E}">
        <p14:creationId xmlns:p14="http://schemas.microsoft.com/office/powerpoint/2010/main" val="3295288358"/>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DCB8E-2221-4DDE-89DB-EB444ED21E67}"/>
              </a:ext>
            </a:extLst>
          </p:cNvPr>
          <p:cNvSpPr>
            <a:spLocks noGrp="1"/>
          </p:cNvSpPr>
          <p:nvPr>
            <p:ph type="title"/>
          </p:nvPr>
        </p:nvSpPr>
        <p:spPr/>
        <p:txBody>
          <a:bodyPr/>
          <a:lstStyle/>
          <a:p>
            <a:r>
              <a:rPr lang="en-US"/>
              <a:t>Other Cost Containment Considerations </a:t>
            </a:r>
            <a:endParaRPr lang="en-US" dirty="0"/>
          </a:p>
        </p:txBody>
      </p:sp>
      <p:graphicFrame>
        <p:nvGraphicFramePr>
          <p:cNvPr id="25" name="Content Placeholder 2">
            <a:extLst>
              <a:ext uri="{FF2B5EF4-FFF2-40B4-BE49-F238E27FC236}">
                <a16:creationId xmlns:a16="http://schemas.microsoft.com/office/drawing/2014/main" id="{51F9CEBF-3B59-5CEC-B664-403822D04711}"/>
              </a:ext>
            </a:extLst>
          </p:cNvPr>
          <p:cNvGraphicFramePr>
            <a:graphicFrameLocks noGrp="1"/>
          </p:cNvGraphicFramePr>
          <p:nvPr>
            <p:ph idx="1"/>
          </p:nvPr>
        </p:nvGraphicFramePr>
        <p:xfrm>
          <a:off x="838200" y="1825625"/>
          <a:ext cx="10515600" cy="37361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5827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301923" y="6489915"/>
            <a:ext cx="57785" cy="159659"/>
          </a:xfrm>
          <a:prstGeom prst="rect">
            <a:avLst/>
          </a:prstGeom>
        </p:spPr>
        <p:txBody>
          <a:bodyPr vert="horz" wrap="square" lIns="0" tIns="5715" rIns="0" bIns="0" rtlCol="0">
            <a:spAutoFit/>
          </a:bodyPr>
          <a:lstStyle/>
          <a:p>
            <a:pPr fontAlgn="auto">
              <a:spcBef>
                <a:spcPts val="45"/>
              </a:spcBef>
              <a:spcAft>
                <a:spcPts val="0"/>
              </a:spcAft>
            </a:pPr>
            <a:r>
              <a:rPr sz="1000" kern="0" spc="-105" dirty="0">
                <a:solidFill>
                  <a:srgbClr val="8A8A8A"/>
                </a:solidFill>
                <a:latin typeface="Arial"/>
                <a:cs typeface="Arial"/>
              </a:rPr>
              <a:t>1</a:t>
            </a:r>
            <a:endParaRPr sz="1000" kern="0">
              <a:solidFill>
                <a:sysClr val="windowText" lastClr="000000"/>
              </a:solidFill>
              <a:latin typeface="Arial"/>
              <a:cs typeface="Arial"/>
            </a:endParaRPr>
          </a:p>
        </p:txBody>
      </p:sp>
      <p:pic>
        <p:nvPicPr>
          <p:cNvPr id="3" name="object 3"/>
          <p:cNvPicPr/>
          <p:nvPr/>
        </p:nvPicPr>
        <p:blipFill>
          <a:blip r:embed="rId2" cstate="print"/>
          <a:stretch>
            <a:fillRect/>
          </a:stretch>
        </p:blipFill>
        <p:spPr>
          <a:xfrm>
            <a:off x="3506784" y="6245274"/>
            <a:ext cx="74986" cy="94615"/>
          </a:xfrm>
          <a:prstGeom prst="rect">
            <a:avLst/>
          </a:prstGeom>
        </p:spPr>
      </p:pic>
      <p:sp>
        <p:nvSpPr>
          <p:cNvPr id="4" name="object 4"/>
          <p:cNvSpPr/>
          <p:nvPr/>
        </p:nvSpPr>
        <p:spPr>
          <a:xfrm>
            <a:off x="3626629" y="6245274"/>
            <a:ext cx="22860" cy="94615"/>
          </a:xfrm>
          <a:custGeom>
            <a:avLst/>
            <a:gdLst/>
            <a:ahLst/>
            <a:cxnLst/>
            <a:rect l="l" t="t" r="r" b="b"/>
            <a:pathLst>
              <a:path w="22860" h="94614">
                <a:moveTo>
                  <a:pt x="22763" y="94615"/>
                </a:moveTo>
                <a:lnTo>
                  <a:pt x="0" y="94615"/>
                </a:lnTo>
                <a:lnTo>
                  <a:pt x="0" y="0"/>
                </a:lnTo>
                <a:lnTo>
                  <a:pt x="22763" y="0"/>
                </a:lnTo>
                <a:lnTo>
                  <a:pt x="22763" y="94615"/>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5" name="object 5"/>
          <p:cNvPicPr/>
          <p:nvPr/>
        </p:nvPicPr>
        <p:blipFill>
          <a:blip r:embed="rId3" cstate="print"/>
          <a:stretch>
            <a:fillRect/>
          </a:stretch>
        </p:blipFill>
        <p:spPr>
          <a:xfrm>
            <a:off x="3701616" y="6243261"/>
            <a:ext cx="97081" cy="98641"/>
          </a:xfrm>
          <a:prstGeom prst="rect">
            <a:avLst/>
          </a:prstGeom>
        </p:spPr>
      </p:pic>
      <p:sp>
        <p:nvSpPr>
          <p:cNvPr id="6" name="object 6"/>
          <p:cNvSpPr/>
          <p:nvPr/>
        </p:nvSpPr>
        <p:spPr>
          <a:xfrm>
            <a:off x="3852927" y="6245276"/>
            <a:ext cx="89535" cy="94615"/>
          </a:xfrm>
          <a:custGeom>
            <a:avLst/>
            <a:gdLst/>
            <a:ahLst/>
            <a:cxnLst/>
            <a:rect l="l" t="t" r="r" b="b"/>
            <a:pathLst>
              <a:path w="89535" h="94614">
                <a:moveTo>
                  <a:pt x="89039" y="0"/>
                </a:moveTo>
                <a:lnTo>
                  <a:pt x="66281" y="0"/>
                </a:lnTo>
                <a:lnTo>
                  <a:pt x="66281" y="35598"/>
                </a:lnTo>
                <a:lnTo>
                  <a:pt x="22085" y="35598"/>
                </a:lnTo>
                <a:lnTo>
                  <a:pt x="22085" y="0"/>
                </a:lnTo>
                <a:lnTo>
                  <a:pt x="0" y="0"/>
                </a:lnTo>
                <a:lnTo>
                  <a:pt x="0" y="35598"/>
                </a:lnTo>
                <a:lnTo>
                  <a:pt x="0" y="53403"/>
                </a:lnTo>
                <a:lnTo>
                  <a:pt x="0" y="94094"/>
                </a:lnTo>
                <a:lnTo>
                  <a:pt x="22085" y="94094"/>
                </a:lnTo>
                <a:lnTo>
                  <a:pt x="22085" y="53403"/>
                </a:lnTo>
                <a:lnTo>
                  <a:pt x="66281" y="53403"/>
                </a:lnTo>
                <a:lnTo>
                  <a:pt x="66281" y="94094"/>
                </a:lnTo>
                <a:lnTo>
                  <a:pt x="89039" y="94094"/>
                </a:lnTo>
                <a:lnTo>
                  <a:pt x="89039" y="53403"/>
                </a:lnTo>
                <a:lnTo>
                  <a:pt x="89039" y="35598"/>
                </a:lnTo>
                <a:lnTo>
                  <a:pt x="89039" y="0"/>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7" name="object 7"/>
          <p:cNvSpPr/>
          <p:nvPr/>
        </p:nvSpPr>
        <p:spPr>
          <a:xfrm>
            <a:off x="3988169" y="6245594"/>
            <a:ext cx="89535" cy="94615"/>
          </a:xfrm>
          <a:custGeom>
            <a:avLst/>
            <a:gdLst/>
            <a:ahLst/>
            <a:cxnLst/>
            <a:rect l="l" t="t" r="r" b="b"/>
            <a:pathLst>
              <a:path w="89535" h="94614">
                <a:moveTo>
                  <a:pt x="89039" y="0"/>
                </a:moveTo>
                <a:lnTo>
                  <a:pt x="0" y="0"/>
                </a:lnTo>
                <a:lnTo>
                  <a:pt x="0" y="17805"/>
                </a:lnTo>
                <a:lnTo>
                  <a:pt x="33477" y="17805"/>
                </a:lnTo>
                <a:lnTo>
                  <a:pt x="33477" y="94094"/>
                </a:lnTo>
                <a:lnTo>
                  <a:pt x="56235" y="94094"/>
                </a:lnTo>
                <a:lnTo>
                  <a:pt x="56235" y="17805"/>
                </a:lnTo>
                <a:lnTo>
                  <a:pt x="89039" y="17805"/>
                </a:lnTo>
                <a:lnTo>
                  <a:pt x="89039" y="0"/>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8" name="object 8"/>
          <p:cNvPicPr/>
          <p:nvPr/>
        </p:nvPicPr>
        <p:blipFill>
          <a:blip r:embed="rId4" cstate="print"/>
          <a:stretch>
            <a:fillRect/>
          </a:stretch>
        </p:blipFill>
        <p:spPr>
          <a:xfrm>
            <a:off x="4187022" y="6243261"/>
            <a:ext cx="107793" cy="98641"/>
          </a:xfrm>
          <a:prstGeom prst="rect">
            <a:avLst/>
          </a:prstGeom>
        </p:spPr>
      </p:pic>
      <p:pic>
        <p:nvPicPr>
          <p:cNvPr id="9" name="object 9"/>
          <p:cNvPicPr/>
          <p:nvPr/>
        </p:nvPicPr>
        <p:blipFill>
          <a:blip r:embed="rId5" cstate="print"/>
          <a:stretch>
            <a:fillRect/>
          </a:stretch>
        </p:blipFill>
        <p:spPr>
          <a:xfrm>
            <a:off x="4412652" y="6245274"/>
            <a:ext cx="85029" cy="94615"/>
          </a:xfrm>
          <a:prstGeom prst="rect">
            <a:avLst/>
          </a:prstGeom>
        </p:spPr>
      </p:pic>
      <p:grpSp>
        <p:nvGrpSpPr>
          <p:cNvPr id="10" name="object 10"/>
          <p:cNvGrpSpPr/>
          <p:nvPr/>
        </p:nvGrpSpPr>
        <p:grpSpPr>
          <a:xfrm>
            <a:off x="4542539" y="6243260"/>
            <a:ext cx="284480" cy="99060"/>
            <a:chOff x="3018539" y="6243260"/>
            <a:chExt cx="284480" cy="99060"/>
          </a:xfrm>
        </p:grpSpPr>
        <p:pic>
          <p:nvPicPr>
            <p:cNvPr id="11" name="object 11"/>
            <p:cNvPicPr/>
            <p:nvPr/>
          </p:nvPicPr>
          <p:blipFill>
            <a:blip r:embed="rId6" cstate="print"/>
            <a:stretch>
              <a:fillRect/>
            </a:stretch>
          </p:blipFill>
          <p:spPr>
            <a:xfrm>
              <a:off x="3018539" y="6243260"/>
              <a:ext cx="101767" cy="98641"/>
            </a:xfrm>
            <a:prstGeom prst="rect">
              <a:avLst/>
            </a:prstGeom>
          </p:spPr>
        </p:pic>
        <p:pic>
          <p:nvPicPr>
            <p:cNvPr id="12" name="object 12"/>
            <p:cNvPicPr/>
            <p:nvPr/>
          </p:nvPicPr>
          <p:blipFill>
            <a:blip r:embed="rId7" cstate="print"/>
            <a:stretch>
              <a:fillRect/>
            </a:stretch>
          </p:blipFill>
          <p:spPr>
            <a:xfrm>
              <a:off x="3160478" y="6245273"/>
              <a:ext cx="141939" cy="94615"/>
            </a:xfrm>
            <a:prstGeom prst="rect">
              <a:avLst/>
            </a:prstGeom>
          </p:spPr>
        </p:pic>
      </p:grpSp>
      <p:pic>
        <p:nvPicPr>
          <p:cNvPr id="13" name="object 13"/>
          <p:cNvPicPr/>
          <p:nvPr/>
        </p:nvPicPr>
        <p:blipFill>
          <a:blip r:embed="rId8" cstate="print"/>
          <a:stretch>
            <a:fillRect/>
          </a:stretch>
        </p:blipFill>
        <p:spPr>
          <a:xfrm>
            <a:off x="4872615" y="6245274"/>
            <a:ext cx="81012" cy="94615"/>
          </a:xfrm>
          <a:prstGeom prst="rect">
            <a:avLst/>
          </a:prstGeom>
        </p:spPr>
      </p:pic>
      <p:pic>
        <p:nvPicPr>
          <p:cNvPr id="14" name="object 14"/>
          <p:cNvPicPr/>
          <p:nvPr/>
        </p:nvPicPr>
        <p:blipFill>
          <a:blip r:embed="rId9" cstate="print"/>
          <a:stretch>
            <a:fillRect/>
          </a:stretch>
        </p:blipFill>
        <p:spPr>
          <a:xfrm>
            <a:off x="5003173" y="6245274"/>
            <a:ext cx="80891" cy="94615"/>
          </a:xfrm>
          <a:prstGeom prst="rect">
            <a:avLst/>
          </a:prstGeom>
        </p:spPr>
      </p:pic>
      <p:sp>
        <p:nvSpPr>
          <p:cNvPr id="15" name="object 15"/>
          <p:cNvSpPr/>
          <p:nvPr/>
        </p:nvSpPr>
        <p:spPr>
          <a:xfrm>
            <a:off x="3506784" y="5751396"/>
            <a:ext cx="444500" cy="351790"/>
          </a:xfrm>
          <a:custGeom>
            <a:avLst/>
            <a:gdLst/>
            <a:ahLst/>
            <a:cxnLst/>
            <a:rect l="l" t="t" r="r" b="b"/>
            <a:pathLst>
              <a:path w="444500" h="351789">
                <a:moveTo>
                  <a:pt x="113819" y="345579"/>
                </a:moveTo>
                <a:lnTo>
                  <a:pt x="0" y="345579"/>
                </a:lnTo>
                <a:lnTo>
                  <a:pt x="0" y="0"/>
                </a:lnTo>
                <a:lnTo>
                  <a:pt x="265131" y="0"/>
                </a:lnTo>
                <a:lnTo>
                  <a:pt x="282937" y="513"/>
                </a:lnTo>
                <a:lnTo>
                  <a:pt x="326058" y="8723"/>
                </a:lnTo>
                <a:lnTo>
                  <a:pt x="361543" y="32880"/>
                </a:lnTo>
                <a:lnTo>
                  <a:pt x="380813" y="75993"/>
                </a:lnTo>
                <a:lnTo>
                  <a:pt x="381516" y="80523"/>
                </a:lnTo>
                <a:lnTo>
                  <a:pt x="113819" y="80523"/>
                </a:lnTo>
                <a:lnTo>
                  <a:pt x="113819" y="151652"/>
                </a:lnTo>
                <a:lnTo>
                  <a:pt x="129385" y="152575"/>
                </a:lnTo>
                <a:lnTo>
                  <a:pt x="137545" y="152879"/>
                </a:lnTo>
                <a:lnTo>
                  <a:pt x="145956" y="152994"/>
                </a:lnTo>
                <a:lnTo>
                  <a:pt x="164033" y="153917"/>
                </a:lnTo>
                <a:lnTo>
                  <a:pt x="173072" y="154221"/>
                </a:lnTo>
                <a:lnTo>
                  <a:pt x="182110" y="154336"/>
                </a:lnTo>
                <a:lnTo>
                  <a:pt x="377290" y="154336"/>
                </a:lnTo>
                <a:lnTo>
                  <a:pt x="373469" y="164685"/>
                </a:lnTo>
                <a:lnTo>
                  <a:pt x="342462" y="202986"/>
                </a:lnTo>
                <a:lnTo>
                  <a:pt x="309320" y="218755"/>
                </a:lnTo>
                <a:lnTo>
                  <a:pt x="323296" y="227814"/>
                </a:lnTo>
                <a:lnTo>
                  <a:pt x="329875" y="232175"/>
                </a:lnTo>
                <a:lnTo>
                  <a:pt x="113819" y="232175"/>
                </a:lnTo>
                <a:lnTo>
                  <a:pt x="113819" y="345579"/>
                </a:lnTo>
                <a:close/>
              </a:path>
              <a:path w="444500" h="351789">
                <a:moveTo>
                  <a:pt x="377290" y="154336"/>
                </a:moveTo>
                <a:lnTo>
                  <a:pt x="182110" y="154336"/>
                </a:lnTo>
                <a:lnTo>
                  <a:pt x="196170" y="154252"/>
                </a:lnTo>
                <a:lnTo>
                  <a:pt x="203200" y="154053"/>
                </a:lnTo>
                <a:lnTo>
                  <a:pt x="244282" y="150132"/>
                </a:lnTo>
                <a:lnTo>
                  <a:pt x="269326" y="121256"/>
                </a:lnTo>
                <a:lnTo>
                  <a:pt x="269818" y="114074"/>
                </a:lnTo>
                <a:lnTo>
                  <a:pt x="269818" y="99312"/>
                </a:lnTo>
                <a:lnTo>
                  <a:pt x="235672" y="80523"/>
                </a:lnTo>
                <a:lnTo>
                  <a:pt x="381516" y="80523"/>
                </a:lnTo>
                <a:lnTo>
                  <a:pt x="382298" y="85556"/>
                </a:lnTo>
                <a:lnTo>
                  <a:pt x="383282" y="95118"/>
                </a:lnTo>
                <a:lnTo>
                  <a:pt x="383637" y="104680"/>
                </a:lnTo>
                <a:lnTo>
                  <a:pt x="383637" y="116087"/>
                </a:lnTo>
                <a:lnTo>
                  <a:pt x="382507" y="133209"/>
                </a:lnTo>
                <a:lnTo>
                  <a:pt x="379118" y="149387"/>
                </a:lnTo>
                <a:lnTo>
                  <a:pt x="377290" y="154336"/>
                </a:lnTo>
                <a:close/>
              </a:path>
              <a:path w="444500" h="351789">
                <a:moveTo>
                  <a:pt x="374264" y="351619"/>
                </a:moveTo>
                <a:lnTo>
                  <a:pt x="335850" y="347372"/>
                </a:lnTo>
                <a:lnTo>
                  <a:pt x="293335" y="331655"/>
                </a:lnTo>
                <a:lnTo>
                  <a:pt x="240359" y="283174"/>
                </a:lnTo>
                <a:lnTo>
                  <a:pt x="231833" y="274985"/>
                </a:lnTo>
                <a:lnTo>
                  <a:pt x="198587" y="249161"/>
                </a:lnTo>
                <a:lnTo>
                  <a:pt x="159273" y="235572"/>
                </a:lnTo>
                <a:lnTo>
                  <a:pt x="118505" y="232175"/>
                </a:lnTo>
                <a:lnTo>
                  <a:pt x="329875" y="232175"/>
                </a:lnTo>
                <a:lnTo>
                  <a:pt x="366899" y="255661"/>
                </a:lnTo>
                <a:lnTo>
                  <a:pt x="403054" y="271766"/>
                </a:lnTo>
                <a:lnTo>
                  <a:pt x="431174" y="277805"/>
                </a:lnTo>
                <a:lnTo>
                  <a:pt x="438538" y="279147"/>
                </a:lnTo>
                <a:lnTo>
                  <a:pt x="443895" y="279147"/>
                </a:lnTo>
                <a:lnTo>
                  <a:pt x="426487" y="345579"/>
                </a:lnTo>
                <a:lnTo>
                  <a:pt x="382183" y="351493"/>
                </a:lnTo>
                <a:lnTo>
                  <a:pt x="374264" y="351619"/>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16" name="object 16"/>
          <p:cNvSpPr/>
          <p:nvPr/>
        </p:nvSpPr>
        <p:spPr>
          <a:xfrm>
            <a:off x="4014954" y="5752067"/>
            <a:ext cx="113030" cy="345440"/>
          </a:xfrm>
          <a:custGeom>
            <a:avLst/>
            <a:gdLst/>
            <a:ahLst/>
            <a:cxnLst/>
            <a:rect l="l" t="t" r="r" b="b"/>
            <a:pathLst>
              <a:path w="113030" h="345439">
                <a:moveTo>
                  <a:pt x="112480" y="344908"/>
                </a:moveTo>
                <a:lnTo>
                  <a:pt x="0" y="344908"/>
                </a:lnTo>
                <a:lnTo>
                  <a:pt x="0" y="0"/>
                </a:lnTo>
                <a:lnTo>
                  <a:pt x="112480" y="0"/>
                </a:lnTo>
                <a:lnTo>
                  <a:pt x="112480" y="344908"/>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17" name="object 17"/>
          <p:cNvSpPr/>
          <p:nvPr/>
        </p:nvSpPr>
        <p:spPr>
          <a:xfrm>
            <a:off x="4221168" y="5752067"/>
            <a:ext cx="396875" cy="345440"/>
          </a:xfrm>
          <a:custGeom>
            <a:avLst/>
            <a:gdLst/>
            <a:ahLst/>
            <a:cxnLst/>
            <a:rect l="l" t="t" r="r" b="b"/>
            <a:pathLst>
              <a:path w="396875" h="345439">
                <a:moveTo>
                  <a:pt x="295260" y="344908"/>
                </a:moveTo>
                <a:lnTo>
                  <a:pt x="78334" y="344908"/>
                </a:lnTo>
                <a:lnTo>
                  <a:pt x="59619" y="344667"/>
                </a:lnTo>
                <a:lnTo>
                  <a:pt x="19416" y="341553"/>
                </a:lnTo>
                <a:lnTo>
                  <a:pt x="669" y="336185"/>
                </a:lnTo>
                <a:lnTo>
                  <a:pt x="669" y="333501"/>
                </a:lnTo>
                <a:lnTo>
                  <a:pt x="36154" y="257674"/>
                </a:lnTo>
                <a:lnTo>
                  <a:pt x="44554" y="258681"/>
                </a:lnTo>
                <a:lnTo>
                  <a:pt x="56658" y="259688"/>
                </a:lnTo>
                <a:lnTo>
                  <a:pt x="114331" y="262581"/>
                </a:lnTo>
                <a:lnTo>
                  <a:pt x="168835" y="263588"/>
                </a:lnTo>
                <a:lnTo>
                  <a:pt x="200857" y="263714"/>
                </a:lnTo>
                <a:lnTo>
                  <a:pt x="247724" y="263714"/>
                </a:lnTo>
                <a:lnTo>
                  <a:pt x="281870" y="248280"/>
                </a:lnTo>
                <a:lnTo>
                  <a:pt x="281870" y="225465"/>
                </a:lnTo>
                <a:lnTo>
                  <a:pt x="247724" y="210702"/>
                </a:lnTo>
                <a:lnTo>
                  <a:pt x="113149" y="210702"/>
                </a:lnTo>
                <a:lnTo>
                  <a:pt x="85531" y="209318"/>
                </a:lnTo>
                <a:lnTo>
                  <a:pt x="42347" y="198247"/>
                </a:lnTo>
                <a:lnTo>
                  <a:pt x="6862" y="159453"/>
                </a:lnTo>
                <a:lnTo>
                  <a:pt x="0" y="116758"/>
                </a:lnTo>
                <a:lnTo>
                  <a:pt x="0" y="95286"/>
                </a:lnTo>
                <a:lnTo>
                  <a:pt x="10042" y="47643"/>
                </a:lnTo>
                <a:lnTo>
                  <a:pt x="42849" y="12749"/>
                </a:lnTo>
                <a:lnTo>
                  <a:pt x="87948" y="765"/>
                </a:lnTo>
                <a:lnTo>
                  <a:pt x="107123" y="0"/>
                </a:lnTo>
                <a:lnTo>
                  <a:pt x="301955" y="0"/>
                </a:lnTo>
                <a:lnTo>
                  <a:pt x="348749" y="2264"/>
                </a:lnTo>
                <a:lnTo>
                  <a:pt x="384976" y="9394"/>
                </a:lnTo>
                <a:lnTo>
                  <a:pt x="384976" y="12749"/>
                </a:lnTo>
                <a:lnTo>
                  <a:pt x="367569" y="85220"/>
                </a:lnTo>
                <a:lnTo>
                  <a:pt x="357662" y="84602"/>
                </a:lnTo>
                <a:lnTo>
                  <a:pt x="344052" y="83794"/>
                </a:lnTo>
                <a:lnTo>
                  <a:pt x="305972" y="81865"/>
                </a:lnTo>
                <a:lnTo>
                  <a:pt x="254168" y="80355"/>
                </a:lnTo>
                <a:lnTo>
                  <a:pt x="190814" y="79852"/>
                </a:lnTo>
                <a:lnTo>
                  <a:pt x="148634" y="79181"/>
                </a:lnTo>
                <a:lnTo>
                  <a:pt x="114488" y="93272"/>
                </a:lnTo>
                <a:lnTo>
                  <a:pt x="114488" y="115416"/>
                </a:lnTo>
                <a:lnTo>
                  <a:pt x="148634" y="130850"/>
                </a:lnTo>
                <a:lnTo>
                  <a:pt x="277852" y="130850"/>
                </a:lnTo>
                <a:lnTo>
                  <a:pt x="295794" y="131249"/>
                </a:lnTo>
                <a:lnTo>
                  <a:pt x="341457" y="138231"/>
                </a:lnTo>
                <a:lnTo>
                  <a:pt x="382298" y="166415"/>
                </a:lnTo>
                <a:lnTo>
                  <a:pt x="395480" y="207085"/>
                </a:lnTo>
                <a:lnTo>
                  <a:pt x="396358" y="225465"/>
                </a:lnTo>
                <a:lnTo>
                  <a:pt x="396358" y="246938"/>
                </a:lnTo>
                <a:lnTo>
                  <a:pt x="390751" y="286780"/>
                </a:lnTo>
                <a:lnTo>
                  <a:pt x="360413" y="329904"/>
                </a:lnTo>
                <a:lnTo>
                  <a:pt x="321246" y="343262"/>
                </a:lnTo>
                <a:lnTo>
                  <a:pt x="295260" y="344908"/>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18" name="object 18"/>
          <p:cNvSpPr/>
          <p:nvPr/>
        </p:nvSpPr>
        <p:spPr>
          <a:xfrm>
            <a:off x="4711255" y="5752427"/>
            <a:ext cx="373380" cy="344805"/>
          </a:xfrm>
          <a:custGeom>
            <a:avLst/>
            <a:gdLst/>
            <a:ahLst/>
            <a:cxnLst/>
            <a:rect l="l" t="t" r="r" b="b"/>
            <a:pathLst>
              <a:path w="373379" h="344804">
                <a:moveTo>
                  <a:pt x="372808" y="0"/>
                </a:moveTo>
                <a:lnTo>
                  <a:pt x="0" y="0"/>
                </a:lnTo>
                <a:lnTo>
                  <a:pt x="0" y="80098"/>
                </a:lnTo>
                <a:lnTo>
                  <a:pt x="0" y="128409"/>
                </a:lnTo>
                <a:lnTo>
                  <a:pt x="0" y="209778"/>
                </a:lnTo>
                <a:lnTo>
                  <a:pt x="0" y="264452"/>
                </a:lnTo>
                <a:lnTo>
                  <a:pt x="0" y="344551"/>
                </a:lnTo>
                <a:lnTo>
                  <a:pt x="372808" y="344551"/>
                </a:lnTo>
                <a:lnTo>
                  <a:pt x="372808" y="264452"/>
                </a:lnTo>
                <a:lnTo>
                  <a:pt x="113817" y="264452"/>
                </a:lnTo>
                <a:lnTo>
                  <a:pt x="113817" y="209778"/>
                </a:lnTo>
                <a:lnTo>
                  <a:pt x="307975" y="209778"/>
                </a:lnTo>
                <a:lnTo>
                  <a:pt x="307975" y="128409"/>
                </a:lnTo>
                <a:lnTo>
                  <a:pt x="113817" y="128409"/>
                </a:lnTo>
                <a:lnTo>
                  <a:pt x="113817" y="80098"/>
                </a:lnTo>
                <a:lnTo>
                  <a:pt x="372808" y="80098"/>
                </a:lnTo>
                <a:lnTo>
                  <a:pt x="372808" y="0"/>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19" name="object 19"/>
          <p:cNvSpPr/>
          <p:nvPr/>
        </p:nvSpPr>
        <p:spPr>
          <a:xfrm>
            <a:off x="2902873" y="5739988"/>
            <a:ext cx="133350" cy="15240"/>
          </a:xfrm>
          <a:custGeom>
            <a:avLst/>
            <a:gdLst/>
            <a:ahLst/>
            <a:cxnLst/>
            <a:rect l="l" t="t" r="r" b="b"/>
            <a:pathLst>
              <a:path w="133350" h="15239">
                <a:moveTo>
                  <a:pt x="133235" y="14762"/>
                </a:moveTo>
                <a:lnTo>
                  <a:pt x="14729" y="14762"/>
                </a:lnTo>
                <a:lnTo>
                  <a:pt x="0" y="0"/>
                </a:lnTo>
                <a:lnTo>
                  <a:pt x="117836" y="0"/>
                </a:lnTo>
                <a:lnTo>
                  <a:pt x="133235" y="14762"/>
                </a:lnTo>
                <a:close/>
              </a:path>
            </a:pathLst>
          </a:custGeom>
          <a:solidFill>
            <a:srgbClr val="26A9E0"/>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20" name="object 20"/>
          <p:cNvSpPr/>
          <p:nvPr/>
        </p:nvSpPr>
        <p:spPr>
          <a:xfrm>
            <a:off x="2286229" y="5737987"/>
            <a:ext cx="586105" cy="17145"/>
          </a:xfrm>
          <a:custGeom>
            <a:avLst/>
            <a:gdLst/>
            <a:ahLst/>
            <a:cxnLst/>
            <a:rect l="l" t="t" r="r" b="b"/>
            <a:pathLst>
              <a:path w="586105" h="17145">
                <a:moveTo>
                  <a:pt x="109143" y="1333"/>
                </a:moveTo>
                <a:lnTo>
                  <a:pt x="6032" y="1333"/>
                </a:lnTo>
                <a:lnTo>
                  <a:pt x="673" y="0"/>
                </a:lnTo>
                <a:lnTo>
                  <a:pt x="0" y="5359"/>
                </a:lnTo>
                <a:lnTo>
                  <a:pt x="0" y="15430"/>
                </a:lnTo>
                <a:lnTo>
                  <a:pt x="10718" y="16776"/>
                </a:lnTo>
                <a:lnTo>
                  <a:pt x="93738" y="16776"/>
                </a:lnTo>
                <a:lnTo>
                  <a:pt x="109143" y="1333"/>
                </a:lnTo>
                <a:close/>
              </a:path>
              <a:path w="586105" h="17145">
                <a:moveTo>
                  <a:pt x="264464" y="2006"/>
                </a:moveTo>
                <a:lnTo>
                  <a:pt x="146634" y="1333"/>
                </a:lnTo>
                <a:lnTo>
                  <a:pt x="131229" y="16776"/>
                </a:lnTo>
                <a:lnTo>
                  <a:pt x="249732" y="16776"/>
                </a:lnTo>
                <a:lnTo>
                  <a:pt x="264464" y="2006"/>
                </a:lnTo>
                <a:close/>
              </a:path>
              <a:path w="586105" h="17145">
                <a:moveTo>
                  <a:pt x="585838" y="16776"/>
                </a:moveTo>
                <a:lnTo>
                  <a:pt x="571106" y="2006"/>
                </a:lnTo>
                <a:lnTo>
                  <a:pt x="310667" y="2006"/>
                </a:lnTo>
                <a:lnTo>
                  <a:pt x="295262" y="16776"/>
                </a:lnTo>
                <a:lnTo>
                  <a:pt x="421132" y="16776"/>
                </a:lnTo>
                <a:lnTo>
                  <a:pt x="427837" y="15430"/>
                </a:lnTo>
                <a:lnTo>
                  <a:pt x="433857" y="14757"/>
                </a:lnTo>
                <a:lnTo>
                  <a:pt x="447243" y="14757"/>
                </a:lnTo>
                <a:lnTo>
                  <a:pt x="453948" y="15430"/>
                </a:lnTo>
                <a:lnTo>
                  <a:pt x="459968" y="16776"/>
                </a:lnTo>
                <a:lnTo>
                  <a:pt x="585838" y="16776"/>
                </a:lnTo>
                <a:close/>
              </a:path>
            </a:pathLst>
          </a:custGeom>
          <a:solidFill>
            <a:srgbClr val="26A9E0"/>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21" name="object 21"/>
          <p:cNvSpPr/>
          <p:nvPr/>
        </p:nvSpPr>
        <p:spPr>
          <a:xfrm>
            <a:off x="2205660" y="5135397"/>
            <a:ext cx="1042669" cy="619760"/>
          </a:xfrm>
          <a:custGeom>
            <a:avLst/>
            <a:gdLst/>
            <a:ahLst/>
            <a:cxnLst/>
            <a:rect l="l" t="t" r="r" b="b"/>
            <a:pathLst>
              <a:path w="1042669" h="619760">
                <a:moveTo>
                  <a:pt x="961669" y="607949"/>
                </a:moveTo>
                <a:lnTo>
                  <a:pt x="960996" y="603250"/>
                </a:lnTo>
                <a:lnTo>
                  <a:pt x="955649" y="603923"/>
                </a:lnTo>
                <a:lnTo>
                  <a:pt x="950963" y="604596"/>
                </a:lnTo>
                <a:lnTo>
                  <a:pt x="946264" y="604596"/>
                </a:lnTo>
                <a:lnTo>
                  <a:pt x="853211" y="604596"/>
                </a:lnTo>
                <a:lnTo>
                  <a:pt x="867930" y="619366"/>
                </a:lnTo>
                <a:lnTo>
                  <a:pt x="956983" y="619366"/>
                </a:lnTo>
                <a:lnTo>
                  <a:pt x="961669" y="618020"/>
                </a:lnTo>
                <a:lnTo>
                  <a:pt x="961669" y="607949"/>
                </a:lnTo>
                <a:close/>
              </a:path>
              <a:path w="1042669" h="619760">
                <a:moveTo>
                  <a:pt x="1042530" y="531469"/>
                </a:moveTo>
                <a:lnTo>
                  <a:pt x="1031836" y="476885"/>
                </a:lnTo>
                <a:lnTo>
                  <a:pt x="590080" y="28181"/>
                </a:lnTo>
                <a:lnTo>
                  <a:pt x="557809" y="7048"/>
                </a:lnTo>
                <a:lnTo>
                  <a:pt x="521208" y="0"/>
                </a:lnTo>
                <a:lnTo>
                  <a:pt x="484733" y="7048"/>
                </a:lnTo>
                <a:lnTo>
                  <a:pt x="452831" y="28181"/>
                </a:lnTo>
                <a:lnTo>
                  <a:pt x="27686" y="453618"/>
                </a:lnTo>
                <a:lnTo>
                  <a:pt x="1231" y="503351"/>
                </a:lnTo>
                <a:lnTo>
                  <a:pt x="0" y="531469"/>
                </a:lnTo>
                <a:lnTo>
                  <a:pt x="6921" y="559638"/>
                </a:lnTo>
                <a:lnTo>
                  <a:pt x="16027" y="576986"/>
                </a:lnTo>
                <a:lnTo>
                  <a:pt x="28016" y="591680"/>
                </a:lnTo>
                <a:lnTo>
                  <a:pt x="42519" y="603618"/>
                </a:lnTo>
                <a:lnTo>
                  <a:pt x="59143" y="612648"/>
                </a:lnTo>
                <a:lnTo>
                  <a:pt x="61163" y="596544"/>
                </a:lnTo>
                <a:lnTo>
                  <a:pt x="48666" y="589178"/>
                </a:lnTo>
                <a:lnTo>
                  <a:pt x="37553" y="579348"/>
                </a:lnTo>
                <a:lnTo>
                  <a:pt x="28206" y="567385"/>
                </a:lnTo>
                <a:lnTo>
                  <a:pt x="20993" y="553605"/>
                </a:lnTo>
                <a:lnTo>
                  <a:pt x="15049" y="530034"/>
                </a:lnTo>
                <a:lnTo>
                  <a:pt x="16129" y="506463"/>
                </a:lnTo>
                <a:lnTo>
                  <a:pt x="38392" y="464350"/>
                </a:lnTo>
                <a:lnTo>
                  <a:pt x="463537" y="38925"/>
                </a:lnTo>
                <a:lnTo>
                  <a:pt x="521462" y="14757"/>
                </a:lnTo>
                <a:lnTo>
                  <a:pt x="552234" y="20802"/>
                </a:lnTo>
                <a:lnTo>
                  <a:pt x="1003846" y="464350"/>
                </a:lnTo>
                <a:lnTo>
                  <a:pt x="1026363" y="506463"/>
                </a:lnTo>
                <a:lnTo>
                  <a:pt x="1027480" y="530034"/>
                </a:lnTo>
                <a:lnTo>
                  <a:pt x="1021257" y="553605"/>
                </a:lnTo>
                <a:lnTo>
                  <a:pt x="1014133" y="567664"/>
                </a:lnTo>
                <a:lnTo>
                  <a:pt x="1004938" y="579602"/>
                </a:lnTo>
                <a:lnTo>
                  <a:pt x="993863" y="589267"/>
                </a:lnTo>
                <a:lnTo>
                  <a:pt x="981087" y="596544"/>
                </a:lnTo>
                <a:lnTo>
                  <a:pt x="983094" y="612648"/>
                </a:lnTo>
                <a:lnTo>
                  <a:pt x="999731" y="603897"/>
                </a:lnTo>
                <a:lnTo>
                  <a:pt x="1014222" y="591934"/>
                </a:lnTo>
                <a:lnTo>
                  <a:pt x="1026210" y="577075"/>
                </a:lnTo>
                <a:lnTo>
                  <a:pt x="1035316" y="559638"/>
                </a:lnTo>
                <a:lnTo>
                  <a:pt x="1042530" y="531469"/>
                </a:lnTo>
                <a:close/>
              </a:path>
            </a:pathLst>
          </a:custGeom>
          <a:solidFill>
            <a:srgbClr val="26A9E0"/>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22" name="object 22"/>
          <p:cNvSpPr/>
          <p:nvPr/>
        </p:nvSpPr>
        <p:spPr>
          <a:xfrm>
            <a:off x="2351854" y="5823196"/>
            <a:ext cx="115570" cy="21590"/>
          </a:xfrm>
          <a:custGeom>
            <a:avLst/>
            <a:gdLst/>
            <a:ahLst/>
            <a:cxnLst/>
            <a:rect l="l" t="t" r="r" b="b"/>
            <a:pathLst>
              <a:path w="115569" h="21589">
                <a:moveTo>
                  <a:pt x="94403" y="21472"/>
                </a:moveTo>
                <a:lnTo>
                  <a:pt x="4017" y="21472"/>
                </a:lnTo>
                <a:lnTo>
                  <a:pt x="2008" y="20801"/>
                </a:lnTo>
                <a:lnTo>
                  <a:pt x="0" y="20801"/>
                </a:lnTo>
                <a:lnTo>
                  <a:pt x="0" y="14091"/>
                </a:lnTo>
                <a:lnTo>
                  <a:pt x="1339" y="7381"/>
                </a:lnTo>
                <a:lnTo>
                  <a:pt x="4017" y="0"/>
                </a:lnTo>
                <a:lnTo>
                  <a:pt x="115158" y="0"/>
                </a:lnTo>
                <a:lnTo>
                  <a:pt x="94403" y="21472"/>
                </a:lnTo>
                <a:close/>
              </a:path>
            </a:pathLst>
          </a:custGeom>
          <a:solidFill>
            <a:srgbClr val="2D7EAE"/>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23" name="object 23"/>
          <p:cNvSpPr/>
          <p:nvPr/>
        </p:nvSpPr>
        <p:spPr>
          <a:xfrm>
            <a:off x="2264816" y="5289068"/>
            <a:ext cx="924560" cy="555625"/>
          </a:xfrm>
          <a:custGeom>
            <a:avLst/>
            <a:gdLst/>
            <a:ahLst/>
            <a:cxnLst/>
            <a:rect l="l" t="t" r="r" b="b"/>
            <a:pathLst>
              <a:path w="924560" h="555625">
                <a:moveTo>
                  <a:pt x="358190" y="534136"/>
                </a:moveTo>
                <a:lnTo>
                  <a:pt x="248386" y="534136"/>
                </a:lnTo>
                <a:lnTo>
                  <a:pt x="226961" y="555612"/>
                </a:lnTo>
                <a:lnTo>
                  <a:pt x="337439" y="555612"/>
                </a:lnTo>
                <a:lnTo>
                  <a:pt x="358190" y="534136"/>
                </a:lnTo>
                <a:close/>
              </a:path>
              <a:path w="924560" h="555625">
                <a:moveTo>
                  <a:pt x="532930" y="555612"/>
                </a:moveTo>
                <a:lnTo>
                  <a:pt x="512178" y="534809"/>
                </a:lnTo>
                <a:lnTo>
                  <a:pt x="411746" y="534136"/>
                </a:lnTo>
                <a:lnTo>
                  <a:pt x="390994" y="555612"/>
                </a:lnTo>
                <a:lnTo>
                  <a:pt x="532930" y="555612"/>
                </a:lnTo>
                <a:close/>
              </a:path>
              <a:path w="924560" h="555625">
                <a:moveTo>
                  <a:pt x="696963" y="555612"/>
                </a:moveTo>
                <a:lnTo>
                  <a:pt x="675538" y="534809"/>
                </a:lnTo>
                <a:lnTo>
                  <a:pt x="565746" y="534809"/>
                </a:lnTo>
                <a:lnTo>
                  <a:pt x="586498" y="555612"/>
                </a:lnTo>
                <a:lnTo>
                  <a:pt x="696963" y="555612"/>
                </a:lnTo>
                <a:close/>
              </a:path>
              <a:path w="924560" h="555625">
                <a:moveTo>
                  <a:pt x="836904" y="548220"/>
                </a:moveTo>
                <a:lnTo>
                  <a:pt x="835558" y="541515"/>
                </a:lnTo>
                <a:lnTo>
                  <a:pt x="832878" y="534136"/>
                </a:lnTo>
                <a:lnTo>
                  <a:pt x="832218" y="534136"/>
                </a:lnTo>
                <a:lnTo>
                  <a:pt x="831545" y="534809"/>
                </a:lnTo>
                <a:lnTo>
                  <a:pt x="830872" y="534809"/>
                </a:lnTo>
                <a:lnTo>
                  <a:pt x="721741" y="534809"/>
                </a:lnTo>
                <a:lnTo>
                  <a:pt x="742492" y="555612"/>
                </a:lnTo>
                <a:lnTo>
                  <a:pt x="834885" y="555612"/>
                </a:lnTo>
                <a:lnTo>
                  <a:pt x="836904" y="554939"/>
                </a:lnTo>
                <a:lnTo>
                  <a:pt x="836904" y="548220"/>
                </a:lnTo>
                <a:close/>
              </a:path>
              <a:path w="924560" h="555625">
                <a:moveTo>
                  <a:pt x="923937" y="458978"/>
                </a:moveTo>
                <a:lnTo>
                  <a:pt x="912723" y="418807"/>
                </a:lnTo>
                <a:lnTo>
                  <a:pt x="527583" y="27508"/>
                </a:lnTo>
                <a:lnTo>
                  <a:pt x="480225" y="1841"/>
                </a:lnTo>
                <a:lnTo>
                  <a:pt x="461962" y="0"/>
                </a:lnTo>
                <a:lnTo>
                  <a:pt x="443814" y="1841"/>
                </a:lnTo>
                <a:lnTo>
                  <a:pt x="397027" y="27508"/>
                </a:lnTo>
                <a:lnTo>
                  <a:pt x="27444" y="397243"/>
                </a:lnTo>
                <a:lnTo>
                  <a:pt x="5880" y="430466"/>
                </a:lnTo>
                <a:lnTo>
                  <a:pt x="0" y="458978"/>
                </a:lnTo>
                <a:lnTo>
                  <a:pt x="393" y="468642"/>
                </a:lnTo>
                <a:lnTo>
                  <a:pt x="16573" y="515226"/>
                </a:lnTo>
                <a:lnTo>
                  <a:pt x="60921" y="549567"/>
                </a:lnTo>
                <a:lnTo>
                  <a:pt x="60921" y="542861"/>
                </a:lnTo>
                <a:lnTo>
                  <a:pt x="62928" y="535482"/>
                </a:lnTo>
                <a:lnTo>
                  <a:pt x="64935" y="528764"/>
                </a:lnTo>
                <a:lnTo>
                  <a:pt x="52946" y="522122"/>
                </a:lnTo>
                <a:lnTo>
                  <a:pt x="42341" y="513334"/>
                </a:lnTo>
                <a:lnTo>
                  <a:pt x="22847" y="477354"/>
                </a:lnTo>
                <a:lnTo>
                  <a:pt x="21424" y="464350"/>
                </a:lnTo>
                <a:lnTo>
                  <a:pt x="21424" y="454279"/>
                </a:lnTo>
                <a:lnTo>
                  <a:pt x="42176" y="412013"/>
                </a:lnTo>
                <a:lnTo>
                  <a:pt x="411746" y="42265"/>
                </a:lnTo>
                <a:lnTo>
                  <a:pt x="448094" y="22834"/>
                </a:lnTo>
                <a:lnTo>
                  <a:pt x="461962" y="21463"/>
                </a:lnTo>
                <a:lnTo>
                  <a:pt x="476224" y="22834"/>
                </a:lnTo>
                <a:lnTo>
                  <a:pt x="512851" y="42265"/>
                </a:lnTo>
                <a:lnTo>
                  <a:pt x="881761" y="412013"/>
                </a:lnTo>
                <a:lnTo>
                  <a:pt x="901839" y="449580"/>
                </a:lnTo>
                <a:lnTo>
                  <a:pt x="902512" y="454279"/>
                </a:lnTo>
                <a:lnTo>
                  <a:pt x="902512" y="464350"/>
                </a:lnTo>
                <a:lnTo>
                  <a:pt x="890435" y="503199"/>
                </a:lnTo>
                <a:lnTo>
                  <a:pt x="858989" y="528764"/>
                </a:lnTo>
                <a:lnTo>
                  <a:pt x="861669" y="535482"/>
                </a:lnTo>
                <a:lnTo>
                  <a:pt x="863015" y="542861"/>
                </a:lnTo>
                <a:lnTo>
                  <a:pt x="863015" y="549567"/>
                </a:lnTo>
                <a:lnTo>
                  <a:pt x="880135" y="541693"/>
                </a:lnTo>
                <a:lnTo>
                  <a:pt x="916571" y="498576"/>
                </a:lnTo>
                <a:lnTo>
                  <a:pt x="923544" y="468655"/>
                </a:lnTo>
                <a:lnTo>
                  <a:pt x="923937" y="458978"/>
                </a:lnTo>
                <a:close/>
              </a:path>
            </a:pathLst>
          </a:custGeom>
          <a:solidFill>
            <a:srgbClr val="2D7EAE"/>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24" name="object 24"/>
          <p:cNvSpPr/>
          <p:nvPr/>
        </p:nvSpPr>
        <p:spPr>
          <a:xfrm>
            <a:off x="2325358" y="5443905"/>
            <a:ext cx="803275" cy="490220"/>
          </a:xfrm>
          <a:custGeom>
            <a:avLst/>
            <a:gdLst/>
            <a:ahLst/>
            <a:cxnLst/>
            <a:rect l="l" t="t" r="r" b="b"/>
            <a:pathLst>
              <a:path w="803275" h="490220">
                <a:moveTo>
                  <a:pt x="213956" y="463169"/>
                </a:moveTo>
                <a:lnTo>
                  <a:pt x="104152" y="463169"/>
                </a:lnTo>
                <a:lnTo>
                  <a:pt x="99644" y="469823"/>
                </a:lnTo>
                <a:lnTo>
                  <a:pt x="96202" y="476592"/>
                </a:lnTo>
                <a:lnTo>
                  <a:pt x="93891" y="483374"/>
                </a:lnTo>
                <a:lnTo>
                  <a:pt x="92773" y="490016"/>
                </a:lnTo>
                <a:lnTo>
                  <a:pt x="187845" y="490016"/>
                </a:lnTo>
                <a:lnTo>
                  <a:pt x="213956" y="463169"/>
                </a:lnTo>
                <a:close/>
              </a:path>
              <a:path w="803275" h="490220">
                <a:moveTo>
                  <a:pt x="561441" y="490016"/>
                </a:moveTo>
                <a:lnTo>
                  <a:pt x="535330" y="463842"/>
                </a:lnTo>
                <a:lnTo>
                  <a:pt x="268185" y="463169"/>
                </a:lnTo>
                <a:lnTo>
                  <a:pt x="241414" y="490016"/>
                </a:lnTo>
                <a:lnTo>
                  <a:pt x="561441" y="490016"/>
                </a:lnTo>
                <a:close/>
              </a:path>
              <a:path w="803275" h="490220">
                <a:moveTo>
                  <a:pt x="710082" y="490016"/>
                </a:moveTo>
                <a:lnTo>
                  <a:pt x="708952" y="483374"/>
                </a:lnTo>
                <a:lnTo>
                  <a:pt x="706640" y="476681"/>
                </a:lnTo>
                <a:lnTo>
                  <a:pt x="703199" y="470103"/>
                </a:lnTo>
                <a:lnTo>
                  <a:pt x="698690" y="463842"/>
                </a:lnTo>
                <a:lnTo>
                  <a:pt x="588886" y="463842"/>
                </a:lnTo>
                <a:lnTo>
                  <a:pt x="614997" y="490016"/>
                </a:lnTo>
                <a:lnTo>
                  <a:pt x="710082" y="490016"/>
                </a:lnTo>
                <a:close/>
              </a:path>
              <a:path w="803275" h="490220">
                <a:moveTo>
                  <a:pt x="802843" y="405180"/>
                </a:moveTo>
                <a:lnTo>
                  <a:pt x="802474" y="394728"/>
                </a:lnTo>
                <a:lnTo>
                  <a:pt x="802474" y="388023"/>
                </a:lnTo>
                <a:lnTo>
                  <a:pt x="801128" y="380644"/>
                </a:lnTo>
                <a:lnTo>
                  <a:pt x="777024" y="339712"/>
                </a:lnTo>
                <a:lnTo>
                  <a:pt x="463689" y="25666"/>
                </a:lnTo>
                <a:lnTo>
                  <a:pt x="401675" y="0"/>
                </a:lnTo>
                <a:lnTo>
                  <a:pt x="368503" y="6413"/>
                </a:lnTo>
                <a:lnTo>
                  <a:pt x="25819" y="339712"/>
                </a:lnTo>
                <a:lnTo>
                  <a:pt x="4394" y="373926"/>
                </a:lnTo>
                <a:lnTo>
                  <a:pt x="381" y="388023"/>
                </a:lnTo>
                <a:lnTo>
                  <a:pt x="381" y="394728"/>
                </a:lnTo>
                <a:lnTo>
                  <a:pt x="0" y="404901"/>
                </a:lnTo>
                <a:lnTo>
                  <a:pt x="16014" y="452869"/>
                </a:lnTo>
                <a:lnTo>
                  <a:pt x="60642" y="485990"/>
                </a:lnTo>
                <a:lnTo>
                  <a:pt x="61506" y="479463"/>
                </a:lnTo>
                <a:lnTo>
                  <a:pt x="63068" y="472986"/>
                </a:lnTo>
                <a:lnTo>
                  <a:pt x="65252" y="466648"/>
                </a:lnTo>
                <a:lnTo>
                  <a:pt x="67995" y="460489"/>
                </a:lnTo>
                <a:lnTo>
                  <a:pt x="55181" y="454190"/>
                </a:lnTo>
                <a:lnTo>
                  <a:pt x="29311" y="419823"/>
                </a:lnTo>
                <a:lnTo>
                  <a:pt x="26492" y="400100"/>
                </a:lnTo>
                <a:lnTo>
                  <a:pt x="26492" y="393382"/>
                </a:lnTo>
                <a:lnTo>
                  <a:pt x="357911" y="44450"/>
                </a:lnTo>
                <a:lnTo>
                  <a:pt x="401421" y="26339"/>
                </a:lnTo>
                <a:lnTo>
                  <a:pt x="413308" y="27470"/>
                </a:lnTo>
                <a:lnTo>
                  <a:pt x="424688" y="30861"/>
                </a:lnTo>
                <a:lnTo>
                  <a:pt x="435317" y="36525"/>
                </a:lnTo>
                <a:lnTo>
                  <a:pt x="444944" y="44450"/>
                </a:lnTo>
                <a:lnTo>
                  <a:pt x="695350" y="296087"/>
                </a:lnTo>
                <a:lnTo>
                  <a:pt x="710742" y="310857"/>
                </a:lnTo>
                <a:lnTo>
                  <a:pt x="764971" y="365201"/>
                </a:lnTo>
                <a:lnTo>
                  <a:pt x="776363" y="393382"/>
                </a:lnTo>
                <a:lnTo>
                  <a:pt x="776363" y="400100"/>
                </a:lnTo>
                <a:lnTo>
                  <a:pt x="758024" y="446062"/>
                </a:lnTo>
                <a:lnTo>
                  <a:pt x="734847" y="460489"/>
                </a:lnTo>
                <a:lnTo>
                  <a:pt x="737603" y="466648"/>
                </a:lnTo>
                <a:lnTo>
                  <a:pt x="739787" y="472986"/>
                </a:lnTo>
                <a:lnTo>
                  <a:pt x="741349" y="479463"/>
                </a:lnTo>
                <a:lnTo>
                  <a:pt x="742213" y="485990"/>
                </a:lnTo>
                <a:lnTo>
                  <a:pt x="759345" y="478497"/>
                </a:lnTo>
                <a:lnTo>
                  <a:pt x="796442" y="435660"/>
                </a:lnTo>
                <a:lnTo>
                  <a:pt x="801966" y="415442"/>
                </a:lnTo>
                <a:lnTo>
                  <a:pt x="802843" y="405180"/>
                </a:lnTo>
                <a:close/>
              </a:path>
            </a:pathLst>
          </a:custGeom>
          <a:solidFill>
            <a:srgbClr val="2A5A88"/>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nvGrpSpPr>
          <p:cNvPr id="25" name="object 25"/>
          <p:cNvGrpSpPr/>
          <p:nvPr/>
        </p:nvGrpSpPr>
        <p:grpSpPr>
          <a:xfrm>
            <a:off x="2385247" y="5597730"/>
            <a:ext cx="683260" cy="515620"/>
            <a:chOff x="861247" y="5597730"/>
            <a:chExt cx="683260" cy="515620"/>
          </a:xfrm>
        </p:grpSpPr>
        <p:sp>
          <p:nvSpPr>
            <p:cNvPr id="26" name="object 26"/>
            <p:cNvSpPr/>
            <p:nvPr/>
          </p:nvSpPr>
          <p:spPr>
            <a:xfrm>
              <a:off x="861237" y="5597740"/>
              <a:ext cx="683260" cy="426720"/>
            </a:xfrm>
            <a:custGeom>
              <a:avLst/>
              <a:gdLst/>
              <a:ahLst/>
              <a:cxnLst/>
              <a:rect l="l" t="t" r="r" b="b"/>
              <a:pathLst>
                <a:path w="683260" h="426720">
                  <a:moveTo>
                    <a:pt x="583247" y="426097"/>
                  </a:moveTo>
                  <a:lnTo>
                    <a:pt x="581901" y="419392"/>
                  </a:lnTo>
                  <a:lnTo>
                    <a:pt x="578561" y="413346"/>
                  </a:lnTo>
                  <a:lnTo>
                    <a:pt x="558469" y="393217"/>
                  </a:lnTo>
                  <a:lnTo>
                    <a:pt x="124625" y="393217"/>
                  </a:lnTo>
                  <a:lnTo>
                    <a:pt x="104533" y="413346"/>
                  </a:lnTo>
                  <a:lnTo>
                    <a:pt x="101180" y="419392"/>
                  </a:lnTo>
                  <a:lnTo>
                    <a:pt x="99847" y="426097"/>
                  </a:lnTo>
                  <a:lnTo>
                    <a:pt x="583247" y="426097"/>
                  </a:lnTo>
                  <a:close/>
                </a:path>
                <a:path w="683260" h="426720">
                  <a:moveTo>
                    <a:pt x="683082" y="342722"/>
                  </a:moveTo>
                  <a:lnTo>
                    <a:pt x="671690" y="300342"/>
                  </a:lnTo>
                  <a:lnTo>
                    <a:pt x="400469" y="24828"/>
                  </a:lnTo>
                  <a:lnTo>
                    <a:pt x="357911" y="1612"/>
                  </a:lnTo>
                  <a:lnTo>
                    <a:pt x="341541" y="0"/>
                  </a:lnTo>
                  <a:lnTo>
                    <a:pt x="325272" y="1612"/>
                  </a:lnTo>
                  <a:lnTo>
                    <a:pt x="282625" y="24828"/>
                  </a:lnTo>
                  <a:lnTo>
                    <a:pt x="165455" y="141579"/>
                  </a:lnTo>
                  <a:lnTo>
                    <a:pt x="150736" y="157022"/>
                  </a:lnTo>
                  <a:lnTo>
                    <a:pt x="81775" y="225463"/>
                  </a:lnTo>
                  <a:lnTo>
                    <a:pt x="61010" y="246938"/>
                  </a:lnTo>
                  <a:lnTo>
                    <a:pt x="24853" y="283171"/>
                  </a:lnTo>
                  <a:lnTo>
                    <a:pt x="19697" y="288442"/>
                  </a:lnTo>
                  <a:lnTo>
                    <a:pt x="1625" y="325628"/>
                  </a:lnTo>
                  <a:lnTo>
                    <a:pt x="0" y="342442"/>
                  </a:lnTo>
                  <a:lnTo>
                    <a:pt x="762" y="353034"/>
                  </a:lnTo>
                  <a:lnTo>
                    <a:pt x="16116" y="391223"/>
                  </a:lnTo>
                  <a:lnTo>
                    <a:pt x="61683" y="422744"/>
                  </a:lnTo>
                  <a:lnTo>
                    <a:pt x="63284" y="414820"/>
                  </a:lnTo>
                  <a:lnTo>
                    <a:pt x="65951" y="407136"/>
                  </a:lnTo>
                  <a:lnTo>
                    <a:pt x="69494" y="399719"/>
                  </a:lnTo>
                  <a:lnTo>
                    <a:pt x="73736" y="392544"/>
                  </a:lnTo>
                  <a:lnTo>
                    <a:pt x="60439" y="388200"/>
                  </a:lnTo>
                  <a:lnTo>
                    <a:pt x="34404" y="355904"/>
                  </a:lnTo>
                  <a:lnTo>
                    <a:pt x="32473" y="343090"/>
                  </a:lnTo>
                  <a:lnTo>
                    <a:pt x="32893" y="336181"/>
                  </a:lnTo>
                  <a:lnTo>
                    <a:pt x="45618" y="308673"/>
                  </a:lnTo>
                  <a:lnTo>
                    <a:pt x="46278" y="307327"/>
                  </a:lnTo>
                  <a:lnTo>
                    <a:pt x="196253" y="157022"/>
                  </a:lnTo>
                  <a:lnTo>
                    <a:pt x="211658" y="142252"/>
                  </a:lnTo>
                  <a:lnTo>
                    <a:pt x="305396" y="47637"/>
                  </a:lnTo>
                  <a:lnTo>
                    <a:pt x="313397" y="41363"/>
                  </a:lnTo>
                  <a:lnTo>
                    <a:pt x="322211" y="36741"/>
                  </a:lnTo>
                  <a:lnTo>
                    <a:pt x="331660" y="33858"/>
                  </a:lnTo>
                  <a:lnTo>
                    <a:pt x="341541" y="32880"/>
                  </a:lnTo>
                  <a:lnTo>
                    <a:pt x="351523" y="33858"/>
                  </a:lnTo>
                  <a:lnTo>
                    <a:pt x="486829" y="157022"/>
                  </a:lnTo>
                  <a:lnTo>
                    <a:pt x="555129" y="226136"/>
                  </a:lnTo>
                  <a:lnTo>
                    <a:pt x="576541" y="246938"/>
                  </a:lnTo>
                  <a:lnTo>
                    <a:pt x="636803" y="307327"/>
                  </a:lnTo>
                  <a:lnTo>
                    <a:pt x="637476" y="308673"/>
                  </a:lnTo>
                  <a:lnTo>
                    <a:pt x="638810" y="310007"/>
                  </a:lnTo>
                  <a:lnTo>
                    <a:pt x="650608" y="343179"/>
                  </a:lnTo>
                  <a:lnTo>
                    <a:pt x="650024" y="349935"/>
                  </a:lnTo>
                  <a:lnTo>
                    <a:pt x="622655" y="388200"/>
                  </a:lnTo>
                  <a:lnTo>
                    <a:pt x="609358" y="392544"/>
                  </a:lnTo>
                  <a:lnTo>
                    <a:pt x="613587" y="399719"/>
                  </a:lnTo>
                  <a:lnTo>
                    <a:pt x="617143" y="407136"/>
                  </a:lnTo>
                  <a:lnTo>
                    <a:pt x="619810" y="414820"/>
                  </a:lnTo>
                  <a:lnTo>
                    <a:pt x="621411" y="422744"/>
                  </a:lnTo>
                  <a:lnTo>
                    <a:pt x="639025" y="416140"/>
                  </a:lnTo>
                  <a:lnTo>
                    <a:pt x="676313" y="374434"/>
                  </a:lnTo>
                  <a:lnTo>
                    <a:pt x="682332" y="353288"/>
                  </a:lnTo>
                  <a:lnTo>
                    <a:pt x="683082" y="342722"/>
                  </a:lnTo>
                  <a:close/>
                </a:path>
              </a:pathLst>
            </a:custGeom>
            <a:solidFill>
              <a:srgbClr val="24396A"/>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27" name="object 27"/>
            <p:cNvSpPr/>
            <p:nvPr/>
          </p:nvSpPr>
          <p:spPr>
            <a:xfrm>
              <a:off x="921691" y="5752738"/>
              <a:ext cx="562610" cy="360680"/>
            </a:xfrm>
            <a:custGeom>
              <a:avLst/>
              <a:gdLst/>
              <a:ahLst/>
              <a:cxnLst/>
              <a:rect l="l" t="t" r="r" b="b"/>
              <a:pathLst>
                <a:path w="562610" h="360679">
                  <a:moveTo>
                    <a:pt x="483294" y="360342"/>
                  </a:moveTo>
                  <a:lnTo>
                    <a:pt x="78901" y="360342"/>
                  </a:lnTo>
                  <a:lnTo>
                    <a:pt x="55447" y="356934"/>
                  </a:lnTo>
                  <a:lnTo>
                    <a:pt x="18079" y="331750"/>
                  </a:lnTo>
                  <a:lnTo>
                    <a:pt x="315" y="289548"/>
                  </a:lnTo>
                  <a:lnTo>
                    <a:pt x="0" y="278801"/>
                  </a:lnTo>
                  <a:lnTo>
                    <a:pt x="38" y="278109"/>
                  </a:lnTo>
                  <a:lnTo>
                    <a:pt x="13288" y="237544"/>
                  </a:lnTo>
                  <a:lnTo>
                    <a:pt x="67519" y="181177"/>
                  </a:lnTo>
                  <a:lnTo>
                    <a:pt x="93631" y="154336"/>
                  </a:lnTo>
                  <a:lnTo>
                    <a:pt x="156566" y="91930"/>
                  </a:lnTo>
                  <a:lnTo>
                    <a:pt x="177321" y="70458"/>
                  </a:lnTo>
                  <a:lnTo>
                    <a:pt x="225527" y="22814"/>
                  </a:lnTo>
                  <a:lnTo>
                    <a:pt x="261681" y="2013"/>
                  </a:lnTo>
                  <a:lnTo>
                    <a:pt x="274402" y="0"/>
                  </a:lnTo>
                  <a:lnTo>
                    <a:pt x="287793" y="0"/>
                  </a:lnTo>
                  <a:lnTo>
                    <a:pt x="328665" y="15790"/>
                  </a:lnTo>
                  <a:lnTo>
                    <a:pt x="351398" y="37577"/>
                  </a:lnTo>
                  <a:lnTo>
                    <a:pt x="281097" y="37577"/>
                  </a:lnTo>
                  <a:lnTo>
                    <a:pt x="273116" y="38426"/>
                  </a:lnTo>
                  <a:lnTo>
                    <a:pt x="230883" y="70458"/>
                  </a:lnTo>
                  <a:lnTo>
                    <a:pt x="210128" y="91930"/>
                  </a:lnTo>
                  <a:lnTo>
                    <a:pt x="147193" y="154336"/>
                  </a:lnTo>
                  <a:lnTo>
                    <a:pt x="121081" y="181177"/>
                  </a:lnTo>
                  <a:lnTo>
                    <a:pt x="44086" y="258346"/>
                  </a:lnTo>
                  <a:lnTo>
                    <a:pt x="40738" y="264385"/>
                  </a:lnTo>
                  <a:lnTo>
                    <a:pt x="39399" y="271095"/>
                  </a:lnTo>
                  <a:lnTo>
                    <a:pt x="38102" y="278109"/>
                  </a:lnTo>
                  <a:lnTo>
                    <a:pt x="38060" y="284935"/>
                  </a:lnTo>
                  <a:lnTo>
                    <a:pt x="39022" y="291383"/>
                  </a:lnTo>
                  <a:lnTo>
                    <a:pt x="65218" y="319912"/>
                  </a:lnTo>
                  <a:lnTo>
                    <a:pt x="78901" y="322093"/>
                  </a:lnTo>
                  <a:lnTo>
                    <a:pt x="549872" y="322093"/>
                  </a:lnTo>
                  <a:lnTo>
                    <a:pt x="544116" y="331750"/>
                  </a:lnTo>
                  <a:lnTo>
                    <a:pt x="527315" y="347173"/>
                  </a:lnTo>
                  <a:lnTo>
                    <a:pt x="506748" y="356934"/>
                  </a:lnTo>
                  <a:lnTo>
                    <a:pt x="483294" y="360342"/>
                  </a:lnTo>
                  <a:close/>
                </a:path>
                <a:path w="562610" h="360679">
                  <a:moveTo>
                    <a:pt x="549872" y="322093"/>
                  </a:moveTo>
                  <a:lnTo>
                    <a:pt x="483294" y="322093"/>
                  </a:lnTo>
                  <a:lnTo>
                    <a:pt x="496977" y="319912"/>
                  </a:lnTo>
                  <a:lnTo>
                    <a:pt x="507899" y="314209"/>
                  </a:lnTo>
                  <a:lnTo>
                    <a:pt x="516059" y="306240"/>
                  </a:lnTo>
                  <a:lnTo>
                    <a:pt x="521457" y="297265"/>
                  </a:lnTo>
                  <a:lnTo>
                    <a:pt x="523173" y="291383"/>
                  </a:lnTo>
                  <a:lnTo>
                    <a:pt x="524135" y="284935"/>
                  </a:lnTo>
                  <a:lnTo>
                    <a:pt x="524093" y="278109"/>
                  </a:lnTo>
                  <a:lnTo>
                    <a:pt x="522796" y="271095"/>
                  </a:lnTo>
                  <a:lnTo>
                    <a:pt x="521457" y="264385"/>
                  </a:lnTo>
                  <a:lnTo>
                    <a:pt x="518109" y="258346"/>
                  </a:lnTo>
                  <a:lnTo>
                    <a:pt x="441114" y="181177"/>
                  </a:lnTo>
                  <a:lnTo>
                    <a:pt x="415002" y="154336"/>
                  </a:lnTo>
                  <a:lnTo>
                    <a:pt x="352067" y="91930"/>
                  </a:lnTo>
                  <a:lnTo>
                    <a:pt x="309887" y="49656"/>
                  </a:lnTo>
                  <a:lnTo>
                    <a:pt x="303788" y="44654"/>
                  </a:lnTo>
                  <a:lnTo>
                    <a:pt x="296748" y="40848"/>
                  </a:lnTo>
                  <a:lnTo>
                    <a:pt x="289079" y="38426"/>
                  </a:lnTo>
                  <a:lnTo>
                    <a:pt x="281097" y="37577"/>
                  </a:lnTo>
                  <a:lnTo>
                    <a:pt x="351398" y="37577"/>
                  </a:lnTo>
                  <a:lnTo>
                    <a:pt x="542882" y="229491"/>
                  </a:lnTo>
                  <a:lnTo>
                    <a:pt x="560959" y="267740"/>
                  </a:lnTo>
                  <a:lnTo>
                    <a:pt x="562204" y="278801"/>
                  </a:lnTo>
                  <a:lnTo>
                    <a:pt x="561880" y="289800"/>
                  </a:lnTo>
                  <a:lnTo>
                    <a:pt x="559923" y="300673"/>
                  </a:lnTo>
                  <a:lnTo>
                    <a:pt x="556272" y="311357"/>
                  </a:lnTo>
                  <a:lnTo>
                    <a:pt x="549872" y="322093"/>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sp>
        <p:nvSpPr>
          <p:cNvPr id="28" name="object 28"/>
          <p:cNvSpPr/>
          <p:nvPr/>
        </p:nvSpPr>
        <p:spPr>
          <a:xfrm>
            <a:off x="2582161" y="6191591"/>
            <a:ext cx="289560" cy="175895"/>
          </a:xfrm>
          <a:custGeom>
            <a:avLst/>
            <a:gdLst/>
            <a:ahLst/>
            <a:cxnLst/>
            <a:rect l="l" t="t" r="r" b="b"/>
            <a:pathLst>
              <a:path w="289559" h="175895">
                <a:moveTo>
                  <a:pt x="144627" y="175473"/>
                </a:moveTo>
                <a:lnTo>
                  <a:pt x="133287" y="173209"/>
                </a:lnTo>
                <a:lnTo>
                  <a:pt x="123203" y="166415"/>
                </a:lnTo>
                <a:lnTo>
                  <a:pt x="8714" y="50998"/>
                </a:lnTo>
                <a:lnTo>
                  <a:pt x="0" y="35103"/>
                </a:lnTo>
                <a:lnTo>
                  <a:pt x="1767" y="18453"/>
                </a:lnTo>
                <a:lnTo>
                  <a:pt x="12197" y="5326"/>
                </a:lnTo>
                <a:lnTo>
                  <a:pt x="29469" y="0"/>
                </a:lnTo>
                <a:lnTo>
                  <a:pt x="259786" y="0"/>
                </a:lnTo>
                <a:lnTo>
                  <a:pt x="277068" y="5336"/>
                </a:lnTo>
                <a:lnTo>
                  <a:pt x="287571" y="18537"/>
                </a:lnTo>
                <a:lnTo>
                  <a:pt x="289538" y="35386"/>
                </a:lnTo>
                <a:lnTo>
                  <a:pt x="281210" y="51669"/>
                </a:lnTo>
                <a:lnTo>
                  <a:pt x="166052" y="166415"/>
                </a:lnTo>
                <a:lnTo>
                  <a:pt x="155967" y="173209"/>
                </a:lnTo>
                <a:lnTo>
                  <a:pt x="144627" y="175473"/>
                </a:lnTo>
                <a:close/>
              </a:path>
            </a:pathLst>
          </a:custGeom>
          <a:solidFill>
            <a:srgbClr val="C1A91F"/>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29" name="object 29"/>
          <p:cNvSpPr/>
          <p:nvPr/>
        </p:nvSpPr>
        <p:spPr>
          <a:xfrm>
            <a:off x="5155691" y="0"/>
            <a:ext cx="1880870" cy="137160"/>
          </a:xfrm>
          <a:custGeom>
            <a:avLst/>
            <a:gdLst/>
            <a:ahLst/>
            <a:cxnLst/>
            <a:rect l="l" t="t" r="r" b="b"/>
            <a:pathLst>
              <a:path w="1880870" h="137160">
                <a:moveTo>
                  <a:pt x="1880628" y="0"/>
                </a:moveTo>
                <a:lnTo>
                  <a:pt x="0" y="0"/>
                </a:lnTo>
                <a:lnTo>
                  <a:pt x="0" y="137159"/>
                </a:lnTo>
                <a:lnTo>
                  <a:pt x="1880628" y="137159"/>
                </a:lnTo>
                <a:lnTo>
                  <a:pt x="1880628" y="0"/>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30" name="object 30"/>
          <p:cNvSpPr txBox="1"/>
          <p:nvPr/>
        </p:nvSpPr>
        <p:spPr>
          <a:xfrm>
            <a:off x="2374632" y="3165974"/>
            <a:ext cx="4614545" cy="1351652"/>
          </a:xfrm>
          <a:prstGeom prst="rect">
            <a:avLst/>
          </a:prstGeom>
        </p:spPr>
        <p:txBody>
          <a:bodyPr vert="horz" wrap="square" lIns="0" tIns="12700" rIns="0" bIns="0" rtlCol="0">
            <a:spAutoFit/>
          </a:bodyPr>
          <a:lstStyle/>
          <a:p>
            <a:pPr marL="12700" fontAlgn="auto">
              <a:spcBef>
                <a:spcPts val="100"/>
              </a:spcBef>
              <a:spcAft>
                <a:spcPts val="0"/>
              </a:spcAft>
            </a:pPr>
            <a:r>
              <a:rPr sz="2400" kern="0" dirty="0">
                <a:solidFill>
                  <a:srgbClr val="1D174F"/>
                </a:solidFill>
                <a:latin typeface="Arial"/>
                <a:cs typeface="Arial"/>
              </a:rPr>
              <a:t>NJ</a:t>
            </a:r>
            <a:r>
              <a:rPr sz="2400" kern="0" spc="-30" dirty="0">
                <a:solidFill>
                  <a:srgbClr val="1D174F"/>
                </a:solidFill>
                <a:latin typeface="Arial"/>
                <a:cs typeface="Arial"/>
              </a:rPr>
              <a:t> </a:t>
            </a:r>
            <a:r>
              <a:rPr sz="2400" kern="0" spc="-60" dirty="0">
                <a:solidFill>
                  <a:srgbClr val="1D174F"/>
                </a:solidFill>
                <a:latin typeface="Arial"/>
                <a:cs typeface="Arial"/>
              </a:rPr>
              <a:t>BPU</a:t>
            </a:r>
            <a:r>
              <a:rPr sz="2400" kern="0" spc="-10" dirty="0">
                <a:solidFill>
                  <a:srgbClr val="1D174F"/>
                </a:solidFill>
                <a:latin typeface="Arial"/>
                <a:cs typeface="Arial"/>
              </a:rPr>
              <a:t> </a:t>
            </a:r>
            <a:r>
              <a:rPr sz="2400" kern="0" spc="70" dirty="0">
                <a:solidFill>
                  <a:srgbClr val="1D174F"/>
                </a:solidFill>
                <a:latin typeface="Arial"/>
                <a:cs typeface="Arial"/>
              </a:rPr>
              <a:t>Stakeholder</a:t>
            </a:r>
            <a:r>
              <a:rPr sz="2400" kern="0" spc="-20" dirty="0">
                <a:solidFill>
                  <a:srgbClr val="1D174F"/>
                </a:solidFill>
                <a:latin typeface="Arial"/>
                <a:cs typeface="Arial"/>
              </a:rPr>
              <a:t> </a:t>
            </a:r>
            <a:r>
              <a:rPr sz="2400" kern="0" spc="100" dirty="0">
                <a:solidFill>
                  <a:srgbClr val="1D174F"/>
                </a:solidFill>
                <a:latin typeface="Arial"/>
                <a:cs typeface="Arial"/>
              </a:rPr>
              <a:t>Meeting</a:t>
            </a:r>
            <a:r>
              <a:rPr sz="2400" kern="0" spc="-10" dirty="0">
                <a:solidFill>
                  <a:srgbClr val="1D174F"/>
                </a:solidFill>
                <a:latin typeface="Arial"/>
                <a:cs typeface="Arial"/>
              </a:rPr>
              <a:t> </a:t>
            </a:r>
            <a:r>
              <a:rPr sz="2400" kern="0" spc="45" dirty="0">
                <a:solidFill>
                  <a:srgbClr val="1D174F"/>
                </a:solidFill>
                <a:latin typeface="Arial"/>
                <a:cs typeface="Arial"/>
              </a:rPr>
              <a:t>#4</a:t>
            </a:r>
            <a:endParaRPr sz="2400" kern="0">
              <a:solidFill>
                <a:sysClr val="windowText" lastClr="000000"/>
              </a:solidFill>
              <a:latin typeface="Arial"/>
              <a:cs typeface="Arial"/>
            </a:endParaRPr>
          </a:p>
          <a:p>
            <a:pPr fontAlgn="auto">
              <a:spcBef>
                <a:spcPts val="45"/>
              </a:spcBef>
              <a:spcAft>
                <a:spcPts val="0"/>
              </a:spcAft>
            </a:pPr>
            <a:endParaRPr sz="4500" kern="0">
              <a:solidFill>
                <a:sysClr val="windowText" lastClr="000000"/>
              </a:solidFill>
              <a:latin typeface="Arial"/>
              <a:cs typeface="Arial"/>
            </a:endParaRPr>
          </a:p>
          <a:p>
            <a:pPr marL="12700" fontAlgn="auto">
              <a:spcBef>
                <a:spcPts val="0"/>
              </a:spcBef>
              <a:spcAft>
                <a:spcPts val="0"/>
              </a:spcAft>
            </a:pPr>
            <a:r>
              <a:rPr kern="0" dirty="0">
                <a:solidFill>
                  <a:srgbClr val="1D174F"/>
                </a:solidFill>
                <a:latin typeface="Arial"/>
                <a:cs typeface="Arial"/>
              </a:rPr>
              <a:t>April</a:t>
            </a:r>
            <a:r>
              <a:rPr kern="0" spc="-10" dirty="0">
                <a:solidFill>
                  <a:srgbClr val="1D174F"/>
                </a:solidFill>
                <a:latin typeface="Arial"/>
                <a:cs typeface="Arial"/>
              </a:rPr>
              <a:t> </a:t>
            </a:r>
            <a:r>
              <a:rPr kern="0" dirty="0">
                <a:solidFill>
                  <a:srgbClr val="1D174F"/>
                </a:solidFill>
                <a:latin typeface="Arial"/>
                <a:cs typeface="Arial"/>
              </a:rPr>
              <a:t>12,</a:t>
            </a:r>
            <a:r>
              <a:rPr kern="0" spc="-5" dirty="0">
                <a:solidFill>
                  <a:srgbClr val="1D174F"/>
                </a:solidFill>
                <a:latin typeface="Arial"/>
                <a:cs typeface="Arial"/>
              </a:rPr>
              <a:t> </a:t>
            </a:r>
            <a:r>
              <a:rPr kern="0" spc="-20" dirty="0">
                <a:solidFill>
                  <a:srgbClr val="1D174F"/>
                </a:solidFill>
                <a:latin typeface="Arial"/>
                <a:cs typeface="Arial"/>
              </a:rPr>
              <a:t>2022</a:t>
            </a:r>
            <a:endParaRPr kern="0">
              <a:solidFill>
                <a:sysClr val="windowText" lastClr="000000"/>
              </a:solidFill>
              <a:latin typeface="Arial"/>
              <a:cs typeface="Arial"/>
            </a:endParaRPr>
          </a:p>
        </p:txBody>
      </p:sp>
      <p:sp>
        <p:nvSpPr>
          <p:cNvPr id="31" name="object 31"/>
          <p:cNvSpPr txBox="1">
            <a:spLocks noGrp="1"/>
          </p:cNvSpPr>
          <p:nvPr>
            <p:ph type="title"/>
          </p:nvPr>
        </p:nvSpPr>
        <p:spPr>
          <a:xfrm>
            <a:off x="2360303" y="2048130"/>
            <a:ext cx="7663815" cy="894080"/>
          </a:xfrm>
          <a:prstGeom prst="rect">
            <a:avLst/>
          </a:prstGeom>
        </p:spPr>
        <p:txBody>
          <a:bodyPr vert="horz" wrap="square" lIns="0" tIns="64135" rIns="0" bIns="0" rtlCol="0">
            <a:spAutoFit/>
          </a:bodyPr>
          <a:lstStyle/>
          <a:p>
            <a:pPr marL="12700" marR="5080">
              <a:lnSpc>
                <a:spcPts val="3240"/>
              </a:lnSpc>
              <a:spcBef>
                <a:spcPts val="505"/>
              </a:spcBef>
            </a:pPr>
            <a:r>
              <a:rPr sz="3000" spc="280" dirty="0"/>
              <a:t>The</a:t>
            </a:r>
            <a:r>
              <a:rPr sz="3000" spc="-170" dirty="0"/>
              <a:t> </a:t>
            </a:r>
            <a:r>
              <a:rPr sz="3000" spc="290" dirty="0"/>
              <a:t>Case</a:t>
            </a:r>
            <a:r>
              <a:rPr sz="3000" spc="-180" dirty="0"/>
              <a:t> </a:t>
            </a:r>
            <a:r>
              <a:rPr sz="3000" spc="355" dirty="0"/>
              <a:t>For</a:t>
            </a:r>
            <a:r>
              <a:rPr sz="3000" spc="-170" dirty="0"/>
              <a:t> </a:t>
            </a:r>
            <a:r>
              <a:rPr sz="3000" spc="330" dirty="0"/>
              <a:t>a</a:t>
            </a:r>
            <a:r>
              <a:rPr sz="3000" spc="-170" dirty="0"/>
              <a:t> </a:t>
            </a:r>
            <a:r>
              <a:rPr sz="3000" spc="260" dirty="0"/>
              <a:t>Tailored</a:t>
            </a:r>
            <a:r>
              <a:rPr sz="3000" spc="-180" dirty="0"/>
              <a:t> </a:t>
            </a:r>
            <a:r>
              <a:rPr sz="3000" spc="280" dirty="0"/>
              <a:t>Approach</a:t>
            </a:r>
            <a:r>
              <a:rPr sz="3000" spc="-180" dirty="0"/>
              <a:t> </a:t>
            </a:r>
            <a:r>
              <a:rPr sz="3000" spc="285" dirty="0"/>
              <a:t>to </a:t>
            </a:r>
            <a:r>
              <a:rPr sz="3000" spc="375" dirty="0"/>
              <a:t>Offshore</a:t>
            </a:r>
            <a:r>
              <a:rPr sz="3000" spc="-185" dirty="0"/>
              <a:t> </a:t>
            </a:r>
            <a:r>
              <a:rPr sz="3000" spc="310" dirty="0"/>
              <a:t>Wind</a:t>
            </a:r>
            <a:r>
              <a:rPr sz="3000" spc="-150" dirty="0"/>
              <a:t> </a:t>
            </a:r>
            <a:r>
              <a:rPr sz="3000" spc="254" dirty="0"/>
              <a:t>Interconnections</a:t>
            </a:r>
            <a:endParaRPr sz="3000"/>
          </a:p>
        </p:txBody>
      </p:sp>
      <p:sp>
        <p:nvSpPr>
          <p:cNvPr id="32" name="object 32"/>
          <p:cNvSpPr/>
          <p:nvPr/>
        </p:nvSpPr>
        <p:spPr>
          <a:xfrm>
            <a:off x="10181843" y="6411467"/>
            <a:ext cx="257810" cy="294640"/>
          </a:xfrm>
          <a:custGeom>
            <a:avLst/>
            <a:gdLst/>
            <a:ahLst/>
            <a:cxnLst/>
            <a:rect l="l" t="t" r="r" b="b"/>
            <a:pathLst>
              <a:path w="257809" h="294640">
                <a:moveTo>
                  <a:pt x="257555" y="0"/>
                </a:moveTo>
                <a:lnTo>
                  <a:pt x="0" y="0"/>
                </a:lnTo>
                <a:lnTo>
                  <a:pt x="0" y="294131"/>
                </a:lnTo>
                <a:lnTo>
                  <a:pt x="257555" y="294131"/>
                </a:lnTo>
                <a:lnTo>
                  <a:pt x="257555" y="0"/>
                </a:lnTo>
                <a:close/>
              </a:path>
            </a:pathLst>
          </a:custGeom>
          <a:solidFill>
            <a:srgbClr val="FFFFFF"/>
          </a:solidFill>
        </p:spPr>
        <p:txBody>
          <a:bodyPr wrap="square" lIns="0" tIns="0" rIns="0" bIns="0" rtlCol="0"/>
          <a:lstStyle/>
          <a:p>
            <a:pPr fontAlgn="auto">
              <a:spcBef>
                <a:spcPts val="0"/>
              </a:spcBef>
              <a:spcAft>
                <a:spcPts val="0"/>
              </a:spcAft>
            </a:pPr>
            <a:endParaRPr kern="0">
              <a:solidFill>
                <a:sysClr val="windowText" lastClr="000000"/>
              </a:solidFill>
            </a:endParaRPr>
          </a:p>
        </p:txBody>
      </p:sp>
    </p:spTree>
    <p:extLst>
      <p:ext uri="{BB962C8B-B14F-4D97-AF65-F5344CB8AC3E}">
        <p14:creationId xmlns:p14="http://schemas.microsoft.com/office/powerpoint/2010/main" val="4023117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281602" y="6483540"/>
            <a:ext cx="91440" cy="166071"/>
          </a:xfrm>
          <a:prstGeom prst="rect">
            <a:avLst/>
          </a:prstGeom>
        </p:spPr>
        <p:txBody>
          <a:bodyPr vert="horz" wrap="square" lIns="0" tIns="12065" rIns="0" bIns="0" rtlCol="0">
            <a:spAutoFit/>
          </a:bodyPr>
          <a:lstStyle/>
          <a:p>
            <a:pPr marL="12700" fontAlgn="auto">
              <a:spcBef>
                <a:spcPts val="95"/>
              </a:spcBef>
              <a:spcAft>
                <a:spcPts val="0"/>
              </a:spcAft>
            </a:pPr>
            <a:r>
              <a:rPr sz="1000" kern="0" spc="-40" dirty="0">
                <a:solidFill>
                  <a:srgbClr val="8A8A8A"/>
                </a:solidFill>
                <a:latin typeface="Arial"/>
                <a:cs typeface="Arial"/>
              </a:rPr>
              <a:t>2</a:t>
            </a:r>
            <a:endParaRPr sz="1000" kern="0">
              <a:solidFill>
                <a:sysClr val="windowText" lastClr="000000"/>
              </a:solidFill>
              <a:latin typeface="Arial"/>
              <a:cs typeface="Arial"/>
            </a:endParaRPr>
          </a:p>
        </p:txBody>
      </p:sp>
      <p:sp>
        <p:nvSpPr>
          <p:cNvPr id="3" name="object 3"/>
          <p:cNvSpPr/>
          <p:nvPr/>
        </p:nvSpPr>
        <p:spPr>
          <a:xfrm>
            <a:off x="5155691" y="0"/>
            <a:ext cx="1880870" cy="137160"/>
          </a:xfrm>
          <a:custGeom>
            <a:avLst/>
            <a:gdLst/>
            <a:ahLst/>
            <a:cxnLst/>
            <a:rect l="l" t="t" r="r" b="b"/>
            <a:pathLst>
              <a:path w="1880870" h="137160">
                <a:moveTo>
                  <a:pt x="1880628" y="0"/>
                </a:moveTo>
                <a:lnTo>
                  <a:pt x="0" y="0"/>
                </a:lnTo>
                <a:lnTo>
                  <a:pt x="0" y="137159"/>
                </a:lnTo>
                <a:lnTo>
                  <a:pt x="1880628" y="137159"/>
                </a:lnTo>
                <a:lnTo>
                  <a:pt x="1880628" y="0"/>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4" name="object 4"/>
          <p:cNvSpPr/>
          <p:nvPr/>
        </p:nvSpPr>
        <p:spPr>
          <a:xfrm>
            <a:off x="2158314" y="6705105"/>
            <a:ext cx="534670" cy="33655"/>
          </a:xfrm>
          <a:custGeom>
            <a:avLst/>
            <a:gdLst/>
            <a:ahLst/>
            <a:cxnLst/>
            <a:rect l="l" t="t" r="r" b="b"/>
            <a:pathLst>
              <a:path w="534669" h="33654">
                <a:moveTo>
                  <a:pt x="25349" y="26581"/>
                </a:moveTo>
                <a:lnTo>
                  <a:pt x="7467" y="26581"/>
                </a:lnTo>
                <a:lnTo>
                  <a:pt x="7467" y="685"/>
                </a:lnTo>
                <a:lnTo>
                  <a:pt x="0" y="685"/>
                </a:lnTo>
                <a:lnTo>
                  <a:pt x="0" y="32715"/>
                </a:lnTo>
                <a:lnTo>
                  <a:pt x="24434" y="32715"/>
                </a:lnTo>
                <a:lnTo>
                  <a:pt x="25349" y="26581"/>
                </a:lnTo>
                <a:close/>
              </a:path>
              <a:path w="534669" h="33654">
                <a:moveTo>
                  <a:pt x="48196" y="685"/>
                </a:moveTo>
                <a:lnTo>
                  <a:pt x="40500" y="685"/>
                </a:lnTo>
                <a:lnTo>
                  <a:pt x="40500" y="32715"/>
                </a:lnTo>
                <a:lnTo>
                  <a:pt x="48196" y="32715"/>
                </a:lnTo>
                <a:lnTo>
                  <a:pt x="48196" y="685"/>
                </a:lnTo>
                <a:close/>
              </a:path>
              <a:path w="534669" h="33654">
                <a:moveTo>
                  <a:pt x="98653" y="10223"/>
                </a:moveTo>
                <a:lnTo>
                  <a:pt x="97751" y="5689"/>
                </a:lnTo>
                <a:lnTo>
                  <a:pt x="93459" y="0"/>
                </a:lnTo>
                <a:lnTo>
                  <a:pt x="71958" y="0"/>
                </a:lnTo>
                <a:lnTo>
                  <a:pt x="65849" y="7505"/>
                </a:lnTo>
                <a:lnTo>
                  <a:pt x="65849" y="26352"/>
                </a:lnTo>
                <a:lnTo>
                  <a:pt x="71501" y="33401"/>
                </a:lnTo>
                <a:lnTo>
                  <a:pt x="87795" y="33401"/>
                </a:lnTo>
                <a:lnTo>
                  <a:pt x="90512" y="31813"/>
                </a:lnTo>
                <a:lnTo>
                  <a:pt x="92544" y="29311"/>
                </a:lnTo>
                <a:lnTo>
                  <a:pt x="92773" y="30441"/>
                </a:lnTo>
                <a:lnTo>
                  <a:pt x="93002" y="32042"/>
                </a:lnTo>
                <a:lnTo>
                  <a:pt x="93002" y="32715"/>
                </a:lnTo>
                <a:lnTo>
                  <a:pt x="98653" y="32715"/>
                </a:lnTo>
                <a:lnTo>
                  <a:pt x="98653" y="14312"/>
                </a:lnTo>
                <a:lnTo>
                  <a:pt x="83502" y="14312"/>
                </a:lnTo>
                <a:lnTo>
                  <a:pt x="83502" y="20218"/>
                </a:lnTo>
                <a:lnTo>
                  <a:pt x="91186" y="20218"/>
                </a:lnTo>
                <a:lnTo>
                  <a:pt x="91186" y="24765"/>
                </a:lnTo>
                <a:lnTo>
                  <a:pt x="88696" y="27495"/>
                </a:lnTo>
                <a:lnTo>
                  <a:pt x="76708" y="27495"/>
                </a:lnTo>
                <a:lnTo>
                  <a:pt x="73761" y="22720"/>
                </a:lnTo>
                <a:lnTo>
                  <a:pt x="73761" y="10452"/>
                </a:lnTo>
                <a:lnTo>
                  <a:pt x="76708" y="5905"/>
                </a:lnTo>
                <a:lnTo>
                  <a:pt x="88480" y="5905"/>
                </a:lnTo>
                <a:lnTo>
                  <a:pt x="90284" y="8636"/>
                </a:lnTo>
                <a:lnTo>
                  <a:pt x="90970" y="10223"/>
                </a:lnTo>
                <a:lnTo>
                  <a:pt x="98653" y="10223"/>
                </a:lnTo>
                <a:close/>
              </a:path>
              <a:path w="534669" h="33654">
                <a:moveTo>
                  <a:pt x="147078" y="685"/>
                </a:moveTo>
                <a:lnTo>
                  <a:pt x="139382" y="685"/>
                </a:lnTo>
                <a:lnTo>
                  <a:pt x="139382" y="12725"/>
                </a:lnTo>
                <a:lnTo>
                  <a:pt x="124447" y="12725"/>
                </a:lnTo>
                <a:lnTo>
                  <a:pt x="124447" y="685"/>
                </a:lnTo>
                <a:lnTo>
                  <a:pt x="116992" y="685"/>
                </a:lnTo>
                <a:lnTo>
                  <a:pt x="116992" y="32715"/>
                </a:lnTo>
                <a:lnTo>
                  <a:pt x="124447" y="32715"/>
                </a:lnTo>
                <a:lnTo>
                  <a:pt x="124447" y="18859"/>
                </a:lnTo>
                <a:lnTo>
                  <a:pt x="139382" y="18859"/>
                </a:lnTo>
                <a:lnTo>
                  <a:pt x="139382" y="32715"/>
                </a:lnTo>
                <a:lnTo>
                  <a:pt x="147078" y="32715"/>
                </a:lnTo>
                <a:lnTo>
                  <a:pt x="147078" y="685"/>
                </a:lnTo>
                <a:close/>
              </a:path>
              <a:path w="534669" h="33654">
                <a:moveTo>
                  <a:pt x="192786" y="685"/>
                </a:moveTo>
                <a:lnTo>
                  <a:pt x="162699" y="685"/>
                </a:lnTo>
                <a:lnTo>
                  <a:pt x="162699" y="6819"/>
                </a:lnTo>
                <a:lnTo>
                  <a:pt x="174002" y="6819"/>
                </a:lnTo>
                <a:lnTo>
                  <a:pt x="174002" y="32715"/>
                </a:lnTo>
                <a:lnTo>
                  <a:pt x="181698" y="32715"/>
                </a:lnTo>
                <a:lnTo>
                  <a:pt x="181698" y="6819"/>
                </a:lnTo>
                <a:lnTo>
                  <a:pt x="192786" y="6819"/>
                </a:lnTo>
                <a:lnTo>
                  <a:pt x="192786" y="685"/>
                </a:lnTo>
                <a:close/>
              </a:path>
              <a:path w="534669" h="33654">
                <a:moveTo>
                  <a:pt x="266331" y="32715"/>
                </a:moveTo>
                <a:lnTo>
                  <a:pt x="256044" y="23723"/>
                </a:lnTo>
                <a:lnTo>
                  <a:pt x="265874" y="12039"/>
                </a:lnTo>
                <a:lnTo>
                  <a:pt x="257505" y="12039"/>
                </a:lnTo>
                <a:lnTo>
                  <a:pt x="251498" y="19748"/>
                </a:lnTo>
                <a:lnTo>
                  <a:pt x="247319" y="16090"/>
                </a:lnTo>
                <a:lnTo>
                  <a:pt x="247319" y="24993"/>
                </a:lnTo>
                <a:lnTo>
                  <a:pt x="246418" y="26136"/>
                </a:lnTo>
                <a:lnTo>
                  <a:pt x="244830" y="27495"/>
                </a:lnTo>
                <a:lnTo>
                  <a:pt x="238721" y="27495"/>
                </a:lnTo>
                <a:lnTo>
                  <a:pt x="237134" y="25450"/>
                </a:lnTo>
                <a:lnTo>
                  <a:pt x="237134" y="21361"/>
                </a:lnTo>
                <a:lnTo>
                  <a:pt x="237591" y="18859"/>
                </a:lnTo>
                <a:lnTo>
                  <a:pt x="239560" y="18199"/>
                </a:lnTo>
                <a:lnTo>
                  <a:pt x="247319" y="24993"/>
                </a:lnTo>
                <a:lnTo>
                  <a:pt x="247319" y="16090"/>
                </a:lnTo>
                <a:lnTo>
                  <a:pt x="246888" y="15709"/>
                </a:lnTo>
                <a:lnTo>
                  <a:pt x="250939" y="14312"/>
                </a:lnTo>
                <a:lnTo>
                  <a:pt x="252984" y="11595"/>
                </a:lnTo>
                <a:lnTo>
                  <a:pt x="252984" y="4775"/>
                </a:lnTo>
                <a:lnTo>
                  <a:pt x="252984" y="4318"/>
                </a:lnTo>
                <a:lnTo>
                  <a:pt x="250266" y="0"/>
                </a:lnTo>
                <a:lnTo>
                  <a:pt x="246367" y="0"/>
                </a:lnTo>
                <a:lnTo>
                  <a:pt x="246367" y="9779"/>
                </a:lnTo>
                <a:lnTo>
                  <a:pt x="245960" y="11595"/>
                </a:lnTo>
                <a:lnTo>
                  <a:pt x="243268" y="12585"/>
                </a:lnTo>
                <a:lnTo>
                  <a:pt x="241439" y="11366"/>
                </a:lnTo>
                <a:lnTo>
                  <a:pt x="240080" y="9779"/>
                </a:lnTo>
                <a:lnTo>
                  <a:pt x="240080" y="6362"/>
                </a:lnTo>
                <a:lnTo>
                  <a:pt x="241211" y="4775"/>
                </a:lnTo>
                <a:lnTo>
                  <a:pt x="245516" y="4775"/>
                </a:lnTo>
                <a:lnTo>
                  <a:pt x="246303" y="6362"/>
                </a:lnTo>
                <a:lnTo>
                  <a:pt x="246367" y="9779"/>
                </a:lnTo>
                <a:lnTo>
                  <a:pt x="246367" y="0"/>
                </a:lnTo>
                <a:lnTo>
                  <a:pt x="236689" y="0"/>
                </a:lnTo>
                <a:lnTo>
                  <a:pt x="233286" y="4318"/>
                </a:lnTo>
                <a:lnTo>
                  <a:pt x="233387" y="11595"/>
                </a:lnTo>
                <a:lnTo>
                  <a:pt x="234200" y="13639"/>
                </a:lnTo>
                <a:lnTo>
                  <a:pt x="236118" y="15214"/>
                </a:lnTo>
                <a:lnTo>
                  <a:pt x="231711" y="16814"/>
                </a:lnTo>
                <a:lnTo>
                  <a:pt x="229895" y="20218"/>
                </a:lnTo>
                <a:lnTo>
                  <a:pt x="229895" y="28397"/>
                </a:lnTo>
                <a:lnTo>
                  <a:pt x="233070" y="33401"/>
                </a:lnTo>
                <a:lnTo>
                  <a:pt x="248678" y="33401"/>
                </a:lnTo>
                <a:lnTo>
                  <a:pt x="251396" y="29083"/>
                </a:lnTo>
                <a:lnTo>
                  <a:pt x="251650" y="28790"/>
                </a:lnTo>
                <a:lnTo>
                  <a:pt x="256146" y="32715"/>
                </a:lnTo>
                <a:lnTo>
                  <a:pt x="266331" y="32715"/>
                </a:lnTo>
                <a:close/>
              </a:path>
              <a:path w="534669" h="33654">
                <a:moveTo>
                  <a:pt x="334886" y="4546"/>
                </a:moveTo>
                <a:lnTo>
                  <a:pt x="330136" y="685"/>
                </a:lnTo>
                <a:lnTo>
                  <a:pt x="327418" y="685"/>
                </a:lnTo>
                <a:lnTo>
                  <a:pt x="327418" y="8178"/>
                </a:lnTo>
                <a:lnTo>
                  <a:pt x="327418" y="14084"/>
                </a:lnTo>
                <a:lnTo>
                  <a:pt x="325158" y="15227"/>
                </a:lnTo>
                <a:lnTo>
                  <a:pt x="313842" y="15227"/>
                </a:lnTo>
                <a:lnTo>
                  <a:pt x="313842" y="6591"/>
                </a:lnTo>
                <a:lnTo>
                  <a:pt x="325843" y="6591"/>
                </a:lnTo>
                <a:lnTo>
                  <a:pt x="327418" y="8178"/>
                </a:lnTo>
                <a:lnTo>
                  <a:pt x="327418" y="685"/>
                </a:lnTo>
                <a:lnTo>
                  <a:pt x="306158" y="685"/>
                </a:lnTo>
                <a:lnTo>
                  <a:pt x="306158" y="32715"/>
                </a:lnTo>
                <a:lnTo>
                  <a:pt x="313842" y="32715"/>
                </a:lnTo>
                <a:lnTo>
                  <a:pt x="313842" y="21132"/>
                </a:lnTo>
                <a:lnTo>
                  <a:pt x="330365" y="21132"/>
                </a:lnTo>
                <a:lnTo>
                  <a:pt x="334886" y="17272"/>
                </a:lnTo>
                <a:lnTo>
                  <a:pt x="334886" y="15227"/>
                </a:lnTo>
                <a:lnTo>
                  <a:pt x="334886" y="6591"/>
                </a:lnTo>
                <a:lnTo>
                  <a:pt x="334886" y="4546"/>
                </a:lnTo>
                <a:close/>
              </a:path>
              <a:path w="534669" h="33654">
                <a:moveTo>
                  <a:pt x="384441" y="7950"/>
                </a:moveTo>
                <a:lnTo>
                  <a:pt x="382879" y="5905"/>
                </a:lnTo>
                <a:lnTo>
                  <a:pt x="378333" y="0"/>
                </a:lnTo>
                <a:lnTo>
                  <a:pt x="376301" y="0"/>
                </a:lnTo>
                <a:lnTo>
                  <a:pt x="376301" y="10909"/>
                </a:lnTo>
                <a:lnTo>
                  <a:pt x="376301" y="21818"/>
                </a:lnTo>
                <a:lnTo>
                  <a:pt x="373811" y="27266"/>
                </a:lnTo>
                <a:lnTo>
                  <a:pt x="361137" y="27266"/>
                </a:lnTo>
                <a:lnTo>
                  <a:pt x="357974" y="22491"/>
                </a:lnTo>
                <a:lnTo>
                  <a:pt x="357974" y="11137"/>
                </a:lnTo>
                <a:lnTo>
                  <a:pt x="360908" y="5905"/>
                </a:lnTo>
                <a:lnTo>
                  <a:pt x="373583" y="5905"/>
                </a:lnTo>
                <a:lnTo>
                  <a:pt x="376301" y="10909"/>
                </a:lnTo>
                <a:lnTo>
                  <a:pt x="376301" y="0"/>
                </a:lnTo>
                <a:lnTo>
                  <a:pt x="356387" y="0"/>
                </a:lnTo>
                <a:lnTo>
                  <a:pt x="350050" y="7734"/>
                </a:lnTo>
                <a:lnTo>
                  <a:pt x="350050" y="25908"/>
                </a:lnTo>
                <a:lnTo>
                  <a:pt x="356158" y="33401"/>
                </a:lnTo>
                <a:lnTo>
                  <a:pt x="378561" y="33401"/>
                </a:lnTo>
                <a:lnTo>
                  <a:pt x="383095" y="27266"/>
                </a:lnTo>
                <a:lnTo>
                  <a:pt x="384441" y="25450"/>
                </a:lnTo>
                <a:lnTo>
                  <a:pt x="384441" y="7950"/>
                </a:lnTo>
                <a:close/>
              </a:path>
              <a:path w="534669" h="33654">
                <a:moveTo>
                  <a:pt x="445985" y="685"/>
                </a:moveTo>
                <a:lnTo>
                  <a:pt x="438302" y="685"/>
                </a:lnTo>
                <a:lnTo>
                  <a:pt x="436740" y="6819"/>
                </a:lnTo>
                <a:lnTo>
                  <a:pt x="435013" y="13665"/>
                </a:lnTo>
                <a:lnTo>
                  <a:pt x="433463" y="20205"/>
                </a:lnTo>
                <a:lnTo>
                  <a:pt x="432409" y="25450"/>
                </a:lnTo>
                <a:lnTo>
                  <a:pt x="431292" y="20650"/>
                </a:lnTo>
                <a:lnTo>
                  <a:pt x="429552" y="14008"/>
                </a:lnTo>
                <a:lnTo>
                  <a:pt x="427609" y="6883"/>
                </a:lnTo>
                <a:lnTo>
                  <a:pt x="425856" y="685"/>
                </a:lnTo>
                <a:lnTo>
                  <a:pt x="418617" y="685"/>
                </a:lnTo>
                <a:lnTo>
                  <a:pt x="416788" y="6959"/>
                </a:lnTo>
                <a:lnTo>
                  <a:pt x="414909" y="13868"/>
                </a:lnTo>
                <a:lnTo>
                  <a:pt x="413232" y="20434"/>
                </a:lnTo>
                <a:lnTo>
                  <a:pt x="412051" y="25679"/>
                </a:lnTo>
                <a:lnTo>
                  <a:pt x="411099" y="20434"/>
                </a:lnTo>
                <a:lnTo>
                  <a:pt x="409536" y="13868"/>
                </a:lnTo>
                <a:lnTo>
                  <a:pt x="407758" y="6959"/>
                </a:lnTo>
                <a:lnTo>
                  <a:pt x="406171" y="685"/>
                </a:lnTo>
                <a:lnTo>
                  <a:pt x="398018" y="685"/>
                </a:lnTo>
                <a:lnTo>
                  <a:pt x="407301" y="32715"/>
                </a:lnTo>
                <a:lnTo>
                  <a:pt x="415442" y="32715"/>
                </a:lnTo>
                <a:lnTo>
                  <a:pt x="417703" y="24765"/>
                </a:lnTo>
                <a:lnTo>
                  <a:pt x="420649" y="14084"/>
                </a:lnTo>
                <a:lnTo>
                  <a:pt x="421779" y="8864"/>
                </a:lnTo>
                <a:lnTo>
                  <a:pt x="422681" y="13411"/>
                </a:lnTo>
                <a:lnTo>
                  <a:pt x="426085" y="25679"/>
                </a:lnTo>
                <a:lnTo>
                  <a:pt x="428117" y="32715"/>
                </a:lnTo>
                <a:lnTo>
                  <a:pt x="436486" y="32715"/>
                </a:lnTo>
                <a:lnTo>
                  <a:pt x="445985" y="685"/>
                </a:lnTo>
                <a:close/>
              </a:path>
              <a:path w="534669" h="33654">
                <a:moveTo>
                  <a:pt x="488988" y="26581"/>
                </a:moveTo>
                <a:lnTo>
                  <a:pt x="469074" y="26581"/>
                </a:lnTo>
                <a:lnTo>
                  <a:pt x="469074" y="19088"/>
                </a:lnTo>
                <a:lnTo>
                  <a:pt x="486943" y="19088"/>
                </a:lnTo>
                <a:lnTo>
                  <a:pt x="486943" y="12954"/>
                </a:lnTo>
                <a:lnTo>
                  <a:pt x="469074" y="12954"/>
                </a:lnTo>
                <a:lnTo>
                  <a:pt x="469074" y="6819"/>
                </a:lnTo>
                <a:lnTo>
                  <a:pt x="487857" y="6819"/>
                </a:lnTo>
                <a:lnTo>
                  <a:pt x="487857" y="685"/>
                </a:lnTo>
                <a:lnTo>
                  <a:pt x="461606" y="685"/>
                </a:lnTo>
                <a:lnTo>
                  <a:pt x="461606" y="32715"/>
                </a:lnTo>
                <a:lnTo>
                  <a:pt x="488073" y="32715"/>
                </a:lnTo>
                <a:lnTo>
                  <a:pt x="488988" y="26581"/>
                </a:lnTo>
                <a:close/>
              </a:path>
              <a:path w="534669" h="33654">
                <a:moveTo>
                  <a:pt x="534466" y="4318"/>
                </a:moveTo>
                <a:lnTo>
                  <a:pt x="530390" y="685"/>
                </a:lnTo>
                <a:lnTo>
                  <a:pt x="526770" y="685"/>
                </a:lnTo>
                <a:lnTo>
                  <a:pt x="526770" y="7950"/>
                </a:lnTo>
                <a:lnTo>
                  <a:pt x="526770" y="13182"/>
                </a:lnTo>
                <a:lnTo>
                  <a:pt x="524967" y="14541"/>
                </a:lnTo>
                <a:lnTo>
                  <a:pt x="513194" y="14541"/>
                </a:lnTo>
                <a:lnTo>
                  <a:pt x="513194" y="6362"/>
                </a:lnTo>
                <a:lnTo>
                  <a:pt x="524967" y="6362"/>
                </a:lnTo>
                <a:lnTo>
                  <a:pt x="526770" y="7950"/>
                </a:lnTo>
                <a:lnTo>
                  <a:pt x="526770" y="685"/>
                </a:lnTo>
                <a:lnTo>
                  <a:pt x="505726" y="685"/>
                </a:lnTo>
                <a:lnTo>
                  <a:pt x="505726" y="32715"/>
                </a:lnTo>
                <a:lnTo>
                  <a:pt x="513194" y="32715"/>
                </a:lnTo>
                <a:lnTo>
                  <a:pt x="513194" y="20218"/>
                </a:lnTo>
                <a:lnTo>
                  <a:pt x="524510" y="20218"/>
                </a:lnTo>
                <a:lnTo>
                  <a:pt x="525640" y="21590"/>
                </a:lnTo>
                <a:lnTo>
                  <a:pt x="525640" y="31356"/>
                </a:lnTo>
                <a:lnTo>
                  <a:pt x="526313" y="32715"/>
                </a:lnTo>
                <a:lnTo>
                  <a:pt x="534009" y="32715"/>
                </a:lnTo>
                <a:lnTo>
                  <a:pt x="533565" y="31127"/>
                </a:lnTo>
                <a:lnTo>
                  <a:pt x="533781" y="28625"/>
                </a:lnTo>
                <a:lnTo>
                  <a:pt x="533781" y="20218"/>
                </a:lnTo>
                <a:lnTo>
                  <a:pt x="533781" y="19088"/>
                </a:lnTo>
                <a:lnTo>
                  <a:pt x="529031" y="17500"/>
                </a:lnTo>
                <a:lnTo>
                  <a:pt x="532206" y="16357"/>
                </a:lnTo>
                <a:lnTo>
                  <a:pt x="533844" y="14541"/>
                </a:lnTo>
                <a:lnTo>
                  <a:pt x="534466" y="13868"/>
                </a:lnTo>
                <a:lnTo>
                  <a:pt x="534466" y="6362"/>
                </a:lnTo>
                <a:lnTo>
                  <a:pt x="534466" y="4318"/>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nvGrpSpPr>
          <p:cNvPr id="5" name="object 5"/>
          <p:cNvGrpSpPr/>
          <p:nvPr/>
        </p:nvGrpSpPr>
        <p:grpSpPr>
          <a:xfrm>
            <a:off x="2158322" y="6538500"/>
            <a:ext cx="534670" cy="119380"/>
            <a:chOff x="634322" y="6538500"/>
            <a:chExt cx="534670" cy="119380"/>
          </a:xfrm>
        </p:grpSpPr>
        <p:pic>
          <p:nvPicPr>
            <p:cNvPr id="6" name="object 6"/>
            <p:cNvPicPr/>
            <p:nvPr/>
          </p:nvPicPr>
          <p:blipFill>
            <a:blip r:embed="rId2" cstate="print"/>
            <a:stretch>
              <a:fillRect/>
            </a:stretch>
          </p:blipFill>
          <p:spPr>
            <a:xfrm>
              <a:off x="634322" y="6538574"/>
              <a:ext cx="150020" cy="119045"/>
            </a:xfrm>
            <a:prstGeom prst="rect">
              <a:avLst/>
            </a:prstGeom>
          </p:spPr>
        </p:pic>
        <p:sp>
          <p:nvSpPr>
            <p:cNvPr id="7" name="object 7"/>
            <p:cNvSpPr/>
            <p:nvPr/>
          </p:nvSpPr>
          <p:spPr>
            <a:xfrm>
              <a:off x="806065" y="6538801"/>
              <a:ext cx="38100" cy="116839"/>
            </a:xfrm>
            <a:custGeom>
              <a:avLst/>
              <a:gdLst/>
              <a:ahLst/>
              <a:cxnLst/>
              <a:rect l="l" t="t" r="r" b="b"/>
              <a:pathLst>
                <a:path w="38100" h="116840">
                  <a:moveTo>
                    <a:pt x="38014" y="116773"/>
                  </a:moveTo>
                  <a:lnTo>
                    <a:pt x="0" y="116773"/>
                  </a:lnTo>
                  <a:lnTo>
                    <a:pt x="0" y="0"/>
                  </a:lnTo>
                  <a:lnTo>
                    <a:pt x="38014" y="0"/>
                  </a:lnTo>
                  <a:lnTo>
                    <a:pt x="38014" y="116773"/>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8" name="object 8"/>
            <p:cNvPicPr/>
            <p:nvPr/>
          </p:nvPicPr>
          <p:blipFill>
            <a:blip r:embed="rId3" cstate="print"/>
            <a:stretch>
              <a:fillRect/>
            </a:stretch>
          </p:blipFill>
          <p:spPr>
            <a:xfrm>
              <a:off x="875758" y="6538801"/>
              <a:ext cx="133955" cy="116773"/>
            </a:xfrm>
            <a:prstGeom prst="rect">
              <a:avLst/>
            </a:prstGeom>
          </p:spPr>
        </p:pic>
        <p:sp>
          <p:nvSpPr>
            <p:cNvPr id="9" name="object 9"/>
            <p:cNvSpPr/>
            <p:nvPr/>
          </p:nvSpPr>
          <p:spPr>
            <a:xfrm>
              <a:off x="1041387" y="6538505"/>
              <a:ext cx="127635" cy="117475"/>
            </a:xfrm>
            <a:custGeom>
              <a:avLst/>
              <a:gdLst/>
              <a:ahLst/>
              <a:cxnLst/>
              <a:rect l="l" t="t" r="r" b="b"/>
              <a:pathLst>
                <a:path w="127634" h="117475">
                  <a:moveTo>
                    <a:pt x="127165" y="0"/>
                  </a:moveTo>
                  <a:lnTo>
                    <a:pt x="0" y="0"/>
                  </a:lnTo>
                  <a:lnTo>
                    <a:pt x="0" y="26720"/>
                  </a:lnTo>
                  <a:lnTo>
                    <a:pt x="0" y="43268"/>
                  </a:lnTo>
                  <a:lnTo>
                    <a:pt x="0" y="71259"/>
                  </a:lnTo>
                  <a:lnTo>
                    <a:pt x="0" y="90347"/>
                  </a:lnTo>
                  <a:lnTo>
                    <a:pt x="0" y="117081"/>
                  </a:lnTo>
                  <a:lnTo>
                    <a:pt x="127165" y="117081"/>
                  </a:lnTo>
                  <a:lnTo>
                    <a:pt x="127165" y="90347"/>
                  </a:lnTo>
                  <a:lnTo>
                    <a:pt x="38468" y="90347"/>
                  </a:lnTo>
                  <a:lnTo>
                    <a:pt x="38468" y="71259"/>
                  </a:lnTo>
                  <a:lnTo>
                    <a:pt x="104089" y="71259"/>
                  </a:lnTo>
                  <a:lnTo>
                    <a:pt x="104089" y="43268"/>
                  </a:lnTo>
                  <a:lnTo>
                    <a:pt x="38468" y="43268"/>
                  </a:lnTo>
                  <a:lnTo>
                    <a:pt x="38468" y="26720"/>
                  </a:lnTo>
                  <a:lnTo>
                    <a:pt x="127165" y="26720"/>
                  </a:lnTo>
                  <a:lnTo>
                    <a:pt x="127165" y="0"/>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grpSp>
        <p:nvGrpSpPr>
          <p:cNvPr id="10" name="object 10"/>
          <p:cNvGrpSpPr/>
          <p:nvPr/>
        </p:nvGrpSpPr>
        <p:grpSpPr>
          <a:xfrm>
            <a:off x="1748028" y="6396228"/>
            <a:ext cx="8696325" cy="349250"/>
            <a:chOff x="224027" y="6396228"/>
            <a:chExt cx="8696325" cy="349250"/>
          </a:xfrm>
        </p:grpSpPr>
        <p:sp>
          <p:nvSpPr>
            <p:cNvPr id="11" name="object 11"/>
            <p:cNvSpPr/>
            <p:nvPr/>
          </p:nvSpPr>
          <p:spPr>
            <a:xfrm>
              <a:off x="228599" y="6400800"/>
              <a:ext cx="8686800" cy="2540"/>
            </a:xfrm>
            <a:custGeom>
              <a:avLst/>
              <a:gdLst/>
              <a:ahLst/>
              <a:cxnLst/>
              <a:rect l="l" t="t" r="r" b="b"/>
              <a:pathLst>
                <a:path w="8686800" h="2539">
                  <a:moveTo>
                    <a:pt x="0" y="2285"/>
                  </a:moveTo>
                  <a:lnTo>
                    <a:pt x="8686571" y="0"/>
                  </a:lnTo>
                </a:path>
              </a:pathLst>
            </a:custGeom>
            <a:ln w="9143">
              <a:solidFill>
                <a:srgbClr val="CB9D2C"/>
              </a:solidFill>
            </a:ln>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12" name="object 12"/>
            <p:cNvPicPr/>
            <p:nvPr/>
          </p:nvPicPr>
          <p:blipFill>
            <a:blip r:embed="rId4" cstate="print"/>
            <a:stretch>
              <a:fillRect/>
            </a:stretch>
          </p:blipFill>
          <p:spPr>
            <a:xfrm>
              <a:off x="300333" y="6449087"/>
              <a:ext cx="250297" cy="295766"/>
            </a:xfrm>
            <a:prstGeom prst="rect">
              <a:avLst/>
            </a:prstGeom>
          </p:spPr>
        </p:pic>
      </p:grpSp>
      <p:sp>
        <p:nvSpPr>
          <p:cNvPr id="13" name="object 13"/>
          <p:cNvSpPr txBox="1">
            <a:spLocks noGrp="1"/>
          </p:cNvSpPr>
          <p:nvPr>
            <p:ph type="title"/>
          </p:nvPr>
        </p:nvSpPr>
        <p:spPr>
          <a:xfrm>
            <a:off x="2035389" y="251874"/>
            <a:ext cx="11169225" cy="387927"/>
          </a:xfrm>
          <a:prstGeom prst="rect">
            <a:avLst/>
          </a:prstGeom>
        </p:spPr>
        <p:txBody>
          <a:bodyPr vert="horz" wrap="square" lIns="0" tIns="53975" rIns="0" bIns="0" rtlCol="0">
            <a:spAutoFit/>
          </a:bodyPr>
          <a:lstStyle/>
          <a:p>
            <a:pPr marL="203200" marR="5080">
              <a:lnSpc>
                <a:spcPts val="2590"/>
              </a:lnSpc>
              <a:spcBef>
                <a:spcPts val="425"/>
              </a:spcBef>
            </a:pPr>
            <a:r>
              <a:rPr spc="195" dirty="0"/>
              <a:t>Leading</a:t>
            </a:r>
            <a:r>
              <a:rPr spc="-140" dirty="0"/>
              <a:t> </a:t>
            </a:r>
            <a:r>
              <a:rPr spc="260" dirty="0"/>
              <a:t>the</a:t>
            </a:r>
            <a:r>
              <a:rPr spc="-140" dirty="0"/>
              <a:t> </a:t>
            </a:r>
            <a:r>
              <a:rPr spc="240" dirty="0"/>
              <a:t>Energy</a:t>
            </a:r>
            <a:r>
              <a:rPr spc="-150" dirty="0"/>
              <a:t> </a:t>
            </a:r>
            <a:r>
              <a:rPr spc="225" dirty="0"/>
              <a:t>Transition</a:t>
            </a:r>
            <a:r>
              <a:rPr spc="-160" dirty="0"/>
              <a:t> </a:t>
            </a:r>
            <a:r>
              <a:rPr spc="145" dirty="0"/>
              <a:t>in</a:t>
            </a:r>
            <a:r>
              <a:rPr spc="-145" dirty="0"/>
              <a:t> </a:t>
            </a:r>
            <a:r>
              <a:rPr spc="260" dirty="0"/>
              <a:t>the</a:t>
            </a:r>
            <a:r>
              <a:rPr spc="-150" dirty="0"/>
              <a:t> </a:t>
            </a:r>
            <a:r>
              <a:rPr spc="305" dirty="0"/>
              <a:t>NJ</a:t>
            </a:r>
            <a:r>
              <a:rPr spc="-140" dirty="0"/>
              <a:t> </a:t>
            </a:r>
            <a:r>
              <a:rPr spc="484" dirty="0"/>
              <a:t>/</a:t>
            </a:r>
            <a:r>
              <a:rPr spc="-125" dirty="0"/>
              <a:t> </a:t>
            </a:r>
            <a:r>
              <a:rPr spc="275" dirty="0"/>
              <a:t>NY </a:t>
            </a:r>
            <a:r>
              <a:rPr spc="295" dirty="0"/>
              <a:t>Metro</a:t>
            </a:r>
            <a:r>
              <a:rPr spc="-120" dirty="0"/>
              <a:t> </a:t>
            </a:r>
            <a:r>
              <a:rPr spc="285" dirty="0"/>
              <a:t>Area</a:t>
            </a:r>
          </a:p>
        </p:txBody>
      </p:sp>
      <p:pic>
        <p:nvPicPr>
          <p:cNvPr id="14" name="object 14"/>
          <p:cNvPicPr/>
          <p:nvPr/>
        </p:nvPicPr>
        <p:blipFill>
          <a:blip r:embed="rId5" cstate="print"/>
          <a:stretch>
            <a:fillRect/>
          </a:stretch>
        </p:blipFill>
        <p:spPr>
          <a:xfrm>
            <a:off x="5067301" y="952501"/>
            <a:ext cx="2019299" cy="865631"/>
          </a:xfrm>
          <a:prstGeom prst="rect">
            <a:avLst/>
          </a:prstGeom>
        </p:spPr>
      </p:pic>
      <p:sp>
        <p:nvSpPr>
          <p:cNvPr id="15" name="object 15"/>
          <p:cNvSpPr txBox="1"/>
          <p:nvPr/>
        </p:nvSpPr>
        <p:spPr>
          <a:xfrm>
            <a:off x="4650739" y="1879471"/>
            <a:ext cx="2954020" cy="940435"/>
          </a:xfrm>
          <a:prstGeom prst="rect">
            <a:avLst/>
          </a:prstGeom>
        </p:spPr>
        <p:txBody>
          <a:bodyPr vert="horz" wrap="square" lIns="0" tIns="12700" rIns="0" bIns="0" rtlCol="0">
            <a:spAutoFit/>
          </a:bodyPr>
          <a:lstStyle/>
          <a:p>
            <a:pPr marL="184785" marR="5080" indent="-172720" fontAlgn="auto">
              <a:lnSpc>
                <a:spcPct val="120000"/>
              </a:lnSpc>
              <a:spcBef>
                <a:spcPts val="100"/>
              </a:spcBef>
              <a:spcAft>
                <a:spcPts val="0"/>
              </a:spcAft>
              <a:buFontTx/>
              <a:buChar char="•"/>
              <a:tabLst>
                <a:tab pos="184785" algn="l"/>
                <a:tab pos="185420" algn="l"/>
              </a:tabLst>
            </a:pPr>
            <a:r>
              <a:rPr sz="1000" kern="0" dirty="0">
                <a:solidFill>
                  <a:srgbClr val="1D174F"/>
                </a:solidFill>
                <a:latin typeface="Arial"/>
                <a:cs typeface="Arial"/>
              </a:rPr>
              <a:t>Focused</a:t>
            </a:r>
            <a:r>
              <a:rPr sz="1000" kern="0" spc="-10" dirty="0">
                <a:solidFill>
                  <a:srgbClr val="1D174F"/>
                </a:solidFill>
                <a:latin typeface="Arial"/>
                <a:cs typeface="Arial"/>
              </a:rPr>
              <a:t> </a:t>
            </a:r>
            <a:r>
              <a:rPr sz="1000" kern="0" dirty="0">
                <a:solidFill>
                  <a:srgbClr val="1D174F"/>
                </a:solidFill>
                <a:latin typeface="Arial"/>
                <a:cs typeface="Arial"/>
              </a:rPr>
              <a:t>on</a:t>
            </a:r>
            <a:r>
              <a:rPr sz="1000" kern="0" spc="-10" dirty="0">
                <a:solidFill>
                  <a:srgbClr val="1D174F"/>
                </a:solidFill>
                <a:latin typeface="Arial"/>
                <a:cs typeface="Arial"/>
              </a:rPr>
              <a:t> </a:t>
            </a:r>
            <a:r>
              <a:rPr sz="1000" kern="0" dirty="0">
                <a:solidFill>
                  <a:srgbClr val="1D174F"/>
                </a:solidFill>
                <a:latin typeface="Arial"/>
                <a:cs typeface="Arial"/>
              </a:rPr>
              <a:t>repurposing</a:t>
            </a:r>
            <a:r>
              <a:rPr sz="1000" kern="0" spc="15" dirty="0">
                <a:solidFill>
                  <a:srgbClr val="1D174F"/>
                </a:solidFill>
                <a:latin typeface="Arial"/>
                <a:cs typeface="Arial"/>
              </a:rPr>
              <a:t> </a:t>
            </a:r>
            <a:r>
              <a:rPr sz="1000" kern="0" dirty="0">
                <a:solidFill>
                  <a:srgbClr val="1D174F"/>
                </a:solidFill>
                <a:latin typeface="Arial"/>
                <a:cs typeface="Arial"/>
              </a:rPr>
              <a:t>legacy</a:t>
            </a:r>
            <a:r>
              <a:rPr sz="1000" kern="0" spc="10" dirty="0">
                <a:solidFill>
                  <a:srgbClr val="1D174F"/>
                </a:solidFill>
                <a:latin typeface="Arial"/>
                <a:cs typeface="Arial"/>
              </a:rPr>
              <a:t> </a:t>
            </a:r>
            <a:r>
              <a:rPr sz="1000" kern="0" dirty="0">
                <a:solidFill>
                  <a:srgbClr val="1D174F"/>
                </a:solidFill>
                <a:latin typeface="Arial"/>
                <a:cs typeface="Arial"/>
              </a:rPr>
              <a:t>fossil</a:t>
            </a:r>
            <a:r>
              <a:rPr sz="1000" kern="0" spc="20" dirty="0">
                <a:solidFill>
                  <a:srgbClr val="1D174F"/>
                </a:solidFill>
                <a:latin typeface="Arial"/>
                <a:cs typeface="Arial"/>
              </a:rPr>
              <a:t> </a:t>
            </a:r>
            <a:r>
              <a:rPr sz="1000" kern="0" spc="-10" dirty="0">
                <a:solidFill>
                  <a:srgbClr val="1D174F"/>
                </a:solidFill>
                <a:latin typeface="Arial"/>
                <a:cs typeface="Arial"/>
              </a:rPr>
              <a:t>generating </a:t>
            </a:r>
            <a:r>
              <a:rPr sz="1000" kern="0" dirty="0">
                <a:solidFill>
                  <a:srgbClr val="1D174F"/>
                </a:solidFill>
                <a:latin typeface="Arial"/>
                <a:cs typeface="Arial"/>
              </a:rPr>
              <a:t>sites into</a:t>
            </a:r>
            <a:r>
              <a:rPr sz="1000" kern="0" spc="5" dirty="0">
                <a:solidFill>
                  <a:srgbClr val="1D174F"/>
                </a:solidFill>
                <a:latin typeface="Arial"/>
                <a:cs typeface="Arial"/>
              </a:rPr>
              <a:t> </a:t>
            </a:r>
            <a:r>
              <a:rPr sz="1000" kern="0" dirty="0">
                <a:solidFill>
                  <a:srgbClr val="1D174F"/>
                </a:solidFill>
                <a:latin typeface="Arial"/>
                <a:cs typeface="Arial"/>
              </a:rPr>
              <a:t>hubs</a:t>
            </a:r>
            <a:r>
              <a:rPr sz="1000" kern="0" spc="-5" dirty="0">
                <a:solidFill>
                  <a:srgbClr val="1D174F"/>
                </a:solidFill>
                <a:latin typeface="Arial"/>
                <a:cs typeface="Arial"/>
              </a:rPr>
              <a:t> </a:t>
            </a:r>
            <a:r>
              <a:rPr sz="1000" kern="0" dirty="0">
                <a:solidFill>
                  <a:srgbClr val="1D174F"/>
                </a:solidFill>
                <a:latin typeface="Arial"/>
                <a:cs typeface="Arial"/>
              </a:rPr>
              <a:t>for</a:t>
            </a:r>
            <a:r>
              <a:rPr sz="1000" kern="0" spc="5" dirty="0">
                <a:solidFill>
                  <a:srgbClr val="1D174F"/>
                </a:solidFill>
                <a:latin typeface="Arial"/>
                <a:cs typeface="Arial"/>
              </a:rPr>
              <a:t> </a:t>
            </a:r>
            <a:r>
              <a:rPr sz="1000" kern="0" dirty="0">
                <a:solidFill>
                  <a:srgbClr val="1D174F"/>
                </a:solidFill>
                <a:latin typeface="Arial"/>
                <a:cs typeface="Arial"/>
              </a:rPr>
              <a:t>clean</a:t>
            </a:r>
            <a:r>
              <a:rPr sz="1000" kern="0" spc="-5" dirty="0">
                <a:solidFill>
                  <a:srgbClr val="1D174F"/>
                </a:solidFill>
                <a:latin typeface="Arial"/>
                <a:cs typeface="Arial"/>
              </a:rPr>
              <a:t> </a:t>
            </a:r>
            <a:r>
              <a:rPr sz="1000" kern="0" spc="-10" dirty="0">
                <a:solidFill>
                  <a:srgbClr val="1D174F"/>
                </a:solidFill>
                <a:latin typeface="Arial"/>
                <a:cs typeface="Arial"/>
              </a:rPr>
              <a:t>energy</a:t>
            </a:r>
            <a:endParaRPr sz="1000" kern="0">
              <a:solidFill>
                <a:sysClr val="windowText" lastClr="000000"/>
              </a:solidFill>
              <a:latin typeface="Arial"/>
              <a:cs typeface="Arial"/>
            </a:endParaRPr>
          </a:p>
          <a:p>
            <a:pPr marL="184785" indent="-172720" fontAlgn="auto">
              <a:spcBef>
                <a:spcPts val="240"/>
              </a:spcBef>
              <a:spcAft>
                <a:spcPts val="0"/>
              </a:spcAft>
              <a:buFontTx/>
              <a:buChar char="•"/>
              <a:tabLst>
                <a:tab pos="184785" algn="l"/>
                <a:tab pos="185420" algn="l"/>
              </a:tabLst>
            </a:pPr>
            <a:r>
              <a:rPr sz="1000" kern="0" dirty="0">
                <a:solidFill>
                  <a:srgbClr val="1D174F"/>
                </a:solidFill>
                <a:latin typeface="Arial"/>
                <a:cs typeface="Arial"/>
              </a:rPr>
              <a:t>Owns</a:t>
            </a:r>
            <a:r>
              <a:rPr sz="1000" kern="0" spc="-10" dirty="0">
                <a:solidFill>
                  <a:srgbClr val="1D174F"/>
                </a:solidFill>
                <a:latin typeface="Arial"/>
                <a:cs typeface="Arial"/>
              </a:rPr>
              <a:t> </a:t>
            </a:r>
            <a:r>
              <a:rPr sz="1000" kern="0" dirty="0">
                <a:solidFill>
                  <a:srgbClr val="1D174F"/>
                </a:solidFill>
                <a:latin typeface="Arial"/>
                <a:cs typeface="Arial"/>
              </a:rPr>
              <a:t>2</a:t>
            </a:r>
            <a:r>
              <a:rPr sz="1000" kern="0" spc="-15" dirty="0">
                <a:solidFill>
                  <a:srgbClr val="1D174F"/>
                </a:solidFill>
                <a:latin typeface="Arial"/>
                <a:cs typeface="Arial"/>
              </a:rPr>
              <a:t> </a:t>
            </a:r>
            <a:r>
              <a:rPr sz="1000" kern="0" dirty="0">
                <a:solidFill>
                  <a:srgbClr val="1D174F"/>
                </a:solidFill>
                <a:latin typeface="Arial"/>
                <a:cs typeface="Arial"/>
              </a:rPr>
              <a:t>principal</a:t>
            </a:r>
            <a:r>
              <a:rPr sz="1000" kern="0" spc="5" dirty="0">
                <a:solidFill>
                  <a:srgbClr val="1D174F"/>
                </a:solidFill>
                <a:latin typeface="Arial"/>
                <a:cs typeface="Arial"/>
              </a:rPr>
              <a:t> </a:t>
            </a:r>
            <a:r>
              <a:rPr sz="1000" kern="0" dirty="0">
                <a:solidFill>
                  <a:srgbClr val="1D174F"/>
                </a:solidFill>
                <a:latin typeface="Arial"/>
                <a:cs typeface="Arial"/>
              </a:rPr>
              <a:t>assets:</a:t>
            </a:r>
            <a:r>
              <a:rPr sz="1000" kern="0" spc="-40" dirty="0">
                <a:solidFill>
                  <a:srgbClr val="1D174F"/>
                </a:solidFill>
                <a:latin typeface="Arial"/>
                <a:cs typeface="Arial"/>
              </a:rPr>
              <a:t> </a:t>
            </a:r>
            <a:r>
              <a:rPr sz="1000" kern="0" dirty="0">
                <a:solidFill>
                  <a:srgbClr val="1D174F"/>
                </a:solidFill>
                <a:latin typeface="Arial"/>
                <a:cs typeface="Arial"/>
              </a:rPr>
              <a:t>Ravenswood</a:t>
            </a:r>
            <a:r>
              <a:rPr sz="1000" kern="0" spc="-15" dirty="0">
                <a:solidFill>
                  <a:srgbClr val="1D174F"/>
                </a:solidFill>
                <a:latin typeface="Arial"/>
                <a:cs typeface="Arial"/>
              </a:rPr>
              <a:t> </a:t>
            </a:r>
            <a:r>
              <a:rPr sz="1000" kern="0" dirty="0">
                <a:solidFill>
                  <a:srgbClr val="1D174F"/>
                </a:solidFill>
                <a:latin typeface="Arial"/>
                <a:cs typeface="Arial"/>
              </a:rPr>
              <a:t>&amp;</a:t>
            </a:r>
            <a:r>
              <a:rPr sz="1000" kern="0" spc="-15" dirty="0">
                <a:solidFill>
                  <a:srgbClr val="1D174F"/>
                </a:solidFill>
                <a:latin typeface="Arial"/>
                <a:cs typeface="Arial"/>
              </a:rPr>
              <a:t> </a:t>
            </a:r>
            <a:r>
              <a:rPr sz="1000" kern="0" spc="-10" dirty="0">
                <a:solidFill>
                  <a:srgbClr val="1D174F"/>
                </a:solidFill>
                <a:latin typeface="Arial"/>
                <a:cs typeface="Arial"/>
              </a:rPr>
              <a:t>Werner</a:t>
            </a:r>
            <a:endParaRPr sz="1000" kern="0">
              <a:solidFill>
                <a:sysClr val="windowText" lastClr="000000"/>
              </a:solidFill>
              <a:latin typeface="Arial"/>
              <a:cs typeface="Arial"/>
            </a:endParaRPr>
          </a:p>
          <a:p>
            <a:pPr marL="184785" marR="88265" indent="-172720" fontAlgn="auto">
              <a:lnSpc>
                <a:spcPct val="120000"/>
              </a:lnSpc>
              <a:spcBef>
                <a:spcPts val="0"/>
              </a:spcBef>
              <a:spcAft>
                <a:spcPts val="0"/>
              </a:spcAft>
              <a:buFontTx/>
              <a:buChar char="•"/>
              <a:tabLst>
                <a:tab pos="184785" algn="l"/>
                <a:tab pos="185420" algn="l"/>
              </a:tabLst>
            </a:pPr>
            <a:r>
              <a:rPr sz="1000" kern="0" dirty="0">
                <a:solidFill>
                  <a:srgbClr val="1D174F"/>
                </a:solidFill>
                <a:latin typeface="Arial"/>
                <a:cs typeface="Arial"/>
              </a:rPr>
              <a:t>Wholly-owned</a:t>
            </a:r>
            <a:r>
              <a:rPr sz="1000" kern="0" spc="10" dirty="0">
                <a:solidFill>
                  <a:srgbClr val="1D174F"/>
                </a:solidFill>
                <a:latin typeface="Arial"/>
                <a:cs typeface="Arial"/>
              </a:rPr>
              <a:t> </a:t>
            </a:r>
            <a:r>
              <a:rPr sz="1000" kern="0" dirty="0">
                <a:solidFill>
                  <a:srgbClr val="1D174F"/>
                </a:solidFill>
                <a:latin typeface="Arial"/>
                <a:cs typeface="Arial"/>
              </a:rPr>
              <a:t>subsidiary</a:t>
            </a:r>
            <a:r>
              <a:rPr sz="1000" kern="0" spc="15" dirty="0">
                <a:solidFill>
                  <a:srgbClr val="1D174F"/>
                </a:solidFill>
                <a:latin typeface="Arial"/>
                <a:cs typeface="Arial"/>
              </a:rPr>
              <a:t> </a:t>
            </a:r>
            <a:r>
              <a:rPr sz="1000" kern="0" dirty="0">
                <a:solidFill>
                  <a:srgbClr val="1D174F"/>
                </a:solidFill>
                <a:latin typeface="Arial"/>
                <a:cs typeface="Arial"/>
              </a:rPr>
              <a:t>of</a:t>
            </a:r>
            <a:r>
              <a:rPr sz="1000" kern="0" spc="5" dirty="0">
                <a:solidFill>
                  <a:srgbClr val="1D174F"/>
                </a:solidFill>
                <a:latin typeface="Arial"/>
                <a:cs typeface="Arial"/>
              </a:rPr>
              <a:t> </a:t>
            </a:r>
            <a:r>
              <a:rPr sz="1000" kern="0" dirty="0">
                <a:solidFill>
                  <a:srgbClr val="1D174F"/>
                </a:solidFill>
                <a:latin typeface="Arial"/>
                <a:cs typeface="Arial"/>
              </a:rPr>
              <a:t>LS</a:t>
            </a:r>
            <a:r>
              <a:rPr sz="1000" kern="0" spc="10" dirty="0">
                <a:solidFill>
                  <a:srgbClr val="1D174F"/>
                </a:solidFill>
                <a:latin typeface="Arial"/>
                <a:cs typeface="Arial"/>
              </a:rPr>
              <a:t> </a:t>
            </a:r>
            <a:r>
              <a:rPr sz="1000" kern="0" dirty="0">
                <a:solidFill>
                  <a:srgbClr val="1D174F"/>
                </a:solidFill>
                <a:latin typeface="Arial"/>
                <a:cs typeface="Arial"/>
              </a:rPr>
              <a:t>Power, </a:t>
            </a:r>
            <a:r>
              <a:rPr sz="1000" kern="0" spc="-10" dirty="0">
                <a:solidFill>
                  <a:srgbClr val="1D174F"/>
                </a:solidFill>
                <a:latin typeface="Arial"/>
                <a:cs typeface="Arial"/>
              </a:rPr>
              <a:t>national </a:t>
            </a:r>
            <a:r>
              <a:rPr sz="1000" kern="0" dirty="0">
                <a:solidFill>
                  <a:srgbClr val="1D174F"/>
                </a:solidFill>
                <a:latin typeface="Arial"/>
                <a:cs typeface="Arial"/>
              </a:rPr>
              <a:t>leader</a:t>
            </a:r>
            <a:r>
              <a:rPr sz="1000" kern="0" spc="-10" dirty="0">
                <a:solidFill>
                  <a:srgbClr val="1D174F"/>
                </a:solidFill>
                <a:latin typeface="Arial"/>
                <a:cs typeface="Arial"/>
              </a:rPr>
              <a:t> </a:t>
            </a:r>
            <a:r>
              <a:rPr sz="1000" kern="0" dirty="0">
                <a:solidFill>
                  <a:srgbClr val="1D174F"/>
                </a:solidFill>
                <a:latin typeface="Arial"/>
                <a:cs typeface="Arial"/>
              </a:rPr>
              <a:t>in</a:t>
            </a:r>
            <a:r>
              <a:rPr sz="1000" kern="0" spc="-5" dirty="0">
                <a:solidFill>
                  <a:srgbClr val="1D174F"/>
                </a:solidFill>
                <a:latin typeface="Arial"/>
                <a:cs typeface="Arial"/>
              </a:rPr>
              <a:t> </a:t>
            </a:r>
            <a:r>
              <a:rPr sz="1000" kern="0" dirty="0">
                <a:solidFill>
                  <a:srgbClr val="1D174F"/>
                </a:solidFill>
                <a:latin typeface="Arial"/>
                <a:cs typeface="Arial"/>
              </a:rPr>
              <a:t>Power</a:t>
            </a:r>
            <a:r>
              <a:rPr sz="1000" kern="0" spc="-10" dirty="0">
                <a:solidFill>
                  <a:srgbClr val="1D174F"/>
                </a:solidFill>
                <a:latin typeface="Arial"/>
                <a:cs typeface="Arial"/>
              </a:rPr>
              <a:t> Generation</a:t>
            </a:r>
            <a:r>
              <a:rPr sz="1000" kern="0" spc="-15" dirty="0">
                <a:solidFill>
                  <a:srgbClr val="1D174F"/>
                </a:solidFill>
                <a:latin typeface="Arial"/>
                <a:cs typeface="Arial"/>
              </a:rPr>
              <a:t> </a:t>
            </a:r>
            <a:r>
              <a:rPr sz="1000" kern="0" dirty="0">
                <a:solidFill>
                  <a:srgbClr val="1D174F"/>
                </a:solidFill>
                <a:latin typeface="Arial"/>
                <a:cs typeface="Arial"/>
              </a:rPr>
              <a:t>and</a:t>
            </a:r>
            <a:r>
              <a:rPr sz="1000" kern="0" spc="-15" dirty="0">
                <a:solidFill>
                  <a:srgbClr val="1D174F"/>
                </a:solidFill>
                <a:latin typeface="Arial"/>
                <a:cs typeface="Arial"/>
              </a:rPr>
              <a:t> </a:t>
            </a:r>
            <a:r>
              <a:rPr sz="1000" kern="0" spc="-10" dirty="0">
                <a:solidFill>
                  <a:srgbClr val="1D174F"/>
                </a:solidFill>
                <a:latin typeface="Arial"/>
                <a:cs typeface="Arial"/>
              </a:rPr>
              <a:t>Transmission</a:t>
            </a:r>
            <a:endParaRPr sz="1000" kern="0">
              <a:solidFill>
                <a:sysClr val="windowText" lastClr="000000"/>
              </a:solidFill>
              <a:latin typeface="Arial"/>
              <a:cs typeface="Arial"/>
            </a:endParaRPr>
          </a:p>
        </p:txBody>
      </p:sp>
      <p:grpSp>
        <p:nvGrpSpPr>
          <p:cNvPr id="16" name="object 16"/>
          <p:cNvGrpSpPr/>
          <p:nvPr/>
        </p:nvGrpSpPr>
        <p:grpSpPr>
          <a:xfrm>
            <a:off x="2421383" y="3536950"/>
            <a:ext cx="2629535" cy="1734820"/>
            <a:chOff x="897382" y="3536950"/>
            <a:chExt cx="2629535" cy="1734820"/>
          </a:xfrm>
        </p:grpSpPr>
        <p:pic>
          <p:nvPicPr>
            <p:cNvPr id="17" name="object 17"/>
            <p:cNvPicPr/>
            <p:nvPr/>
          </p:nvPicPr>
          <p:blipFill>
            <a:blip r:embed="rId6" cstate="print"/>
            <a:stretch>
              <a:fillRect/>
            </a:stretch>
          </p:blipFill>
          <p:spPr>
            <a:xfrm>
              <a:off x="955548" y="3595115"/>
              <a:ext cx="2513075" cy="1618487"/>
            </a:xfrm>
            <a:prstGeom prst="rect">
              <a:avLst/>
            </a:prstGeom>
          </p:spPr>
        </p:pic>
        <p:sp>
          <p:nvSpPr>
            <p:cNvPr id="18" name="object 18"/>
            <p:cNvSpPr/>
            <p:nvPr/>
          </p:nvSpPr>
          <p:spPr>
            <a:xfrm>
              <a:off x="926592" y="3566159"/>
              <a:ext cx="2571115" cy="1676400"/>
            </a:xfrm>
            <a:custGeom>
              <a:avLst/>
              <a:gdLst/>
              <a:ahLst/>
              <a:cxnLst/>
              <a:rect l="l" t="t" r="r" b="b"/>
              <a:pathLst>
                <a:path w="2571115" h="1676400">
                  <a:moveTo>
                    <a:pt x="0" y="0"/>
                  </a:moveTo>
                  <a:lnTo>
                    <a:pt x="2570988" y="0"/>
                  </a:lnTo>
                  <a:lnTo>
                    <a:pt x="2570988" y="1676400"/>
                  </a:lnTo>
                  <a:lnTo>
                    <a:pt x="0" y="1676400"/>
                  </a:lnTo>
                  <a:lnTo>
                    <a:pt x="0" y="0"/>
                  </a:lnTo>
                  <a:close/>
                </a:path>
              </a:pathLst>
            </a:custGeom>
            <a:ln w="57912">
              <a:solidFill>
                <a:srgbClr val="CB9D2C"/>
              </a:solidFill>
            </a:ln>
          </p:spPr>
          <p:txBody>
            <a:bodyPr wrap="square" lIns="0" tIns="0" rIns="0" bIns="0" rtlCol="0"/>
            <a:lstStyle/>
            <a:p>
              <a:pPr fontAlgn="auto">
                <a:spcBef>
                  <a:spcPts val="0"/>
                </a:spcBef>
                <a:spcAft>
                  <a:spcPts val="0"/>
                </a:spcAft>
              </a:pPr>
              <a:endParaRPr kern="0">
                <a:solidFill>
                  <a:sysClr val="windowText" lastClr="000000"/>
                </a:solidFill>
              </a:endParaRPr>
            </a:p>
          </p:txBody>
        </p:sp>
      </p:grpSp>
      <p:sp>
        <p:nvSpPr>
          <p:cNvPr id="19" name="object 19"/>
          <p:cNvSpPr txBox="1"/>
          <p:nvPr/>
        </p:nvSpPr>
        <p:spPr>
          <a:xfrm>
            <a:off x="2479548" y="4814316"/>
            <a:ext cx="2228215" cy="363561"/>
          </a:xfrm>
          <a:prstGeom prst="rect">
            <a:avLst/>
          </a:prstGeom>
          <a:solidFill>
            <a:srgbClr val="000000">
              <a:alpha val="65098"/>
            </a:srgbClr>
          </a:solidFill>
        </p:spPr>
        <p:txBody>
          <a:bodyPr vert="horz" wrap="square" lIns="0" tIns="42545" rIns="0" bIns="0" rtlCol="0">
            <a:spAutoFit/>
          </a:bodyPr>
          <a:lstStyle/>
          <a:p>
            <a:pPr marL="50165" fontAlgn="auto">
              <a:lnSpc>
                <a:spcPts val="1235"/>
              </a:lnSpc>
              <a:spcBef>
                <a:spcPts val="335"/>
              </a:spcBef>
              <a:spcAft>
                <a:spcPts val="0"/>
              </a:spcAft>
            </a:pPr>
            <a:r>
              <a:rPr sz="1050" b="1" kern="0" spc="-10" dirty="0">
                <a:solidFill>
                  <a:srgbClr val="FFFFFF"/>
                </a:solidFill>
                <a:latin typeface="Arial"/>
                <a:cs typeface="Arial"/>
              </a:rPr>
              <a:t>Ravenswood</a:t>
            </a:r>
            <a:r>
              <a:rPr sz="1050" b="1" kern="0" spc="-30" dirty="0">
                <a:solidFill>
                  <a:srgbClr val="FFFFFF"/>
                </a:solidFill>
                <a:latin typeface="Arial"/>
                <a:cs typeface="Arial"/>
              </a:rPr>
              <a:t> </a:t>
            </a:r>
            <a:r>
              <a:rPr sz="1050" b="1" kern="0" spc="-10" dirty="0">
                <a:solidFill>
                  <a:srgbClr val="FFFFFF"/>
                </a:solidFill>
                <a:latin typeface="Arial"/>
                <a:cs typeface="Arial"/>
              </a:rPr>
              <a:t>Generating</a:t>
            </a:r>
            <a:r>
              <a:rPr sz="1050" b="1" kern="0" spc="5" dirty="0">
                <a:solidFill>
                  <a:srgbClr val="FFFFFF"/>
                </a:solidFill>
                <a:latin typeface="Arial"/>
                <a:cs typeface="Arial"/>
              </a:rPr>
              <a:t> </a:t>
            </a:r>
            <a:r>
              <a:rPr sz="1050" b="1" kern="0" spc="-10" dirty="0">
                <a:solidFill>
                  <a:srgbClr val="FFFFFF"/>
                </a:solidFill>
                <a:latin typeface="Arial"/>
                <a:cs typeface="Arial"/>
              </a:rPr>
              <a:t>Station</a:t>
            </a:r>
            <a:endParaRPr sz="1050" kern="0">
              <a:solidFill>
                <a:sysClr val="windowText" lastClr="000000"/>
              </a:solidFill>
              <a:latin typeface="Arial"/>
              <a:cs typeface="Arial"/>
            </a:endParaRPr>
          </a:p>
          <a:p>
            <a:pPr marL="50165" fontAlgn="auto">
              <a:lnSpc>
                <a:spcPts val="1295"/>
              </a:lnSpc>
              <a:spcBef>
                <a:spcPts val="0"/>
              </a:spcBef>
              <a:spcAft>
                <a:spcPts val="0"/>
              </a:spcAft>
            </a:pPr>
            <a:r>
              <a:rPr sz="1100" b="1" i="1" kern="0" spc="-35" dirty="0">
                <a:solidFill>
                  <a:srgbClr val="FFFFFF"/>
                </a:solidFill>
                <a:latin typeface="Arial"/>
                <a:cs typeface="Arial"/>
              </a:rPr>
              <a:t>Queens,</a:t>
            </a:r>
            <a:r>
              <a:rPr sz="1100" b="1" i="1" kern="0" spc="-45" dirty="0">
                <a:solidFill>
                  <a:srgbClr val="FFFFFF"/>
                </a:solidFill>
                <a:latin typeface="Arial"/>
                <a:cs typeface="Arial"/>
              </a:rPr>
              <a:t> </a:t>
            </a:r>
            <a:r>
              <a:rPr sz="1100" b="1" i="1" kern="0" dirty="0">
                <a:solidFill>
                  <a:srgbClr val="FFFFFF"/>
                </a:solidFill>
                <a:latin typeface="Arial"/>
                <a:cs typeface="Arial"/>
              </a:rPr>
              <a:t>New</a:t>
            </a:r>
            <a:r>
              <a:rPr sz="1100" b="1" i="1" kern="0" spc="-55" dirty="0">
                <a:solidFill>
                  <a:srgbClr val="FFFFFF"/>
                </a:solidFill>
                <a:latin typeface="Arial"/>
                <a:cs typeface="Arial"/>
              </a:rPr>
              <a:t> </a:t>
            </a:r>
            <a:r>
              <a:rPr sz="1100" b="1" i="1" kern="0" spc="-20" dirty="0">
                <a:solidFill>
                  <a:srgbClr val="FFFFFF"/>
                </a:solidFill>
                <a:latin typeface="Arial"/>
                <a:cs typeface="Arial"/>
              </a:rPr>
              <a:t>York</a:t>
            </a:r>
            <a:endParaRPr sz="1100" kern="0">
              <a:solidFill>
                <a:sysClr val="windowText" lastClr="000000"/>
              </a:solidFill>
              <a:latin typeface="Arial"/>
              <a:cs typeface="Arial"/>
            </a:endParaRPr>
          </a:p>
        </p:txBody>
      </p:sp>
      <p:grpSp>
        <p:nvGrpSpPr>
          <p:cNvPr id="20" name="object 20"/>
          <p:cNvGrpSpPr/>
          <p:nvPr/>
        </p:nvGrpSpPr>
        <p:grpSpPr>
          <a:xfrm>
            <a:off x="7314946" y="3536950"/>
            <a:ext cx="2649220" cy="1803400"/>
            <a:chOff x="5790946" y="3536950"/>
            <a:chExt cx="2649220" cy="1803400"/>
          </a:xfrm>
        </p:grpSpPr>
        <p:pic>
          <p:nvPicPr>
            <p:cNvPr id="21" name="object 21"/>
            <p:cNvPicPr/>
            <p:nvPr/>
          </p:nvPicPr>
          <p:blipFill>
            <a:blip r:embed="rId7" cstate="print"/>
            <a:stretch>
              <a:fillRect/>
            </a:stretch>
          </p:blipFill>
          <p:spPr>
            <a:xfrm>
              <a:off x="5849112" y="3595115"/>
              <a:ext cx="2532887" cy="1687067"/>
            </a:xfrm>
            <a:prstGeom prst="rect">
              <a:avLst/>
            </a:prstGeom>
          </p:spPr>
        </p:pic>
        <p:sp>
          <p:nvSpPr>
            <p:cNvPr id="22" name="object 22"/>
            <p:cNvSpPr/>
            <p:nvPr/>
          </p:nvSpPr>
          <p:spPr>
            <a:xfrm>
              <a:off x="5820156" y="3566159"/>
              <a:ext cx="2590800" cy="1744980"/>
            </a:xfrm>
            <a:custGeom>
              <a:avLst/>
              <a:gdLst/>
              <a:ahLst/>
              <a:cxnLst/>
              <a:rect l="l" t="t" r="r" b="b"/>
              <a:pathLst>
                <a:path w="2590800" h="1744979">
                  <a:moveTo>
                    <a:pt x="0" y="0"/>
                  </a:moveTo>
                  <a:lnTo>
                    <a:pt x="2590800" y="0"/>
                  </a:lnTo>
                  <a:lnTo>
                    <a:pt x="2590800" y="1744980"/>
                  </a:lnTo>
                  <a:lnTo>
                    <a:pt x="0" y="1744980"/>
                  </a:lnTo>
                  <a:lnTo>
                    <a:pt x="0" y="0"/>
                  </a:lnTo>
                  <a:close/>
                </a:path>
              </a:pathLst>
            </a:custGeom>
            <a:ln w="57912">
              <a:solidFill>
                <a:srgbClr val="CB9D2C"/>
              </a:solidFill>
            </a:ln>
          </p:spPr>
          <p:txBody>
            <a:bodyPr wrap="square" lIns="0" tIns="0" rIns="0" bIns="0" rtlCol="0"/>
            <a:lstStyle/>
            <a:p>
              <a:pPr fontAlgn="auto">
                <a:spcBef>
                  <a:spcPts val="0"/>
                </a:spcBef>
                <a:spcAft>
                  <a:spcPts val="0"/>
                </a:spcAft>
              </a:pPr>
              <a:endParaRPr kern="0">
                <a:solidFill>
                  <a:sysClr val="windowText" lastClr="000000"/>
                </a:solidFill>
              </a:endParaRPr>
            </a:p>
          </p:txBody>
        </p:sp>
      </p:grpSp>
      <p:sp>
        <p:nvSpPr>
          <p:cNvPr id="23" name="object 23"/>
          <p:cNvSpPr txBox="1"/>
          <p:nvPr/>
        </p:nvSpPr>
        <p:spPr>
          <a:xfrm>
            <a:off x="7397496" y="4873753"/>
            <a:ext cx="2322830" cy="364843"/>
          </a:xfrm>
          <a:prstGeom prst="rect">
            <a:avLst/>
          </a:prstGeom>
          <a:solidFill>
            <a:srgbClr val="000000">
              <a:alpha val="65098"/>
            </a:srgbClr>
          </a:solidFill>
        </p:spPr>
        <p:txBody>
          <a:bodyPr vert="horz" wrap="square" lIns="0" tIns="43815" rIns="0" bIns="0" rtlCol="0">
            <a:spAutoFit/>
          </a:bodyPr>
          <a:lstStyle/>
          <a:p>
            <a:pPr marL="53340" fontAlgn="auto">
              <a:lnSpc>
                <a:spcPts val="1235"/>
              </a:lnSpc>
              <a:spcBef>
                <a:spcPts val="345"/>
              </a:spcBef>
              <a:spcAft>
                <a:spcPts val="0"/>
              </a:spcAft>
            </a:pPr>
            <a:r>
              <a:rPr sz="1050" b="1" kern="0" spc="-10" dirty="0">
                <a:solidFill>
                  <a:srgbClr val="FFFFFF"/>
                </a:solidFill>
                <a:latin typeface="Arial"/>
                <a:cs typeface="Arial"/>
              </a:rPr>
              <a:t>Werner</a:t>
            </a:r>
            <a:r>
              <a:rPr sz="1050" b="1" kern="0" spc="-30" dirty="0">
                <a:solidFill>
                  <a:srgbClr val="FFFFFF"/>
                </a:solidFill>
                <a:latin typeface="Arial"/>
                <a:cs typeface="Arial"/>
              </a:rPr>
              <a:t> </a:t>
            </a:r>
            <a:r>
              <a:rPr sz="1050" b="1" kern="0" dirty="0">
                <a:solidFill>
                  <a:srgbClr val="FFFFFF"/>
                </a:solidFill>
                <a:latin typeface="Arial"/>
                <a:cs typeface="Arial"/>
              </a:rPr>
              <a:t>Power</a:t>
            </a:r>
            <a:r>
              <a:rPr sz="1050" b="1" kern="0" spc="-20" dirty="0">
                <a:solidFill>
                  <a:srgbClr val="FFFFFF"/>
                </a:solidFill>
                <a:latin typeface="Arial"/>
                <a:cs typeface="Arial"/>
              </a:rPr>
              <a:t> </a:t>
            </a:r>
            <a:r>
              <a:rPr sz="1050" b="1" kern="0" spc="-10" dirty="0">
                <a:solidFill>
                  <a:srgbClr val="FFFFFF"/>
                </a:solidFill>
                <a:latin typeface="Arial"/>
                <a:cs typeface="Arial"/>
              </a:rPr>
              <a:t>Station</a:t>
            </a:r>
            <a:endParaRPr sz="1050" kern="0">
              <a:solidFill>
                <a:sysClr val="windowText" lastClr="000000"/>
              </a:solidFill>
              <a:latin typeface="Arial"/>
              <a:cs typeface="Arial"/>
            </a:endParaRPr>
          </a:p>
          <a:p>
            <a:pPr marL="53340" fontAlgn="auto">
              <a:lnSpc>
                <a:spcPts val="1295"/>
              </a:lnSpc>
              <a:spcBef>
                <a:spcPts val="0"/>
              </a:spcBef>
              <a:spcAft>
                <a:spcPts val="0"/>
              </a:spcAft>
            </a:pPr>
            <a:r>
              <a:rPr sz="1100" b="1" i="1" kern="0" spc="-40" dirty="0">
                <a:solidFill>
                  <a:srgbClr val="FFFFFF"/>
                </a:solidFill>
                <a:latin typeface="Arial"/>
                <a:cs typeface="Arial"/>
              </a:rPr>
              <a:t>South</a:t>
            </a:r>
            <a:r>
              <a:rPr sz="1100" b="1" i="1" kern="0" spc="-10" dirty="0">
                <a:solidFill>
                  <a:srgbClr val="FFFFFF"/>
                </a:solidFill>
                <a:latin typeface="Arial"/>
                <a:cs typeface="Arial"/>
              </a:rPr>
              <a:t> </a:t>
            </a:r>
            <a:r>
              <a:rPr sz="1100" b="1" i="1" kern="0" spc="-45" dirty="0">
                <a:solidFill>
                  <a:srgbClr val="FFFFFF"/>
                </a:solidFill>
                <a:latin typeface="Arial"/>
                <a:cs typeface="Arial"/>
              </a:rPr>
              <a:t>Amboy,</a:t>
            </a:r>
            <a:r>
              <a:rPr sz="1100" b="1" i="1" kern="0" spc="-15" dirty="0">
                <a:solidFill>
                  <a:srgbClr val="FFFFFF"/>
                </a:solidFill>
                <a:latin typeface="Arial"/>
                <a:cs typeface="Arial"/>
              </a:rPr>
              <a:t> </a:t>
            </a:r>
            <a:r>
              <a:rPr sz="1100" b="1" i="1" kern="0" dirty="0">
                <a:solidFill>
                  <a:srgbClr val="FFFFFF"/>
                </a:solidFill>
                <a:latin typeface="Arial"/>
                <a:cs typeface="Arial"/>
              </a:rPr>
              <a:t>New</a:t>
            </a:r>
            <a:r>
              <a:rPr sz="1100" b="1" i="1" kern="0" spc="-25" dirty="0">
                <a:solidFill>
                  <a:srgbClr val="FFFFFF"/>
                </a:solidFill>
                <a:latin typeface="Arial"/>
                <a:cs typeface="Arial"/>
              </a:rPr>
              <a:t> </a:t>
            </a:r>
            <a:r>
              <a:rPr sz="1100" b="1" i="1" kern="0" spc="-10" dirty="0">
                <a:solidFill>
                  <a:srgbClr val="FFFFFF"/>
                </a:solidFill>
                <a:latin typeface="Arial"/>
                <a:cs typeface="Arial"/>
              </a:rPr>
              <a:t>Jersey</a:t>
            </a:r>
            <a:endParaRPr sz="1100" kern="0">
              <a:solidFill>
                <a:sysClr val="windowText" lastClr="000000"/>
              </a:solidFill>
              <a:latin typeface="Arial"/>
              <a:cs typeface="Arial"/>
            </a:endParaRPr>
          </a:p>
        </p:txBody>
      </p:sp>
      <p:sp>
        <p:nvSpPr>
          <p:cNvPr id="24" name="object 24"/>
          <p:cNvSpPr txBox="1"/>
          <p:nvPr/>
        </p:nvSpPr>
        <p:spPr>
          <a:xfrm>
            <a:off x="2402840" y="5321508"/>
            <a:ext cx="2748915" cy="940435"/>
          </a:xfrm>
          <a:prstGeom prst="rect">
            <a:avLst/>
          </a:prstGeom>
        </p:spPr>
        <p:txBody>
          <a:bodyPr vert="horz" wrap="square" lIns="0" tIns="12700" rIns="0" bIns="0" rtlCol="0">
            <a:spAutoFit/>
          </a:bodyPr>
          <a:lstStyle/>
          <a:p>
            <a:pPr marL="184785" marR="36830" indent="-172720" fontAlgn="auto">
              <a:lnSpc>
                <a:spcPct val="120000"/>
              </a:lnSpc>
              <a:spcBef>
                <a:spcPts val="100"/>
              </a:spcBef>
              <a:spcAft>
                <a:spcPts val="0"/>
              </a:spcAft>
              <a:buFontTx/>
              <a:buChar char="•"/>
              <a:tabLst>
                <a:tab pos="184785" algn="l"/>
                <a:tab pos="185420" algn="l"/>
              </a:tabLst>
            </a:pPr>
            <a:r>
              <a:rPr sz="1000" kern="0" dirty="0">
                <a:solidFill>
                  <a:srgbClr val="1D174F"/>
                </a:solidFill>
                <a:latin typeface="Arial"/>
                <a:cs typeface="Arial"/>
              </a:rPr>
              <a:t>Operated</a:t>
            </a:r>
            <a:r>
              <a:rPr sz="1000" kern="0" spc="-10" dirty="0">
                <a:solidFill>
                  <a:srgbClr val="1D174F"/>
                </a:solidFill>
                <a:latin typeface="Arial"/>
                <a:cs typeface="Arial"/>
              </a:rPr>
              <a:t> </a:t>
            </a:r>
            <a:r>
              <a:rPr sz="1000" kern="0" dirty="0">
                <a:solidFill>
                  <a:srgbClr val="1D174F"/>
                </a:solidFill>
                <a:latin typeface="Arial"/>
                <a:cs typeface="Arial"/>
              </a:rPr>
              <a:t>by</a:t>
            </a:r>
            <a:r>
              <a:rPr sz="1000" kern="0" spc="-15" dirty="0">
                <a:solidFill>
                  <a:srgbClr val="1D174F"/>
                </a:solidFill>
                <a:latin typeface="Arial"/>
                <a:cs typeface="Arial"/>
              </a:rPr>
              <a:t> </a:t>
            </a:r>
            <a:r>
              <a:rPr sz="1000" kern="0" spc="-10" dirty="0">
                <a:solidFill>
                  <a:srgbClr val="1D174F"/>
                </a:solidFill>
                <a:latin typeface="Arial"/>
                <a:cs typeface="Arial"/>
              </a:rPr>
              <a:t>Rise,</a:t>
            </a:r>
            <a:r>
              <a:rPr sz="1000" kern="0" dirty="0">
                <a:solidFill>
                  <a:srgbClr val="1D174F"/>
                </a:solidFill>
                <a:latin typeface="Arial"/>
                <a:cs typeface="Arial"/>
              </a:rPr>
              <a:t> employing over</a:t>
            </a:r>
            <a:r>
              <a:rPr sz="1000" kern="0" spc="-5" dirty="0">
                <a:solidFill>
                  <a:srgbClr val="1D174F"/>
                </a:solidFill>
                <a:latin typeface="Arial"/>
                <a:cs typeface="Arial"/>
              </a:rPr>
              <a:t> </a:t>
            </a:r>
            <a:r>
              <a:rPr sz="1000" kern="0" dirty="0">
                <a:solidFill>
                  <a:srgbClr val="1D174F"/>
                </a:solidFill>
                <a:latin typeface="Arial"/>
                <a:cs typeface="Arial"/>
              </a:rPr>
              <a:t>100</a:t>
            </a:r>
            <a:r>
              <a:rPr sz="1000" kern="0" spc="-25" dirty="0">
                <a:solidFill>
                  <a:srgbClr val="1D174F"/>
                </a:solidFill>
                <a:latin typeface="Arial"/>
                <a:cs typeface="Arial"/>
              </a:rPr>
              <a:t> </a:t>
            </a:r>
            <a:r>
              <a:rPr sz="1000" kern="0" spc="-20" dirty="0">
                <a:solidFill>
                  <a:srgbClr val="1D174F"/>
                </a:solidFill>
                <a:latin typeface="Arial"/>
                <a:cs typeface="Arial"/>
              </a:rPr>
              <a:t>union </a:t>
            </a:r>
            <a:r>
              <a:rPr sz="1000" kern="0" dirty="0">
                <a:solidFill>
                  <a:srgbClr val="1D174F"/>
                </a:solidFill>
                <a:latin typeface="Arial"/>
                <a:cs typeface="Arial"/>
              </a:rPr>
              <a:t>men</a:t>
            </a:r>
            <a:r>
              <a:rPr sz="1000" kern="0" spc="-40" dirty="0">
                <a:solidFill>
                  <a:srgbClr val="1D174F"/>
                </a:solidFill>
                <a:latin typeface="Arial"/>
                <a:cs typeface="Arial"/>
              </a:rPr>
              <a:t> </a:t>
            </a:r>
            <a:r>
              <a:rPr sz="1000" kern="0" dirty="0">
                <a:solidFill>
                  <a:srgbClr val="1D174F"/>
                </a:solidFill>
                <a:latin typeface="Arial"/>
                <a:cs typeface="Arial"/>
              </a:rPr>
              <a:t>and</a:t>
            </a:r>
            <a:r>
              <a:rPr sz="1000" kern="0" spc="-15" dirty="0">
                <a:solidFill>
                  <a:srgbClr val="1D174F"/>
                </a:solidFill>
                <a:latin typeface="Arial"/>
                <a:cs typeface="Arial"/>
              </a:rPr>
              <a:t> </a:t>
            </a:r>
            <a:r>
              <a:rPr sz="1000" kern="0" spc="-10" dirty="0">
                <a:solidFill>
                  <a:srgbClr val="1D174F"/>
                </a:solidFill>
                <a:latin typeface="Arial"/>
                <a:cs typeface="Arial"/>
              </a:rPr>
              <a:t>women</a:t>
            </a:r>
            <a:endParaRPr sz="1000" kern="0">
              <a:solidFill>
                <a:sysClr val="windowText" lastClr="000000"/>
              </a:solidFill>
              <a:latin typeface="Arial"/>
              <a:cs typeface="Arial"/>
            </a:endParaRPr>
          </a:p>
          <a:p>
            <a:pPr marL="184785" marR="5080" indent="-172720" fontAlgn="auto">
              <a:lnSpc>
                <a:spcPct val="120000"/>
              </a:lnSpc>
              <a:spcBef>
                <a:spcPts val="0"/>
              </a:spcBef>
              <a:spcAft>
                <a:spcPts val="0"/>
              </a:spcAft>
              <a:buFontTx/>
              <a:buChar char="•"/>
              <a:tabLst>
                <a:tab pos="184785" algn="l"/>
                <a:tab pos="185420" algn="l"/>
              </a:tabLst>
            </a:pPr>
            <a:r>
              <a:rPr sz="1000" kern="0" dirty="0">
                <a:solidFill>
                  <a:srgbClr val="1D174F"/>
                </a:solidFill>
                <a:latin typeface="Arial"/>
                <a:cs typeface="Arial"/>
              </a:rPr>
              <a:t>Largest</a:t>
            </a:r>
            <a:r>
              <a:rPr sz="1000" kern="0" spc="-40" dirty="0">
                <a:solidFill>
                  <a:srgbClr val="1D174F"/>
                </a:solidFill>
                <a:latin typeface="Arial"/>
                <a:cs typeface="Arial"/>
              </a:rPr>
              <a:t> </a:t>
            </a:r>
            <a:r>
              <a:rPr sz="1000" kern="0" dirty="0">
                <a:solidFill>
                  <a:srgbClr val="1D174F"/>
                </a:solidFill>
                <a:latin typeface="Arial"/>
                <a:cs typeface="Arial"/>
              </a:rPr>
              <a:t>single generating</a:t>
            </a:r>
            <a:r>
              <a:rPr sz="1000" kern="0" spc="-30" dirty="0">
                <a:solidFill>
                  <a:srgbClr val="1D174F"/>
                </a:solidFill>
                <a:latin typeface="Arial"/>
                <a:cs typeface="Arial"/>
              </a:rPr>
              <a:t> </a:t>
            </a:r>
            <a:r>
              <a:rPr sz="1000" kern="0" dirty="0">
                <a:solidFill>
                  <a:srgbClr val="1D174F"/>
                </a:solidFill>
                <a:latin typeface="Arial"/>
                <a:cs typeface="Arial"/>
              </a:rPr>
              <a:t>facility</a:t>
            </a:r>
            <a:r>
              <a:rPr sz="1000" kern="0" spc="10" dirty="0">
                <a:solidFill>
                  <a:srgbClr val="1D174F"/>
                </a:solidFill>
                <a:latin typeface="Arial"/>
                <a:cs typeface="Arial"/>
              </a:rPr>
              <a:t> </a:t>
            </a:r>
            <a:r>
              <a:rPr sz="1000" kern="0" dirty="0">
                <a:solidFill>
                  <a:srgbClr val="1D174F"/>
                </a:solidFill>
                <a:latin typeface="Arial"/>
                <a:cs typeface="Arial"/>
              </a:rPr>
              <a:t>in</a:t>
            </a:r>
            <a:r>
              <a:rPr sz="1000" kern="0" spc="-25" dirty="0">
                <a:solidFill>
                  <a:srgbClr val="1D174F"/>
                </a:solidFill>
                <a:latin typeface="Arial"/>
                <a:cs typeface="Arial"/>
              </a:rPr>
              <a:t> </a:t>
            </a:r>
            <a:r>
              <a:rPr sz="1000" kern="0" dirty="0">
                <a:solidFill>
                  <a:srgbClr val="1D174F"/>
                </a:solidFill>
                <a:latin typeface="Arial"/>
                <a:cs typeface="Arial"/>
              </a:rPr>
              <a:t>New</a:t>
            </a:r>
            <a:r>
              <a:rPr sz="1000" kern="0" spc="-5" dirty="0">
                <a:solidFill>
                  <a:srgbClr val="1D174F"/>
                </a:solidFill>
                <a:latin typeface="Arial"/>
                <a:cs typeface="Arial"/>
              </a:rPr>
              <a:t> </a:t>
            </a:r>
            <a:r>
              <a:rPr sz="1000" kern="0" spc="-20" dirty="0">
                <a:solidFill>
                  <a:srgbClr val="1D174F"/>
                </a:solidFill>
                <a:latin typeface="Arial"/>
                <a:cs typeface="Arial"/>
              </a:rPr>
              <a:t>York </a:t>
            </a:r>
            <a:r>
              <a:rPr sz="1000" kern="0" dirty="0">
                <a:solidFill>
                  <a:srgbClr val="1D174F"/>
                </a:solidFill>
                <a:latin typeface="Arial"/>
                <a:cs typeface="Arial"/>
              </a:rPr>
              <a:t>City</a:t>
            </a:r>
            <a:r>
              <a:rPr sz="1000" kern="0" spc="5" dirty="0">
                <a:solidFill>
                  <a:srgbClr val="1D174F"/>
                </a:solidFill>
                <a:latin typeface="Arial"/>
                <a:cs typeface="Arial"/>
              </a:rPr>
              <a:t> </a:t>
            </a:r>
            <a:r>
              <a:rPr sz="1000" kern="0" dirty="0">
                <a:solidFill>
                  <a:srgbClr val="1D174F"/>
                </a:solidFill>
                <a:latin typeface="Arial"/>
                <a:cs typeface="Arial"/>
              </a:rPr>
              <a:t>at</a:t>
            </a:r>
            <a:r>
              <a:rPr sz="1000" kern="0" spc="-15" dirty="0">
                <a:solidFill>
                  <a:srgbClr val="1D174F"/>
                </a:solidFill>
                <a:latin typeface="Arial"/>
                <a:cs typeface="Arial"/>
              </a:rPr>
              <a:t> </a:t>
            </a:r>
            <a:r>
              <a:rPr sz="1000" kern="0" dirty="0">
                <a:solidFill>
                  <a:srgbClr val="1D174F"/>
                </a:solidFill>
                <a:latin typeface="Arial"/>
                <a:cs typeface="Arial"/>
              </a:rPr>
              <a:t>2,050</a:t>
            </a:r>
            <a:r>
              <a:rPr sz="1000" kern="0" spc="-25" dirty="0">
                <a:solidFill>
                  <a:srgbClr val="1D174F"/>
                </a:solidFill>
                <a:latin typeface="Arial"/>
                <a:cs typeface="Arial"/>
              </a:rPr>
              <a:t> MW</a:t>
            </a:r>
            <a:endParaRPr sz="1000" kern="0">
              <a:solidFill>
                <a:sysClr val="windowText" lastClr="000000"/>
              </a:solidFill>
              <a:latin typeface="Arial"/>
              <a:cs typeface="Arial"/>
            </a:endParaRPr>
          </a:p>
          <a:p>
            <a:pPr marL="184785" indent="-172720" fontAlgn="auto">
              <a:spcBef>
                <a:spcPts val="240"/>
              </a:spcBef>
              <a:spcAft>
                <a:spcPts val="0"/>
              </a:spcAft>
              <a:buFontTx/>
              <a:buChar char="•"/>
              <a:tabLst>
                <a:tab pos="184785" algn="l"/>
                <a:tab pos="185420" algn="l"/>
              </a:tabLst>
            </a:pPr>
            <a:r>
              <a:rPr sz="1000" kern="0" dirty="0">
                <a:solidFill>
                  <a:srgbClr val="1D174F"/>
                </a:solidFill>
                <a:latin typeface="Arial"/>
                <a:cs typeface="Arial"/>
              </a:rPr>
              <a:t>Located</a:t>
            </a:r>
            <a:r>
              <a:rPr sz="1000" kern="0" spc="5" dirty="0">
                <a:solidFill>
                  <a:srgbClr val="1D174F"/>
                </a:solidFill>
                <a:latin typeface="Arial"/>
                <a:cs typeface="Arial"/>
              </a:rPr>
              <a:t> </a:t>
            </a:r>
            <a:r>
              <a:rPr sz="1000" kern="0" dirty="0">
                <a:solidFill>
                  <a:srgbClr val="1D174F"/>
                </a:solidFill>
                <a:latin typeface="Arial"/>
                <a:cs typeface="Arial"/>
              </a:rPr>
              <a:t>on</a:t>
            </a:r>
            <a:r>
              <a:rPr sz="1000" kern="0" spc="25" dirty="0">
                <a:solidFill>
                  <a:srgbClr val="1D174F"/>
                </a:solidFill>
                <a:latin typeface="Arial"/>
                <a:cs typeface="Arial"/>
              </a:rPr>
              <a:t> </a:t>
            </a:r>
            <a:r>
              <a:rPr sz="1000" kern="0" dirty="0">
                <a:solidFill>
                  <a:srgbClr val="1D174F"/>
                </a:solidFill>
                <a:latin typeface="Arial"/>
                <a:cs typeface="Arial"/>
              </a:rPr>
              <a:t>28</a:t>
            </a:r>
            <a:r>
              <a:rPr sz="1000" kern="0" spc="10" dirty="0">
                <a:solidFill>
                  <a:srgbClr val="1D174F"/>
                </a:solidFill>
                <a:latin typeface="Arial"/>
                <a:cs typeface="Arial"/>
              </a:rPr>
              <a:t> </a:t>
            </a:r>
            <a:r>
              <a:rPr sz="1000" kern="0" dirty="0">
                <a:solidFill>
                  <a:srgbClr val="1D174F"/>
                </a:solidFill>
                <a:latin typeface="Arial"/>
                <a:cs typeface="Arial"/>
              </a:rPr>
              <a:t>waterfront</a:t>
            </a:r>
            <a:r>
              <a:rPr sz="1000" kern="0" spc="25" dirty="0">
                <a:solidFill>
                  <a:srgbClr val="1D174F"/>
                </a:solidFill>
                <a:latin typeface="Arial"/>
                <a:cs typeface="Arial"/>
              </a:rPr>
              <a:t> </a:t>
            </a:r>
            <a:r>
              <a:rPr sz="1000" kern="0" spc="-20" dirty="0">
                <a:solidFill>
                  <a:srgbClr val="1D174F"/>
                </a:solidFill>
                <a:latin typeface="Arial"/>
                <a:cs typeface="Arial"/>
              </a:rPr>
              <a:t>acres</a:t>
            </a:r>
            <a:endParaRPr sz="1000" kern="0">
              <a:solidFill>
                <a:sysClr val="windowText" lastClr="000000"/>
              </a:solidFill>
              <a:latin typeface="Arial"/>
              <a:cs typeface="Arial"/>
            </a:endParaRPr>
          </a:p>
        </p:txBody>
      </p:sp>
      <p:sp>
        <p:nvSpPr>
          <p:cNvPr id="25" name="object 25"/>
          <p:cNvSpPr txBox="1"/>
          <p:nvPr/>
        </p:nvSpPr>
        <p:spPr>
          <a:xfrm>
            <a:off x="7317741" y="5359608"/>
            <a:ext cx="2751455" cy="940435"/>
          </a:xfrm>
          <a:prstGeom prst="rect">
            <a:avLst/>
          </a:prstGeom>
        </p:spPr>
        <p:txBody>
          <a:bodyPr vert="horz" wrap="square" lIns="0" tIns="12700" rIns="0" bIns="0" rtlCol="0">
            <a:spAutoFit/>
          </a:bodyPr>
          <a:lstStyle/>
          <a:p>
            <a:pPr marL="184785" marR="243204" indent="-172720" fontAlgn="auto">
              <a:lnSpc>
                <a:spcPct val="120000"/>
              </a:lnSpc>
              <a:spcBef>
                <a:spcPts val="100"/>
              </a:spcBef>
              <a:spcAft>
                <a:spcPts val="0"/>
              </a:spcAft>
              <a:buFontTx/>
              <a:buChar char="•"/>
              <a:tabLst>
                <a:tab pos="184785" algn="l"/>
                <a:tab pos="185420" algn="l"/>
              </a:tabLst>
            </a:pPr>
            <a:r>
              <a:rPr sz="1000" kern="0" dirty="0">
                <a:solidFill>
                  <a:srgbClr val="1D174F"/>
                </a:solidFill>
                <a:latin typeface="Arial"/>
                <a:cs typeface="Arial"/>
              </a:rPr>
              <a:t>Former</a:t>
            </a:r>
            <a:r>
              <a:rPr sz="1000" kern="0" spc="15" dirty="0">
                <a:solidFill>
                  <a:srgbClr val="1D174F"/>
                </a:solidFill>
                <a:latin typeface="Arial"/>
                <a:cs typeface="Arial"/>
              </a:rPr>
              <a:t> </a:t>
            </a:r>
            <a:r>
              <a:rPr sz="1000" kern="0" dirty="0">
                <a:solidFill>
                  <a:srgbClr val="1D174F"/>
                </a:solidFill>
                <a:latin typeface="Arial"/>
                <a:cs typeface="Arial"/>
              </a:rPr>
              <a:t>coal</a:t>
            </a:r>
            <a:r>
              <a:rPr sz="1000" kern="0" spc="10" dirty="0">
                <a:solidFill>
                  <a:srgbClr val="1D174F"/>
                </a:solidFill>
                <a:latin typeface="Arial"/>
                <a:cs typeface="Arial"/>
              </a:rPr>
              <a:t> </a:t>
            </a:r>
            <a:r>
              <a:rPr sz="1000" kern="0" dirty="0">
                <a:solidFill>
                  <a:srgbClr val="1D174F"/>
                </a:solidFill>
                <a:latin typeface="Arial"/>
                <a:cs typeface="Arial"/>
              </a:rPr>
              <a:t>powered</a:t>
            </a:r>
            <a:r>
              <a:rPr sz="1000" kern="0" spc="15" dirty="0">
                <a:solidFill>
                  <a:srgbClr val="1D174F"/>
                </a:solidFill>
                <a:latin typeface="Arial"/>
                <a:cs typeface="Arial"/>
              </a:rPr>
              <a:t> </a:t>
            </a:r>
            <a:r>
              <a:rPr sz="1000" kern="0" dirty="0">
                <a:solidFill>
                  <a:srgbClr val="1D174F"/>
                </a:solidFill>
                <a:latin typeface="Arial"/>
                <a:cs typeface="Arial"/>
              </a:rPr>
              <a:t>facility</a:t>
            </a:r>
            <a:r>
              <a:rPr sz="1000" kern="0" spc="35" dirty="0">
                <a:solidFill>
                  <a:srgbClr val="1D174F"/>
                </a:solidFill>
                <a:latin typeface="Arial"/>
                <a:cs typeface="Arial"/>
              </a:rPr>
              <a:t> </a:t>
            </a:r>
            <a:r>
              <a:rPr sz="1000" kern="0" dirty="0">
                <a:solidFill>
                  <a:srgbClr val="1D174F"/>
                </a:solidFill>
                <a:latin typeface="Arial"/>
                <a:cs typeface="Arial"/>
              </a:rPr>
              <a:t>acquired</a:t>
            </a:r>
            <a:r>
              <a:rPr sz="1000" kern="0" spc="10" dirty="0">
                <a:solidFill>
                  <a:srgbClr val="1D174F"/>
                </a:solidFill>
                <a:latin typeface="Arial"/>
                <a:cs typeface="Arial"/>
              </a:rPr>
              <a:t> </a:t>
            </a:r>
            <a:r>
              <a:rPr sz="1000" kern="0" spc="-25" dirty="0">
                <a:solidFill>
                  <a:srgbClr val="1D174F"/>
                </a:solidFill>
                <a:latin typeface="Arial"/>
                <a:cs typeface="Arial"/>
              </a:rPr>
              <a:t>by </a:t>
            </a:r>
            <a:r>
              <a:rPr sz="1000" kern="0" spc="-10" dirty="0">
                <a:solidFill>
                  <a:srgbClr val="1D174F"/>
                </a:solidFill>
                <a:latin typeface="Arial"/>
                <a:cs typeface="Arial"/>
              </a:rPr>
              <a:t>Rise</a:t>
            </a:r>
            <a:r>
              <a:rPr sz="1000" kern="0" spc="-30" dirty="0">
                <a:solidFill>
                  <a:srgbClr val="1D174F"/>
                </a:solidFill>
                <a:latin typeface="Arial"/>
                <a:cs typeface="Arial"/>
              </a:rPr>
              <a:t> </a:t>
            </a:r>
            <a:r>
              <a:rPr sz="1000" kern="0" dirty="0">
                <a:solidFill>
                  <a:srgbClr val="1D174F"/>
                </a:solidFill>
                <a:latin typeface="Arial"/>
                <a:cs typeface="Arial"/>
              </a:rPr>
              <a:t>in</a:t>
            </a:r>
            <a:r>
              <a:rPr sz="1000" kern="0" spc="-25" dirty="0">
                <a:solidFill>
                  <a:srgbClr val="1D174F"/>
                </a:solidFill>
                <a:latin typeface="Arial"/>
                <a:cs typeface="Arial"/>
              </a:rPr>
              <a:t> </a:t>
            </a:r>
            <a:r>
              <a:rPr sz="1000" kern="0" spc="-20" dirty="0">
                <a:solidFill>
                  <a:srgbClr val="1D174F"/>
                </a:solidFill>
                <a:latin typeface="Arial"/>
                <a:cs typeface="Arial"/>
              </a:rPr>
              <a:t>2021</a:t>
            </a:r>
            <a:endParaRPr sz="1000" kern="0">
              <a:solidFill>
                <a:sysClr val="windowText" lastClr="000000"/>
              </a:solidFill>
              <a:latin typeface="Arial"/>
              <a:cs typeface="Arial"/>
            </a:endParaRPr>
          </a:p>
          <a:p>
            <a:pPr marL="184785" marR="94615" indent="-172720" fontAlgn="auto">
              <a:lnSpc>
                <a:spcPct val="120000"/>
              </a:lnSpc>
              <a:spcBef>
                <a:spcPts val="0"/>
              </a:spcBef>
              <a:spcAft>
                <a:spcPts val="0"/>
              </a:spcAft>
              <a:buFontTx/>
              <a:buChar char="•"/>
              <a:tabLst>
                <a:tab pos="184785" algn="l"/>
                <a:tab pos="185420" algn="l"/>
              </a:tabLst>
            </a:pPr>
            <a:r>
              <a:rPr sz="1000" kern="0" dirty="0">
                <a:solidFill>
                  <a:srgbClr val="1D174F"/>
                </a:solidFill>
                <a:latin typeface="Arial"/>
                <a:cs typeface="Arial"/>
              </a:rPr>
              <a:t>Located</a:t>
            </a:r>
            <a:r>
              <a:rPr sz="1000" kern="0" spc="-20" dirty="0">
                <a:solidFill>
                  <a:srgbClr val="1D174F"/>
                </a:solidFill>
                <a:latin typeface="Arial"/>
                <a:cs typeface="Arial"/>
              </a:rPr>
              <a:t> </a:t>
            </a:r>
            <a:r>
              <a:rPr sz="1000" kern="0" dirty="0">
                <a:solidFill>
                  <a:srgbClr val="1D174F"/>
                </a:solidFill>
                <a:latin typeface="Arial"/>
                <a:cs typeface="Arial"/>
              </a:rPr>
              <a:t>on</a:t>
            </a:r>
            <a:r>
              <a:rPr sz="1000" kern="0" spc="-5" dirty="0">
                <a:solidFill>
                  <a:srgbClr val="1D174F"/>
                </a:solidFill>
                <a:latin typeface="Arial"/>
                <a:cs typeface="Arial"/>
              </a:rPr>
              <a:t> </a:t>
            </a:r>
            <a:r>
              <a:rPr sz="1000" kern="0" dirty="0">
                <a:solidFill>
                  <a:srgbClr val="1D174F"/>
                </a:solidFill>
                <a:latin typeface="Arial"/>
                <a:cs typeface="Arial"/>
              </a:rPr>
              <a:t>50</a:t>
            </a:r>
            <a:r>
              <a:rPr sz="1000" kern="0" spc="-20" dirty="0">
                <a:solidFill>
                  <a:srgbClr val="1D174F"/>
                </a:solidFill>
                <a:latin typeface="Arial"/>
                <a:cs typeface="Arial"/>
              </a:rPr>
              <a:t> </a:t>
            </a:r>
            <a:r>
              <a:rPr sz="1000" kern="0" dirty="0">
                <a:solidFill>
                  <a:srgbClr val="1D174F"/>
                </a:solidFill>
                <a:latin typeface="Arial"/>
                <a:cs typeface="Arial"/>
              </a:rPr>
              <a:t>acres</a:t>
            </a:r>
            <a:r>
              <a:rPr sz="1000" kern="0" spc="-10" dirty="0">
                <a:solidFill>
                  <a:srgbClr val="1D174F"/>
                </a:solidFill>
                <a:latin typeface="Arial"/>
                <a:cs typeface="Arial"/>
              </a:rPr>
              <a:t> </a:t>
            </a:r>
            <a:r>
              <a:rPr sz="1000" kern="0" spc="-20" dirty="0">
                <a:solidFill>
                  <a:srgbClr val="1D174F"/>
                </a:solidFill>
                <a:latin typeface="Arial"/>
                <a:cs typeface="Arial"/>
              </a:rPr>
              <a:t>(26</a:t>
            </a:r>
            <a:r>
              <a:rPr sz="1000" kern="0" spc="10" dirty="0">
                <a:solidFill>
                  <a:srgbClr val="1D174F"/>
                </a:solidFill>
                <a:latin typeface="Arial"/>
                <a:cs typeface="Arial"/>
              </a:rPr>
              <a:t> </a:t>
            </a:r>
            <a:r>
              <a:rPr sz="1000" kern="0" dirty="0">
                <a:solidFill>
                  <a:srgbClr val="1D174F"/>
                </a:solidFill>
                <a:latin typeface="Arial"/>
                <a:cs typeface="Arial"/>
              </a:rPr>
              <a:t>acres</a:t>
            </a:r>
            <a:r>
              <a:rPr sz="1000" kern="0" spc="-10" dirty="0">
                <a:solidFill>
                  <a:srgbClr val="1D174F"/>
                </a:solidFill>
                <a:latin typeface="Arial"/>
                <a:cs typeface="Arial"/>
              </a:rPr>
              <a:t> </a:t>
            </a:r>
            <a:r>
              <a:rPr sz="1000" kern="0" dirty="0">
                <a:solidFill>
                  <a:srgbClr val="1D174F"/>
                </a:solidFill>
                <a:latin typeface="Arial"/>
                <a:cs typeface="Arial"/>
              </a:rPr>
              <a:t>of dry</a:t>
            </a:r>
            <a:r>
              <a:rPr sz="1000" kern="0" spc="-10" dirty="0">
                <a:solidFill>
                  <a:srgbClr val="1D174F"/>
                </a:solidFill>
                <a:latin typeface="Arial"/>
                <a:cs typeface="Arial"/>
              </a:rPr>
              <a:t> </a:t>
            </a:r>
            <a:r>
              <a:rPr sz="1000" kern="0" dirty="0">
                <a:solidFill>
                  <a:srgbClr val="1D174F"/>
                </a:solidFill>
                <a:latin typeface="Arial"/>
                <a:cs typeface="Arial"/>
              </a:rPr>
              <a:t>land</a:t>
            </a:r>
            <a:r>
              <a:rPr sz="1000" kern="0" spc="10" dirty="0">
                <a:solidFill>
                  <a:srgbClr val="1D174F"/>
                </a:solidFill>
                <a:latin typeface="Arial"/>
                <a:cs typeface="Arial"/>
              </a:rPr>
              <a:t> </a:t>
            </a:r>
            <a:r>
              <a:rPr sz="1000" kern="0" spc="-50" dirty="0">
                <a:solidFill>
                  <a:srgbClr val="1D174F"/>
                </a:solidFill>
                <a:latin typeface="Arial"/>
                <a:cs typeface="Arial"/>
              </a:rPr>
              <a:t>+ </a:t>
            </a:r>
            <a:r>
              <a:rPr sz="1000" kern="0" dirty="0">
                <a:solidFill>
                  <a:srgbClr val="1D174F"/>
                </a:solidFill>
                <a:latin typeface="Arial"/>
                <a:cs typeface="Arial"/>
              </a:rPr>
              <a:t>24</a:t>
            </a:r>
            <a:r>
              <a:rPr sz="1000" kern="0" spc="-5" dirty="0">
                <a:solidFill>
                  <a:srgbClr val="1D174F"/>
                </a:solidFill>
                <a:latin typeface="Arial"/>
                <a:cs typeface="Arial"/>
              </a:rPr>
              <a:t> </a:t>
            </a:r>
            <a:r>
              <a:rPr sz="1000" kern="0" dirty="0">
                <a:solidFill>
                  <a:srgbClr val="1D174F"/>
                </a:solidFill>
                <a:latin typeface="Arial"/>
                <a:cs typeface="Arial"/>
              </a:rPr>
              <a:t>acres</a:t>
            </a:r>
            <a:r>
              <a:rPr sz="1000" kern="0" spc="-10" dirty="0">
                <a:solidFill>
                  <a:srgbClr val="1D174F"/>
                </a:solidFill>
                <a:latin typeface="Arial"/>
                <a:cs typeface="Arial"/>
              </a:rPr>
              <a:t> </a:t>
            </a:r>
            <a:r>
              <a:rPr sz="1000" kern="0" dirty="0">
                <a:solidFill>
                  <a:srgbClr val="1D174F"/>
                </a:solidFill>
                <a:latin typeface="Arial"/>
                <a:cs typeface="Arial"/>
              </a:rPr>
              <a:t>submerged</a:t>
            </a:r>
            <a:r>
              <a:rPr sz="1000" kern="0" spc="-30" dirty="0">
                <a:solidFill>
                  <a:srgbClr val="1D174F"/>
                </a:solidFill>
                <a:latin typeface="Arial"/>
                <a:cs typeface="Arial"/>
              </a:rPr>
              <a:t> </a:t>
            </a:r>
            <a:r>
              <a:rPr sz="1000" kern="0" dirty="0">
                <a:solidFill>
                  <a:srgbClr val="1D174F"/>
                </a:solidFill>
                <a:latin typeface="Arial"/>
                <a:cs typeface="Arial"/>
              </a:rPr>
              <a:t>lands owned</a:t>
            </a:r>
            <a:r>
              <a:rPr sz="1000" kern="0" spc="-5" dirty="0">
                <a:solidFill>
                  <a:srgbClr val="1D174F"/>
                </a:solidFill>
                <a:latin typeface="Arial"/>
                <a:cs typeface="Arial"/>
              </a:rPr>
              <a:t> </a:t>
            </a:r>
            <a:r>
              <a:rPr sz="1000" kern="0" dirty="0">
                <a:solidFill>
                  <a:srgbClr val="1D174F"/>
                </a:solidFill>
                <a:latin typeface="Arial"/>
                <a:cs typeface="Arial"/>
              </a:rPr>
              <a:t>in</a:t>
            </a:r>
            <a:r>
              <a:rPr sz="1000" kern="0" spc="5" dirty="0">
                <a:solidFill>
                  <a:srgbClr val="1D174F"/>
                </a:solidFill>
                <a:latin typeface="Arial"/>
                <a:cs typeface="Arial"/>
              </a:rPr>
              <a:t> </a:t>
            </a:r>
            <a:r>
              <a:rPr sz="1000" kern="0" spc="-20" dirty="0">
                <a:solidFill>
                  <a:srgbClr val="1D174F"/>
                </a:solidFill>
                <a:latin typeface="Arial"/>
                <a:cs typeface="Arial"/>
              </a:rPr>
              <a:t>fee)</a:t>
            </a:r>
            <a:endParaRPr sz="1000" kern="0">
              <a:solidFill>
                <a:sysClr val="windowText" lastClr="000000"/>
              </a:solidFill>
              <a:latin typeface="Arial"/>
              <a:cs typeface="Arial"/>
            </a:endParaRPr>
          </a:p>
          <a:p>
            <a:pPr marL="184785" indent="-172720" fontAlgn="auto">
              <a:spcBef>
                <a:spcPts val="240"/>
              </a:spcBef>
              <a:spcAft>
                <a:spcPts val="0"/>
              </a:spcAft>
              <a:buFontTx/>
              <a:buChar char="•"/>
              <a:tabLst>
                <a:tab pos="184785" algn="l"/>
                <a:tab pos="185420" algn="l"/>
              </a:tabLst>
            </a:pPr>
            <a:r>
              <a:rPr sz="1000" kern="0" dirty="0">
                <a:solidFill>
                  <a:srgbClr val="1D174F"/>
                </a:solidFill>
                <a:latin typeface="Arial"/>
                <a:cs typeface="Arial"/>
              </a:rPr>
              <a:t>Brownfield</a:t>
            </a:r>
            <a:r>
              <a:rPr sz="1000" kern="0" spc="10" dirty="0">
                <a:solidFill>
                  <a:srgbClr val="1D174F"/>
                </a:solidFill>
                <a:latin typeface="Arial"/>
                <a:cs typeface="Arial"/>
              </a:rPr>
              <a:t> </a:t>
            </a:r>
            <a:r>
              <a:rPr sz="1000" kern="0" dirty="0">
                <a:solidFill>
                  <a:srgbClr val="1D174F"/>
                </a:solidFill>
                <a:latin typeface="Arial"/>
                <a:cs typeface="Arial"/>
              </a:rPr>
              <a:t>site;</a:t>
            </a:r>
            <a:r>
              <a:rPr sz="1000" kern="0" spc="-10" dirty="0">
                <a:solidFill>
                  <a:srgbClr val="1D174F"/>
                </a:solidFill>
                <a:latin typeface="Arial"/>
                <a:cs typeface="Arial"/>
              </a:rPr>
              <a:t> </a:t>
            </a:r>
            <a:r>
              <a:rPr sz="1000" kern="0" dirty="0">
                <a:solidFill>
                  <a:srgbClr val="1D174F"/>
                </a:solidFill>
                <a:latin typeface="Arial"/>
                <a:cs typeface="Arial"/>
              </a:rPr>
              <a:t>remediation</a:t>
            </a:r>
            <a:r>
              <a:rPr sz="1000" kern="0" spc="-10" dirty="0">
                <a:solidFill>
                  <a:srgbClr val="1D174F"/>
                </a:solidFill>
                <a:latin typeface="Arial"/>
                <a:cs typeface="Arial"/>
              </a:rPr>
              <a:t> </a:t>
            </a:r>
            <a:r>
              <a:rPr sz="1000" kern="0" dirty="0">
                <a:solidFill>
                  <a:srgbClr val="1D174F"/>
                </a:solidFill>
                <a:latin typeface="Arial"/>
                <a:cs typeface="Arial"/>
              </a:rPr>
              <a:t>largely</a:t>
            </a:r>
            <a:r>
              <a:rPr sz="1000" kern="0" spc="10" dirty="0">
                <a:solidFill>
                  <a:srgbClr val="1D174F"/>
                </a:solidFill>
                <a:latin typeface="Arial"/>
                <a:cs typeface="Arial"/>
              </a:rPr>
              <a:t> </a:t>
            </a:r>
            <a:r>
              <a:rPr sz="1000" kern="0" spc="-10" dirty="0">
                <a:solidFill>
                  <a:srgbClr val="1D174F"/>
                </a:solidFill>
                <a:latin typeface="Arial"/>
                <a:cs typeface="Arial"/>
              </a:rPr>
              <a:t>complete</a:t>
            </a:r>
            <a:endParaRPr sz="1000" kern="0">
              <a:solidFill>
                <a:sysClr val="windowText" lastClr="000000"/>
              </a:solidFill>
              <a:latin typeface="Arial"/>
              <a:cs typeface="Arial"/>
            </a:endParaRPr>
          </a:p>
        </p:txBody>
      </p:sp>
      <p:grpSp>
        <p:nvGrpSpPr>
          <p:cNvPr id="26" name="object 26"/>
          <p:cNvGrpSpPr/>
          <p:nvPr/>
        </p:nvGrpSpPr>
        <p:grpSpPr>
          <a:xfrm>
            <a:off x="2441448" y="2816352"/>
            <a:ext cx="7457440" cy="781685"/>
            <a:chOff x="917448" y="2816351"/>
            <a:chExt cx="7457440" cy="781685"/>
          </a:xfrm>
        </p:grpSpPr>
        <p:sp>
          <p:nvSpPr>
            <p:cNvPr id="27" name="object 27"/>
            <p:cNvSpPr/>
            <p:nvPr/>
          </p:nvSpPr>
          <p:spPr>
            <a:xfrm>
              <a:off x="2212853" y="2819399"/>
              <a:ext cx="2493010" cy="775335"/>
            </a:xfrm>
            <a:custGeom>
              <a:avLst/>
              <a:gdLst/>
              <a:ahLst/>
              <a:cxnLst/>
              <a:rect l="l" t="t" r="r" b="b"/>
              <a:pathLst>
                <a:path w="2493010" h="775335">
                  <a:moveTo>
                    <a:pt x="2492959" y="0"/>
                  </a:moveTo>
                  <a:lnTo>
                    <a:pt x="2492959" y="387515"/>
                  </a:lnTo>
                  <a:lnTo>
                    <a:pt x="0" y="387515"/>
                  </a:lnTo>
                  <a:lnTo>
                    <a:pt x="0" y="775042"/>
                  </a:lnTo>
                </a:path>
              </a:pathLst>
            </a:custGeom>
            <a:ln w="6096">
              <a:solidFill>
                <a:srgbClr val="4472C4"/>
              </a:solidFill>
            </a:ln>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28" name="object 28"/>
            <p:cNvSpPr/>
            <p:nvPr/>
          </p:nvSpPr>
          <p:spPr>
            <a:xfrm>
              <a:off x="4706112" y="2819399"/>
              <a:ext cx="2410460" cy="775335"/>
            </a:xfrm>
            <a:custGeom>
              <a:avLst/>
              <a:gdLst/>
              <a:ahLst/>
              <a:cxnLst/>
              <a:rect l="l" t="t" r="r" b="b"/>
              <a:pathLst>
                <a:path w="2410459" h="775335">
                  <a:moveTo>
                    <a:pt x="0" y="0"/>
                  </a:moveTo>
                  <a:lnTo>
                    <a:pt x="0" y="387515"/>
                  </a:lnTo>
                  <a:lnTo>
                    <a:pt x="2410053" y="387515"/>
                  </a:lnTo>
                  <a:lnTo>
                    <a:pt x="2410053" y="775042"/>
                  </a:lnTo>
                </a:path>
              </a:pathLst>
            </a:custGeom>
            <a:ln w="6096">
              <a:solidFill>
                <a:srgbClr val="4472C4"/>
              </a:solidFill>
            </a:ln>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29" name="object 29"/>
            <p:cNvPicPr/>
            <p:nvPr/>
          </p:nvPicPr>
          <p:blipFill>
            <a:blip r:embed="rId8" cstate="print"/>
            <a:stretch>
              <a:fillRect/>
            </a:stretch>
          </p:blipFill>
          <p:spPr>
            <a:xfrm>
              <a:off x="7258812" y="2944367"/>
              <a:ext cx="1115567" cy="515111"/>
            </a:xfrm>
            <a:prstGeom prst="rect">
              <a:avLst/>
            </a:prstGeom>
          </p:spPr>
        </p:pic>
        <p:pic>
          <p:nvPicPr>
            <p:cNvPr id="30" name="object 30"/>
            <p:cNvPicPr/>
            <p:nvPr/>
          </p:nvPicPr>
          <p:blipFill>
            <a:blip r:embed="rId9" cstate="print"/>
            <a:stretch>
              <a:fillRect/>
            </a:stretch>
          </p:blipFill>
          <p:spPr>
            <a:xfrm>
              <a:off x="917448" y="2941320"/>
              <a:ext cx="1139951" cy="518159"/>
            </a:xfrm>
            <a:prstGeom prst="rect">
              <a:avLst/>
            </a:prstGeom>
          </p:spPr>
        </p:pic>
      </p:grpSp>
    </p:spTree>
    <p:extLst>
      <p:ext uri="{BB962C8B-B14F-4D97-AF65-F5344CB8AC3E}">
        <p14:creationId xmlns:p14="http://schemas.microsoft.com/office/powerpoint/2010/main" val="1633367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273982" y="6483540"/>
            <a:ext cx="99060" cy="166071"/>
          </a:xfrm>
          <a:prstGeom prst="rect">
            <a:avLst/>
          </a:prstGeom>
        </p:spPr>
        <p:txBody>
          <a:bodyPr vert="horz" wrap="square" lIns="0" tIns="12065" rIns="0" bIns="0" rtlCol="0">
            <a:spAutoFit/>
          </a:bodyPr>
          <a:lstStyle/>
          <a:p>
            <a:pPr marL="12700" fontAlgn="auto">
              <a:spcBef>
                <a:spcPts val="95"/>
              </a:spcBef>
              <a:spcAft>
                <a:spcPts val="0"/>
              </a:spcAft>
            </a:pPr>
            <a:r>
              <a:rPr sz="1000" kern="0" spc="20" dirty="0">
                <a:solidFill>
                  <a:srgbClr val="8A8A8A"/>
                </a:solidFill>
                <a:latin typeface="Arial"/>
                <a:cs typeface="Arial"/>
              </a:rPr>
              <a:t>3</a:t>
            </a:r>
            <a:endParaRPr sz="1000" kern="0">
              <a:solidFill>
                <a:sysClr val="windowText" lastClr="000000"/>
              </a:solidFill>
              <a:latin typeface="Arial"/>
              <a:cs typeface="Arial"/>
            </a:endParaRPr>
          </a:p>
        </p:txBody>
      </p:sp>
      <p:sp>
        <p:nvSpPr>
          <p:cNvPr id="3" name="object 3"/>
          <p:cNvSpPr/>
          <p:nvPr/>
        </p:nvSpPr>
        <p:spPr>
          <a:xfrm>
            <a:off x="2158314" y="6705105"/>
            <a:ext cx="534670" cy="33655"/>
          </a:xfrm>
          <a:custGeom>
            <a:avLst/>
            <a:gdLst/>
            <a:ahLst/>
            <a:cxnLst/>
            <a:rect l="l" t="t" r="r" b="b"/>
            <a:pathLst>
              <a:path w="534669" h="33654">
                <a:moveTo>
                  <a:pt x="25349" y="26581"/>
                </a:moveTo>
                <a:lnTo>
                  <a:pt x="7467" y="26581"/>
                </a:lnTo>
                <a:lnTo>
                  <a:pt x="7467" y="685"/>
                </a:lnTo>
                <a:lnTo>
                  <a:pt x="0" y="685"/>
                </a:lnTo>
                <a:lnTo>
                  <a:pt x="0" y="32715"/>
                </a:lnTo>
                <a:lnTo>
                  <a:pt x="24434" y="32715"/>
                </a:lnTo>
                <a:lnTo>
                  <a:pt x="25349" y="26581"/>
                </a:lnTo>
                <a:close/>
              </a:path>
              <a:path w="534669" h="33654">
                <a:moveTo>
                  <a:pt x="48196" y="685"/>
                </a:moveTo>
                <a:lnTo>
                  <a:pt x="40500" y="685"/>
                </a:lnTo>
                <a:lnTo>
                  <a:pt x="40500" y="32715"/>
                </a:lnTo>
                <a:lnTo>
                  <a:pt x="48196" y="32715"/>
                </a:lnTo>
                <a:lnTo>
                  <a:pt x="48196" y="685"/>
                </a:lnTo>
                <a:close/>
              </a:path>
              <a:path w="534669" h="33654">
                <a:moveTo>
                  <a:pt x="98653" y="10223"/>
                </a:moveTo>
                <a:lnTo>
                  <a:pt x="97751" y="5689"/>
                </a:lnTo>
                <a:lnTo>
                  <a:pt x="93459" y="0"/>
                </a:lnTo>
                <a:lnTo>
                  <a:pt x="71958" y="0"/>
                </a:lnTo>
                <a:lnTo>
                  <a:pt x="65849" y="7505"/>
                </a:lnTo>
                <a:lnTo>
                  <a:pt x="65849" y="26352"/>
                </a:lnTo>
                <a:lnTo>
                  <a:pt x="71501" y="33401"/>
                </a:lnTo>
                <a:lnTo>
                  <a:pt x="87795" y="33401"/>
                </a:lnTo>
                <a:lnTo>
                  <a:pt x="90512" y="31813"/>
                </a:lnTo>
                <a:lnTo>
                  <a:pt x="92544" y="29311"/>
                </a:lnTo>
                <a:lnTo>
                  <a:pt x="92773" y="30441"/>
                </a:lnTo>
                <a:lnTo>
                  <a:pt x="93002" y="32042"/>
                </a:lnTo>
                <a:lnTo>
                  <a:pt x="93002" y="32715"/>
                </a:lnTo>
                <a:lnTo>
                  <a:pt x="98653" y="32715"/>
                </a:lnTo>
                <a:lnTo>
                  <a:pt x="98653" y="14312"/>
                </a:lnTo>
                <a:lnTo>
                  <a:pt x="83502" y="14312"/>
                </a:lnTo>
                <a:lnTo>
                  <a:pt x="83502" y="20218"/>
                </a:lnTo>
                <a:lnTo>
                  <a:pt x="91186" y="20218"/>
                </a:lnTo>
                <a:lnTo>
                  <a:pt x="91186" y="24765"/>
                </a:lnTo>
                <a:lnTo>
                  <a:pt x="88696" y="27495"/>
                </a:lnTo>
                <a:lnTo>
                  <a:pt x="76708" y="27495"/>
                </a:lnTo>
                <a:lnTo>
                  <a:pt x="73761" y="22720"/>
                </a:lnTo>
                <a:lnTo>
                  <a:pt x="73761" y="10452"/>
                </a:lnTo>
                <a:lnTo>
                  <a:pt x="76708" y="5905"/>
                </a:lnTo>
                <a:lnTo>
                  <a:pt x="88480" y="5905"/>
                </a:lnTo>
                <a:lnTo>
                  <a:pt x="90284" y="8636"/>
                </a:lnTo>
                <a:lnTo>
                  <a:pt x="90970" y="10223"/>
                </a:lnTo>
                <a:lnTo>
                  <a:pt x="98653" y="10223"/>
                </a:lnTo>
                <a:close/>
              </a:path>
              <a:path w="534669" h="33654">
                <a:moveTo>
                  <a:pt x="147078" y="685"/>
                </a:moveTo>
                <a:lnTo>
                  <a:pt x="139382" y="685"/>
                </a:lnTo>
                <a:lnTo>
                  <a:pt x="139382" y="12725"/>
                </a:lnTo>
                <a:lnTo>
                  <a:pt x="124447" y="12725"/>
                </a:lnTo>
                <a:lnTo>
                  <a:pt x="124447" y="685"/>
                </a:lnTo>
                <a:lnTo>
                  <a:pt x="116992" y="685"/>
                </a:lnTo>
                <a:lnTo>
                  <a:pt x="116992" y="32715"/>
                </a:lnTo>
                <a:lnTo>
                  <a:pt x="124447" y="32715"/>
                </a:lnTo>
                <a:lnTo>
                  <a:pt x="124447" y="18859"/>
                </a:lnTo>
                <a:lnTo>
                  <a:pt x="139382" y="18859"/>
                </a:lnTo>
                <a:lnTo>
                  <a:pt x="139382" y="32715"/>
                </a:lnTo>
                <a:lnTo>
                  <a:pt x="147078" y="32715"/>
                </a:lnTo>
                <a:lnTo>
                  <a:pt x="147078" y="685"/>
                </a:lnTo>
                <a:close/>
              </a:path>
              <a:path w="534669" h="33654">
                <a:moveTo>
                  <a:pt x="192786" y="685"/>
                </a:moveTo>
                <a:lnTo>
                  <a:pt x="162699" y="685"/>
                </a:lnTo>
                <a:lnTo>
                  <a:pt x="162699" y="6819"/>
                </a:lnTo>
                <a:lnTo>
                  <a:pt x="174002" y="6819"/>
                </a:lnTo>
                <a:lnTo>
                  <a:pt x="174002" y="32715"/>
                </a:lnTo>
                <a:lnTo>
                  <a:pt x="181698" y="32715"/>
                </a:lnTo>
                <a:lnTo>
                  <a:pt x="181698" y="6819"/>
                </a:lnTo>
                <a:lnTo>
                  <a:pt x="192786" y="6819"/>
                </a:lnTo>
                <a:lnTo>
                  <a:pt x="192786" y="685"/>
                </a:lnTo>
                <a:close/>
              </a:path>
              <a:path w="534669" h="33654">
                <a:moveTo>
                  <a:pt x="266331" y="32715"/>
                </a:moveTo>
                <a:lnTo>
                  <a:pt x="256044" y="23723"/>
                </a:lnTo>
                <a:lnTo>
                  <a:pt x="265874" y="12039"/>
                </a:lnTo>
                <a:lnTo>
                  <a:pt x="257505" y="12039"/>
                </a:lnTo>
                <a:lnTo>
                  <a:pt x="251498" y="19748"/>
                </a:lnTo>
                <a:lnTo>
                  <a:pt x="247319" y="16090"/>
                </a:lnTo>
                <a:lnTo>
                  <a:pt x="247319" y="24993"/>
                </a:lnTo>
                <a:lnTo>
                  <a:pt x="246418" y="26136"/>
                </a:lnTo>
                <a:lnTo>
                  <a:pt x="244830" y="27495"/>
                </a:lnTo>
                <a:lnTo>
                  <a:pt x="238721" y="27495"/>
                </a:lnTo>
                <a:lnTo>
                  <a:pt x="237134" y="25450"/>
                </a:lnTo>
                <a:lnTo>
                  <a:pt x="237134" y="21361"/>
                </a:lnTo>
                <a:lnTo>
                  <a:pt x="237591" y="18859"/>
                </a:lnTo>
                <a:lnTo>
                  <a:pt x="239560" y="18199"/>
                </a:lnTo>
                <a:lnTo>
                  <a:pt x="247319" y="24993"/>
                </a:lnTo>
                <a:lnTo>
                  <a:pt x="247319" y="16090"/>
                </a:lnTo>
                <a:lnTo>
                  <a:pt x="246888" y="15709"/>
                </a:lnTo>
                <a:lnTo>
                  <a:pt x="250939" y="14312"/>
                </a:lnTo>
                <a:lnTo>
                  <a:pt x="252984" y="11595"/>
                </a:lnTo>
                <a:lnTo>
                  <a:pt x="252984" y="4775"/>
                </a:lnTo>
                <a:lnTo>
                  <a:pt x="252984" y="4318"/>
                </a:lnTo>
                <a:lnTo>
                  <a:pt x="250266" y="0"/>
                </a:lnTo>
                <a:lnTo>
                  <a:pt x="246367" y="0"/>
                </a:lnTo>
                <a:lnTo>
                  <a:pt x="246367" y="9779"/>
                </a:lnTo>
                <a:lnTo>
                  <a:pt x="245960" y="11595"/>
                </a:lnTo>
                <a:lnTo>
                  <a:pt x="243268" y="12585"/>
                </a:lnTo>
                <a:lnTo>
                  <a:pt x="241439" y="11366"/>
                </a:lnTo>
                <a:lnTo>
                  <a:pt x="240080" y="9779"/>
                </a:lnTo>
                <a:lnTo>
                  <a:pt x="240080" y="6362"/>
                </a:lnTo>
                <a:lnTo>
                  <a:pt x="241211" y="4775"/>
                </a:lnTo>
                <a:lnTo>
                  <a:pt x="245516" y="4775"/>
                </a:lnTo>
                <a:lnTo>
                  <a:pt x="246303" y="6362"/>
                </a:lnTo>
                <a:lnTo>
                  <a:pt x="246367" y="9779"/>
                </a:lnTo>
                <a:lnTo>
                  <a:pt x="246367" y="0"/>
                </a:lnTo>
                <a:lnTo>
                  <a:pt x="236689" y="0"/>
                </a:lnTo>
                <a:lnTo>
                  <a:pt x="233286" y="4318"/>
                </a:lnTo>
                <a:lnTo>
                  <a:pt x="233387" y="11595"/>
                </a:lnTo>
                <a:lnTo>
                  <a:pt x="234200" y="13639"/>
                </a:lnTo>
                <a:lnTo>
                  <a:pt x="236118" y="15214"/>
                </a:lnTo>
                <a:lnTo>
                  <a:pt x="231711" y="16814"/>
                </a:lnTo>
                <a:lnTo>
                  <a:pt x="229895" y="20218"/>
                </a:lnTo>
                <a:lnTo>
                  <a:pt x="229895" y="28397"/>
                </a:lnTo>
                <a:lnTo>
                  <a:pt x="233070" y="33401"/>
                </a:lnTo>
                <a:lnTo>
                  <a:pt x="248678" y="33401"/>
                </a:lnTo>
                <a:lnTo>
                  <a:pt x="251396" y="29083"/>
                </a:lnTo>
                <a:lnTo>
                  <a:pt x="251650" y="28790"/>
                </a:lnTo>
                <a:lnTo>
                  <a:pt x="256146" y="32715"/>
                </a:lnTo>
                <a:lnTo>
                  <a:pt x="266331" y="32715"/>
                </a:lnTo>
                <a:close/>
              </a:path>
              <a:path w="534669" h="33654">
                <a:moveTo>
                  <a:pt x="334886" y="4546"/>
                </a:moveTo>
                <a:lnTo>
                  <a:pt x="330136" y="685"/>
                </a:lnTo>
                <a:lnTo>
                  <a:pt x="327418" y="685"/>
                </a:lnTo>
                <a:lnTo>
                  <a:pt x="327418" y="8178"/>
                </a:lnTo>
                <a:lnTo>
                  <a:pt x="327418" y="14084"/>
                </a:lnTo>
                <a:lnTo>
                  <a:pt x="325158" y="15227"/>
                </a:lnTo>
                <a:lnTo>
                  <a:pt x="313842" y="15227"/>
                </a:lnTo>
                <a:lnTo>
                  <a:pt x="313842" y="6591"/>
                </a:lnTo>
                <a:lnTo>
                  <a:pt x="325843" y="6591"/>
                </a:lnTo>
                <a:lnTo>
                  <a:pt x="327418" y="8178"/>
                </a:lnTo>
                <a:lnTo>
                  <a:pt x="327418" y="685"/>
                </a:lnTo>
                <a:lnTo>
                  <a:pt x="306158" y="685"/>
                </a:lnTo>
                <a:lnTo>
                  <a:pt x="306158" y="32715"/>
                </a:lnTo>
                <a:lnTo>
                  <a:pt x="313842" y="32715"/>
                </a:lnTo>
                <a:lnTo>
                  <a:pt x="313842" y="21132"/>
                </a:lnTo>
                <a:lnTo>
                  <a:pt x="330365" y="21132"/>
                </a:lnTo>
                <a:lnTo>
                  <a:pt x="334886" y="17272"/>
                </a:lnTo>
                <a:lnTo>
                  <a:pt x="334886" y="15227"/>
                </a:lnTo>
                <a:lnTo>
                  <a:pt x="334886" y="6591"/>
                </a:lnTo>
                <a:lnTo>
                  <a:pt x="334886" y="4546"/>
                </a:lnTo>
                <a:close/>
              </a:path>
              <a:path w="534669" h="33654">
                <a:moveTo>
                  <a:pt x="384441" y="7950"/>
                </a:moveTo>
                <a:lnTo>
                  <a:pt x="382879" y="5905"/>
                </a:lnTo>
                <a:lnTo>
                  <a:pt x="378333" y="0"/>
                </a:lnTo>
                <a:lnTo>
                  <a:pt x="376301" y="0"/>
                </a:lnTo>
                <a:lnTo>
                  <a:pt x="376301" y="10909"/>
                </a:lnTo>
                <a:lnTo>
                  <a:pt x="376301" y="21818"/>
                </a:lnTo>
                <a:lnTo>
                  <a:pt x="373811" y="27266"/>
                </a:lnTo>
                <a:lnTo>
                  <a:pt x="361137" y="27266"/>
                </a:lnTo>
                <a:lnTo>
                  <a:pt x="357974" y="22491"/>
                </a:lnTo>
                <a:lnTo>
                  <a:pt x="357974" y="11137"/>
                </a:lnTo>
                <a:lnTo>
                  <a:pt x="360908" y="5905"/>
                </a:lnTo>
                <a:lnTo>
                  <a:pt x="373583" y="5905"/>
                </a:lnTo>
                <a:lnTo>
                  <a:pt x="376301" y="10909"/>
                </a:lnTo>
                <a:lnTo>
                  <a:pt x="376301" y="0"/>
                </a:lnTo>
                <a:lnTo>
                  <a:pt x="356387" y="0"/>
                </a:lnTo>
                <a:lnTo>
                  <a:pt x="350050" y="7734"/>
                </a:lnTo>
                <a:lnTo>
                  <a:pt x="350050" y="25908"/>
                </a:lnTo>
                <a:lnTo>
                  <a:pt x="356158" y="33401"/>
                </a:lnTo>
                <a:lnTo>
                  <a:pt x="378561" y="33401"/>
                </a:lnTo>
                <a:lnTo>
                  <a:pt x="383095" y="27266"/>
                </a:lnTo>
                <a:lnTo>
                  <a:pt x="384441" y="25450"/>
                </a:lnTo>
                <a:lnTo>
                  <a:pt x="384441" y="7950"/>
                </a:lnTo>
                <a:close/>
              </a:path>
              <a:path w="534669" h="33654">
                <a:moveTo>
                  <a:pt x="445985" y="685"/>
                </a:moveTo>
                <a:lnTo>
                  <a:pt x="438302" y="685"/>
                </a:lnTo>
                <a:lnTo>
                  <a:pt x="436740" y="6819"/>
                </a:lnTo>
                <a:lnTo>
                  <a:pt x="435013" y="13665"/>
                </a:lnTo>
                <a:lnTo>
                  <a:pt x="433463" y="20205"/>
                </a:lnTo>
                <a:lnTo>
                  <a:pt x="432409" y="25450"/>
                </a:lnTo>
                <a:lnTo>
                  <a:pt x="431292" y="20650"/>
                </a:lnTo>
                <a:lnTo>
                  <a:pt x="429552" y="14008"/>
                </a:lnTo>
                <a:lnTo>
                  <a:pt x="427609" y="6883"/>
                </a:lnTo>
                <a:lnTo>
                  <a:pt x="425856" y="685"/>
                </a:lnTo>
                <a:lnTo>
                  <a:pt x="418617" y="685"/>
                </a:lnTo>
                <a:lnTo>
                  <a:pt x="416788" y="6959"/>
                </a:lnTo>
                <a:lnTo>
                  <a:pt x="414909" y="13868"/>
                </a:lnTo>
                <a:lnTo>
                  <a:pt x="413232" y="20434"/>
                </a:lnTo>
                <a:lnTo>
                  <a:pt x="412051" y="25679"/>
                </a:lnTo>
                <a:lnTo>
                  <a:pt x="411099" y="20434"/>
                </a:lnTo>
                <a:lnTo>
                  <a:pt x="409536" y="13868"/>
                </a:lnTo>
                <a:lnTo>
                  <a:pt x="407758" y="6959"/>
                </a:lnTo>
                <a:lnTo>
                  <a:pt x="406171" y="685"/>
                </a:lnTo>
                <a:lnTo>
                  <a:pt x="398018" y="685"/>
                </a:lnTo>
                <a:lnTo>
                  <a:pt x="407301" y="32715"/>
                </a:lnTo>
                <a:lnTo>
                  <a:pt x="415442" y="32715"/>
                </a:lnTo>
                <a:lnTo>
                  <a:pt x="417703" y="24765"/>
                </a:lnTo>
                <a:lnTo>
                  <a:pt x="420649" y="14084"/>
                </a:lnTo>
                <a:lnTo>
                  <a:pt x="421779" y="8864"/>
                </a:lnTo>
                <a:lnTo>
                  <a:pt x="422681" y="13411"/>
                </a:lnTo>
                <a:lnTo>
                  <a:pt x="426085" y="25679"/>
                </a:lnTo>
                <a:lnTo>
                  <a:pt x="428117" y="32715"/>
                </a:lnTo>
                <a:lnTo>
                  <a:pt x="436486" y="32715"/>
                </a:lnTo>
                <a:lnTo>
                  <a:pt x="445985" y="685"/>
                </a:lnTo>
                <a:close/>
              </a:path>
              <a:path w="534669" h="33654">
                <a:moveTo>
                  <a:pt x="488988" y="26581"/>
                </a:moveTo>
                <a:lnTo>
                  <a:pt x="469074" y="26581"/>
                </a:lnTo>
                <a:lnTo>
                  <a:pt x="469074" y="19088"/>
                </a:lnTo>
                <a:lnTo>
                  <a:pt x="486943" y="19088"/>
                </a:lnTo>
                <a:lnTo>
                  <a:pt x="486943" y="12954"/>
                </a:lnTo>
                <a:lnTo>
                  <a:pt x="469074" y="12954"/>
                </a:lnTo>
                <a:lnTo>
                  <a:pt x="469074" y="6819"/>
                </a:lnTo>
                <a:lnTo>
                  <a:pt x="487857" y="6819"/>
                </a:lnTo>
                <a:lnTo>
                  <a:pt x="487857" y="685"/>
                </a:lnTo>
                <a:lnTo>
                  <a:pt x="461606" y="685"/>
                </a:lnTo>
                <a:lnTo>
                  <a:pt x="461606" y="32715"/>
                </a:lnTo>
                <a:lnTo>
                  <a:pt x="488073" y="32715"/>
                </a:lnTo>
                <a:lnTo>
                  <a:pt x="488988" y="26581"/>
                </a:lnTo>
                <a:close/>
              </a:path>
              <a:path w="534669" h="33654">
                <a:moveTo>
                  <a:pt x="534466" y="4318"/>
                </a:moveTo>
                <a:lnTo>
                  <a:pt x="530390" y="685"/>
                </a:lnTo>
                <a:lnTo>
                  <a:pt x="526770" y="685"/>
                </a:lnTo>
                <a:lnTo>
                  <a:pt x="526770" y="7950"/>
                </a:lnTo>
                <a:lnTo>
                  <a:pt x="526770" y="13182"/>
                </a:lnTo>
                <a:lnTo>
                  <a:pt x="524967" y="14541"/>
                </a:lnTo>
                <a:lnTo>
                  <a:pt x="513194" y="14541"/>
                </a:lnTo>
                <a:lnTo>
                  <a:pt x="513194" y="6362"/>
                </a:lnTo>
                <a:lnTo>
                  <a:pt x="524967" y="6362"/>
                </a:lnTo>
                <a:lnTo>
                  <a:pt x="526770" y="7950"/>
                </a:lnTo>
                <a:lnTo>
                  <a:pt x="526770" y="685"/>
                </a:lnTo>
                <a:lnTo>
                  <a:pt x="505726" y="685"/>
                </a:lnTo>
                <a:lnTo>
                  <a:pt x="505726" y="32715"/>
                </a:lnTo>
                <a:lnTo>
                  <a:pt x="513194" y="32715"/>
                </a:lnTo>
                <a:lnTo>
                  <a:pt x="513194" y="20218"/>
                </a:lnTo>
                <a:lnTo>
                  <a:pt x="524510" y="20218"/>
                </a:lnTo>
                <a:lnTo>
                  <a:pt x="525640" y="21590"/>
                </a:lnTo>
                <a:lnTo>
                  <a:pt x="525640" y="31356"/>
                </a:lnTo>
                <a:lnTo>
                  <a:pt x="526313" y="32715"/>
                </a:lnTo>
                <a:lnTo>
                  <a:pt x="534009" y="32715"/>
                </a:lnTo>
                <a:lnTo>
                  <a:pt x="533565" y="31127"/>
                </a:lnTo>
                <a:lnTo>
                  <a:pt x="533781" y="28625"/>
                </a:lnTo>
                <a:lnTo>
                  <a:pt x="533781" y="20218"/>
                </a:lnTo>
                <a:lnTo>
                  <a:pt x="533781" y="19088"/>
                </a:lnTo>
                <a:lnTo>
                  <a:pt x="529031" y="17500"/>
                </a:lnTo>
                <a:lnTo>
                  <a:pt x="532206" y="16357"/>
                </a:lnTo>
                <a:lnTo>
                  <a:pt x="533844" y="14541"/>
                </a:lnTo>
                <a:lnTo>
                  <a:pt x="534466" y="13868"/>
                </a:lnTo>
                <a:lnTo>
                  <a:pt x="534466" y="6362"/>
                </a:lnTo>
                <a:lnTo>
                  <a:pt x="534466" y="4318"/>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nvGrpSpPr>
          <p:cNvPr id="4" name="object 4"/>
          <p:cNvGrpSpPr/>
          <p:nvPr/>
        </p:nvGrpSpPr>
        <p:grpSpPr>
          <a:xfrm>
            <a:off x="2158322" y="6538500"/>
            <a:ext cx="534670" cy="119380"/>
            <a:chOff x="634322" y="6538500"/>
            <a:chExt cx="534670" cy="119380"/>
          </a:xfrm>
        </p:grpSpPr>
        <p:pic>
          <p:nvPicPr>
            <p:cNvPr id="5" name="object 5"/>
            <p:cNvPicPr/>
            <p:nvPr/>
          </p:nvPicPr>
          <p:blipFill>
            <a:blip r:embed="rId2" cstate="print"/>
            <a:stretch>
              <a:fillRect/>
            </a:stretch>
          </p:blipFill>
          <p:spPr>
            <a:xfrm>
              <a:off x="634322" y="6538574"/>
              <a:ext cx="150020" cy="119045"/>
            </a:xfrm>
            <a:prstGeom prst="rect">
              <a:avLst/>
            </a:prstGeom>
          </p:spPr>
        </p:pic>
        <p:sp>
          <p:nvSpPr>
            <p:cNvPr id="6" name="object 6"/>
            <p:cNvSpPr/>
            <p:nvPr/>
          </p:nvSpPr>
          <p:spPr>
            <a:xfrm>
              <a:off x="806065" y="6538801"/>
              <a:ext cx="38100" cy="116839"/>
            </a:xfrm>
            <a:custGeom>
              <a:avLst/>
              <a:gdLst/>
              <a:ahLst/>
              <a:cxnLst/>
              <a:rect l="l" t="t" r="r" b="b"/>
              <a:pathLst>
                <a:path w="38100" h="116840">
                  <a:moveTo>
                    <a:pt x="38014" y="116773"/>
                  </a:moveTo>
                  <a:lnTo>
                    <a:pt x="0" y="116773"/>
                  </a:lnTo>
                  <a:lnTo>
                    <a:pt x="0" y="0"/>
                  </a:lnTo>
                  <a:lnTo>
                    <a:pt x="38014" y="0"/>
                  </a:lnTo>
                  <a:lnTo>
                    <a:pt x="38014" y="116773"/>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7" name="object 7"/>
            <p:cNvPicPr/>
            <p:nvPr/>
          </p:nvPicPr>
          <p:blipFill>
            <a:blip r:embed="rId3" cstate="print"/>
            <a:stretch>
              <a:fillRect/>
            </a:stretch>
          </p:blipFill>
          <p:spPr>
            <a:xfrm>
              <a:off x="875758" y="6538801"/>
              <a:ext cx="133955" cy="116773"/>
            </a:xfrm>
            <a:prstGeom prst="rect">
              <a:avLst/>
            </a:prstGeom>
          </p:spPr>
        </p:pic>
        <p:sp>
          <p:nvSpPr>
            <p:cNvPr id="8" name="object 8"/>
            <p:cNvSpPr/>
            <p:nvPr/>
          </p:nvSpPr>
          <p:spPr>
            <a:xfrm>
              <a:off x="1041387" y="6538505"/>
              <a:ext cx="127635" cy="117475"/>
            </a:xfrm>
            <a:custGeom>
              <a:avLst/>
              <a:gdLst/>
              <a:ahLst/>
              <a:cxnLst/>
              <a:rect l="l" t="t" r="r" b="b"/>
              <a:pathLst>
                <a:path w="127634" h="117475">
                  <a:moveTo>
                    <a:pt x="127165" y="0"/>
                  </a:moveTo>
                  <a:lnTo>
                    <a:pt x="0" y="0"/>
                  </a:lnTo>
                  <a:lnTo>
                    <a:pt x="0" y="26720"/>
                  </a:lnTo>
                  <a:lnTo>
                    <a:pt x="0" y="43268"/>
                  </a:lnTo>
                  <a:lnTo>
                    <a:pt x="0" y="71259"/>
                  </a:lnTo>
                  <a:lnTo>
                    <a:pt x="0" y="90347"/>
                  </a:lnTo>
                  <a:lnTo>
                    <a:pt x="0" y="117081"/>
                  </a:lnTo>
                  <a:lnTo>
                    <a:pt x="127165" y="117081"/>
                  </a:lnTo>
                  <a:lnTo>
                    <a:pt x="127165" y="90347"/>
                  </a:lnTo>
                  <a:lnTo>
                    <a:pt x="38468" y="90347"/>
                  </a:lnTo>
                  <a:lnTo>
                    <a:pt x="38468" y="71259"/>
                  </a:lnTo>
                  <a:lnTo>
                    <a:pt x="104089" y="71259"/>
                  </a:lnTo>
                  <a:lnTo>
                    <a:pt x="104089" y="43268"/>
                  </a:lnTo>
                  <a:lnTo>
                    <a:pt x="38468" y="43268"/>
                  </a:lnTo>
                  <a:lnTo>
                    <a:pt x="38468" y="26720"/>
                  </a:lnTo>
                  <a:lnTo>
                    <a:pt x="127165" y="26720"/>
                  </a:lnTo>
                  <a:lnTo>
                    <a:pt x="127165" y="0"/>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grpSp>
        <p:nvGrpSpPr>
          <p:cNvPr id="9" name="object 9"/>
          <p:cNvGrpSpPr/>
          <p:nvPr/>
        </p:nvGrpSpPr>
        <p:grpSpPr>
          <a:xfrm>
            <a:off x="1748028" y="6396228"/>
            <a:ext cx="8696325" cy="349250"/>
            <a:chOff x="224027" y="6396228"/>
            <a:chExt cx="8696325" cy="349250"/>
          </a:xfrm>
        </p:grpSpPr>
        <p:sp>
          <p:nvSpPr>
            <p:cNvPr id="10" name="object 10"/>
            <p:cNvSpPr/>
            <p:nvPr/>
          </p:nvSpPr>
          <p:spPr>
            <a:xfrm>
              <a:off x="228599" y="6400800"/>
              <a:ext cx="8686800" cy="2540"/>
            </a:xfrm>
            <a:custGeom>
              <a:avLst/>
              <a:gdLst/>
              <a:ahLst/>
              <a:cxnLst/>
              <a:rect l="l" t="t" r="r" b="b"/>
              <a:pathLst>
                <a:path w="8686800" h="2539">
                  <a:moveTo>
                    <a:pt x="0" y="2285"/>
                  </a:moveTo>
                  <a:lnTo>
                    <a:pt x="8686571" y="0"/>
                  </a:lnTo>
                </a:path>
              </a:pathLst>
            </a:custGeom>
            <a:ln w="9143">
              <a:solidFill>
                <a:srgbClr val="CB9D2C"/>
              </a:solidFill>
            </a:ln>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11" name="object 11"/>
            <p:cNvPicPr/>
            <p:nvPr/>
          </p:nvPicPr>
          <p:blipFill>
            <a:blip r:embed="rId4" cstate="print"/>
            <a:stretch>
              <a:fillRect/>
            </a:stretch>
          </p:blipFill>
          <p:spPr>
            <a:xfrm>
              <a:off x="300333" y="6449087"/>
              <a:ext cx="250297" cy="295766"/>
            </a:xfrm>
            <a:prstGeom prst="rect">
              <a:avLst/>
            </a:prstGeom>
          </p:spPr>
        </p:pic>
      </p:grpSp>
      <p:sp>
        <p:nvSpPr>
          <p:cNvPr id="12" name="object 12"/>
          <p:cNvSpPr/>
          <p:nvPr/>
        </p:nvSpPr>
        <p:spPr>
          <a:xfrm>
            <a:off x="5155691" y="0"/>
            <a:ext cx="1880870" cy="137160"/>
          </a:xfrm>
          <a:custGeom>
            <a:avLst/>
            <a:gdLst/>
            <a:ahLst/>
            <a:cxnLst/>
            <a:rect l="l" t="t" r="r" b="b"/>
            <a:pathLst>
              <a:path w="1880870" h="137160">
                <a:moveTo>
                  <a:pt x="1880628" y="0"/>
                </a:moveTo>
                <a:lnTo>
                  <a:pt x="0" y="0"/>
                </a:lnTo>
                <a:lnTo>
                  <a:pt x="0" y="137159"/>
                </a:lnTo>
                <a:lnTo>
                  <a:pt x="1880628" y="137159"/>
                </a:lnTo>
                <a:lnTo>
                  <a:pt x="1880628" y="0"/>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13" name="object 13"/>
          <p:cNvSpPr txBox="1">
            <a:spLocks noGrp="1"/>
          </p:cNvSpPr>
          <p:nvPr>
            <p:ph type="title"/>
          </p:nvPr>
        </p:nvSpPr>
        <p:spPr>
          <a:xfrm>
            <a:off x="1650619" y="291656"/>
            <a:ext cx="8888730" cy="376555"/>
          </a:xfrm>
          <a:prstGeom prst="rect">
            <a:avLst/>
          </a:prstGeom>
        </p:spPr>
        <p:txBody>
          <a:bodyPr vert="horz" wrap="square" lIns="0" tIns="12700" rIns="0" bIns="0" rtlCol="0">
            <a:spAutoFit/>
          </a:bodyPr>
          <a:lstStyle/>
          <a:p>
            <a:pPr marL="12700">
              <a:spcBef>
                <a:spcPts val="100"/>
              </a:spcBef>
            </a:pPr>
            <a:r>
              <a:rPr sz="2300" spc="210" dirty="0"/>
              <a:t>Our</a:t>
            </a:r>
            <a:r>
              <a:rPr sz="2300" spc="-165" dirty="0"/>
              <a:t> </a:t>
            </a:r>
            <a:r>
              <a:rPr sz="2300" spc="175" dirty="0"/>
              <a:t>Vision</a:t>
            </a:r>
            <a:r>
              <a:rPr sz="2300" spc="-130" dirty="0"/>
              <a:t> </a:t>
            </a:r>
            <a:r>
              <a:rPr sz="2300" spc="185" dirty="0"/>
              <a:t>is</a:t>
            </a:r>
            <a:r>
              <a:rPr sz="2300" spc="-145" dirty="0"/>
              <a:t> </a:t>
            </a:r>
            <a:r>
              <a:rPr sz="2300" spc="240" dirty="0"/>
              <a:t>to</a:t>
            </a:r>
            <a:r>
              <a:rPr sz="2300" spc="-130" dirty="0"/>
              <a:t> </a:t>
            </a:r>
            <a:r>
              <a:rPr sz="2300" spc="265" dirty="0"/>
              <a:t>Transform</a:t>
            </a:r>
            <a:r>
              <a:rPr sz="2300" spc="-160" dirty="0"/>
              <a:t> </a:t>
            </a:r>
            <a:r>
              <a:rPr sz="2300" spc="265" dirty="0"/>
              <a:t>a</a:t>
            </a:r>
            <a:r>
              <a:rPr sz="2300" spc="-125" dirty="0"/>
              <a:t> </a:t>
            </a:r>
            <a:r>
              <a:rPr sz="2300" spc="215" dirty="0"/>
              <a:t>South</a:t>
            </a:r>
            <a:r>
              <a:rPr sz="2300" spc="-160" dirty="0"/>
              <a:t> </a:t>
            </a:r>
            <a:r>
              <a:rPr sz="2300" spc="180" dirty="0"/>
              <a:t>Amboy</a:t>
            </a:r>
            <a:r>
              <a:rPr sz="2300" spc="-150" dirty="0"/>
              <a:t> </a:t>
            </a:r>
            <a:r>
              <a:rPr sz="2300" spc="180" dirty="0"/>
              <a:t>Brownfield…</a:t>
            </a:r>
            <a:endParaRPr sz="2300"/>
          </a:p>
        </p:txBody>
      </p:sp>
      <p:pic>
        <p:nvPicPr>
          <p:cNvPr id="14" name="object 14"/>
          <p:cNvPicPr/>
          <p:nvPr/>
        </p:nvPicPr>
        <p:blipFill>
          <a:blip r:embed="rId5" cstate="print"/>
          <a:stretch>
            <a:fillRect/>
          </a:stretch>
        </p:blipFill>
        <p:spPr>
          <a:xfrm>
            <a:off x="1943101" y="1232917"/>
            <a:ext cx="8298179" cy="4515599"/>
          </a:xfrm>
          <a:prstGeom prst="rect">
            <a:avLst/>
          </a:prstGeom>
        </p:spPr>
      </p:pic>
      <p:sp>
        <p:nvSpPr>
          <p:cNvPr id="15" name="object 15"/>
          <p:cNvSpPr txBox="1"/>
          <p:nvPr/>
        </p:nvSpPr>
        <p:spPr>
          <a:xfrm>
            <a:off x="7255974" y="5391825"/>
            <a:ext cx="2604770" cy="197490"/>
          </a:xfrm>
          <a:prstGeom prst="rect">
            <a:avLst/>
          </a:prstGeom>
        </p:spPr>
        <p:txBody>
          <a:bodyPr vert="horz" wrap="square" lIns="0" tIns="12700" rIns="0" bIns="0" rtlCol="0">
            <a:spAutoFit/>
          </a:bodyPr>
          <a:lstStyle/>
          <a:p>
            <a:pPr marL="12700" fontAlgn="auto">
              <a:spcBef>
                <a:spcPts val="100"/>
              </a:spcBef>
              <a:spcAft>
                <a:spcPts val="0"/>
              </a:spcAft>
            </a:pPr>
            <a:r>
              <a:rPr sz="1200" b="1" kern="0" spc="-10" dirty="0">
                <a:solidFill>
                  <a:sysClr val="windowText" lastClr="000000"/>
                </a:solidFill>
                <a:latin typeface="Arial"/>
                <a:cs typeface="Arial"/>
              </a:rPr>
              <a:t>Aerial</a:t>
            </a:r>
            <a:r>
              <a:rPr sz="1200" b="1" kern="0" spc="-25" dirty="0">
                <a:solidFill>
                  <a:sysClr val="windowText" lastClr="000000"/>
                </a:solidFill>
                <a:latin typeface="Arial"/>
                <a:cs typeface="Arial"/>
              </a:rPr>
              <a:t> </a:t>
            </a:r>
            <a:r>
              <a:rPr sz="1200" b="1" kern="0" dirty="0">
                <a:solidFill>
                  <a:sysClr val="windowText" lastClr="000000"/>
                </a:solidFill>
                <a:latin typeface="Arial"/>
                <a:cs typeface="Arial"/>
              </a:rPr>
              <a:t>of</a:t>
            </a:r>
            <a:r>
              <a:rPr sz="1200" b="1" kern="0" spc="-30" dirty="0">
                <a:solidFill>
                  <a:sysClr val="windowText" lastClr="000000"/>
                </a:solidFill>
                <a:latin typeface="Arial"/>
                <a:cs typeface="Arial"/>
              </a:rPr>
              <a:t> </a:t>
            </a:r>
            <a:r>
              <a:rPr sz="1200" b="1" kern="0" dirty="0">
                <a:solidFill>
                  <a:sysClr val="windowText" lastClr="000000"/>
                </a:solidFill>
                <a:latin typeface="Arial"/>
                <a:cs typeface="Arial"/>
              </a:rPr>
              <a:t>Werner</a:t>
            </a:r>
            <a:r>
              <a:rPr sz="1200" b="1" kern="0" spc="-15" dirty="0">
                <a:solidFill>
                  <a:sysClr val="windowText" lastClr="000000"/>
                </a:solidFill>
                <a:latin typeface="Arial"/>
                <a:cs typeface="Arial"/>
              </a:rPr>
              <a:t> </a:t>
            </a:r>
            <a:r>
              <a:rPr sz="1200" b="1" kern="0" dirty="0">
                <a:solidFill>
                  <a:sysClr val="windowText" lastClr="000000"/>
                </a:solidFill>
                <a:latin typeface="Arial"/>
                <a:cs typeface="Arial"/>
              </a:rPr>
              <a:t>Site</a:t>
            </a:r>
            <a:r>
              <a:rPr sz="1200" b="1" kern="0" spc="-40" dirty="0">
                <a:solidFill>
                  <a:sysClr val="windowText" lastClr="000000"/>
                </a:solidFill>
                <a:latin typeface="Arial"/>
                <a:cs typeface="Arial"/>
              </a:rPr>
              <a:t> </a:t>
            </a:r>
            <a:r>
              <a:rPr sz="1200" b="1" kern="0" spc="-20" dirty="0">
                <a:solidFill>
                  <a:sysClr val="windowText" lastClr="000000"/>
                </a:solidFill>
                <a:latin typeface="Arial"/>
                <a:cs typeface="Arial"/>
              </a:rPr>
              <a:t>(Current</a:t>
            </a:r>
            <a:r>
              <a:rPr sz="1200" b="1" kern="0" spc="-15" dirty="0">
                <a:solidFill>
                  <a:sysClr val="windowText" lastClr="000000"/>
                </a:solidFill>
                <a:latin typeface="Arial"/>
                <a:cs typeface="Arial"/>
              </a:rPr>
              <a:t> </a:t>
            </a:r>
            <a:r>
              <a:rPr sz="1200" b="1" kern="0" spc="-10" dirty="0">
                <a:solidFill>
                  <a:sysClr val="windowText" lastClr="000000"/>
                </a:solidFill>
                <a:latin typeface="Arial"/>
                <a:cs typeface="Arial"/>
              </a:rPr>
              <a:t>State)</a:t>
            </a:r>
            <a:endParaRPr sz="1200" kern="0">
              <a:solidFill>
                <a:sysClr val="windowText" lastClr="000000"/>
              </a:solidFill>
              <a:latin typeface="Arial"/>
              <a:cs typeface="Arial"/>
            </a:endParaRPr>
          </a:p>
        </p:txBody>
      </p:sp>
    </p:spTree>
    <p:extLst>
      <p:ext uri="{BB962C8B-B14F-4D97-AF65-F5344CB8AC3E}">
        <p14:creationId xmlns:p14="http://schemas.microsoft.com/office/powerpoint/2010/main" val="1241328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273982" y="6483540"/>
            <a:ext cx="99060" cy="166071"/>
          </a:xfrm>
          <a:prstGeom prst="rect">
            <a:avLst/>
          </a:prstGeom>
        </p:spPr>
        <p:txBody>
          <a:bodyPr vert="horz" wrap="square" lIns="0" tIns="12065" rIns="0" bIns="0" rtlCol="0">
            <a:spAutoFit/>
          </a:bodyPr>
          <a:lstStyle/>
          <a:p>
            <a:pPr marL="12700" fontAlgn="auto">
              <a:spcBef>
                <a:spcPts val="95"/>
              </a:spcBef>
              <a:spcAft>
                <a:spcPts val="0"/>
              </a:spcAft>
            </a:pPr>
            <a:r>
              <a:rPr sz="1000" kern="0" spc="20" dirty="0">
                <a:solidFill>
                  <a:srgbClr val="8A8A8A"/>
                </a:solidFill>
                <a:latin typeface="Arial"/>
                <a:cs typeface="Arial"/>
              </a:rPr>
              <a:t>4</a:t>
            </a:r>
            <a:endParaRPr sz="1000" kern="0">
              <a:solidFill>
                <a:sysClr val="windowText" lastClr="000000"/>
              </a:solidFill>
              <a:latin typeface="Arial"/>
              <a:cs typeface="Arial"/>
            </a:endParaRPr>
          </a:p>
        </p:txBody>
      </p:sp>
      <p:sp>
        <p:nvSpPr>
          <p:cNvPr id="3" name="object 3"/>
          <p:cNvSpPr/>
          <p:nvPr/>
        </p:nvSpPr>
        <p:spPr>
          <a:xfrm>
            <a:off x="2158314" y="6705105"/>
            <a:ext cx="534670" cy="33655"/>
          </a:xfrm>
          <a:custGeom>
            <a:avLst/>
            <a:gdLst/>
            <a:ahLst/>
            <a:cxnLst/>
            <a:rect l="l" t="t" r="r" b="b"/>
            <a:pathLst>
              <a:path w="534669" h="33654">
                <a:moveTo>
                  <a:pt x="25349" y="26581"/>
                </a:moveTo>
                <a:lnTo>
                  <a:pt x="7467" y="26581"/>
                </a:lnTo>
                <a:lnTo>
                  <a:pt x="7467" y="685"/>
                </a:lnTo>
                <a:lnTo>
                  <a:pt x="0" y="685"/>
                </a:lnTo>
                <a:lnTo>
                  <a:pt x="0" y="32715"/>
                </a:lnTo>
                <a:lnTo>
                  <a:pt x="24434" y="32715"/>
                </a:lnTo>
                <a:lnTo>
                  <a:pt x="25349" y="26581"/>
                </a:lnTo>
                <a:close/>
              </a:path>
              <a:path w="534669" h="33654">
                <a:moveTo>
                  <a:pt x="48196" y="685"/>
                </a:moveTo>
                <a:lnTo>
                  <a:pt x="40500" y="685"/>
                </a:lnTo>
                <a:lnTo>
                  <a:pt x="40500" y="32715"/>
                </a:lnTo>
                <a:lnTo>
                  <a:pt x="48196" y="32715"/>
                </a:lnTo>
                <a:lnTo>
                  <a:pt x="48196" y="685"/>
                </a:lnTo>
                <a:close/>
              </a:path>
              <a:path w="534669" h="33654">
                <a:moveTo>
                  <a:pt x="98653" y="10223"/>
                </a:moveTo>
                <a:lnTo>
                  <a:pt x="97751" y="5689"/>
                </a:lnTo>
                <a:lnTo>
                  <a:pt x="93459" y="0"/>
                </a:lnTo>
                <a:lnTo>
                  <a:pt x="71958" y="0"/>
                </a:lnTo>
                <a:lnTo>
                  <a:pt x="65849" y="7505"/>
                </a:lnTo>
                <a:lnTo>
                  <a:pt x="65849" y="26352"/>
                </a:lnTo>
                <a:lnTo>
                  <a:pt x="71501" y="33401"/>
                </a:lnTo>
                <a:lnTo>
                  <a:pt x="87795" y="33401"/>
                </a:lnTo>
                <a:lnTo>
                  <a:pt x="90512" y="31813"/>
                </a:lnTo>
                <a:lnTo>
                  <a:pt x="92544" y="29311"/>
                </a:lnTo>
                <a:lnTo>
                  <a:pt x="92773" y="30441"/>
                </a:lnTo>
                <a:lnTo>
                  <a:pt x="93002" y="32042"/>
                </a:lnTo>
                <a:lnTo>
                  <a:pt x="93002" y="32715"/>
                </a:lnTo>
                <a:lnTo>
                  <a:pt x="98653" y="32715"/>
                </a:lnTo>
                <a:lnTo>
                  <a:pt x="98653" y="14312"/>
                </a:lnTo>
                <a:lnTo>
                  <a:pt x="83502" y="14312"/>
                </a:lnTo>
                <a:lnTo>
                  <a:pt x="83502" y="20218"/>
                </a:lnTo>
                <a:lnTo>
                  <a:pt x="91186" y="20218"/>
                </a:lnTo>
                <a:lnTo>
                  <a:pt x="91186" y="24765"/>
                </a:lnTo>
                <a:lnTo>
                  <a:pt x="88696" y="27495"/>
                </a:lnTo>
                <a:lnTo>
                  <a:pt x="76708" y="27495"/>
                </a:lnTo>
                <a:lnTo>
                  <a:pt x="73761" y="22720"/>
                </a:lnTo>
                <a:lnTo>
                  <a:pt x="73761" y="10452"/>
                </a:lnTo>
                <a:lnTo>
                  <a:pt x="76708" y="5905"/>
                </a:lnTo>
                <a:lnTo>
                  <a:pt x="88480" y="5905"/>
                </a:lnTo>
                <a:lnTo>
                  <a:pt x="90284" y="8636"/>
                </a:lnTo>
                <a:lnTo>
                  <a:pt x="90970" y="10223"/>
                </a:lnTo>
                <a:lnTo>
                  <a:pt x="98653" y="10223"/>
                </a:lnTo>
                <a:close/>
              </a:path>
              <a:path w="534669" h="33654">
                <a:moveTo>
                  <a:pt x="147078" y="685"/>
                </a:moveTo>
                <a:lnTo>
                  <a:pt x="139382" y="685"/>
                </a:lnTo>
                <a:lnTo>
                  <a:pt x="139382" y="12725"/>
                </a:lnTo>
                <a:lnTo>
                  <a:pt x="124447" y="12725"/>
                </a:lnTo>
                <a:lnTo>
                  <a:pt x="124447" y="685"/>
                </a:lnTo>
                <a:lnTo>
                  <a:pt x="116992" y="685"/>
                </a:lnTo>
                <a:lnTo>
                  <a:pt x="116992" y="32715"/>
                </a:lnTo>
                <a:lnTo>
                  <a:pt x="124447" y="32715"/>
                </a:lnTo>
                <a:lnTo>
                  <a:pt x="124447" y="18859"/>
                </a:lnTo>
                <a:lnTo>
                  <a:pt x="139382" y="18859"/>
                </a:lnTo>
                <a:lnTo>
                  <a:pt x="139382" y="32715"/>
                </a:lnTo>
                <a:lnTo>
                  <a:pt x="147078" y="32715"/>
                </a:lnTo>
                <a:lnTo>
                  <a:pt x="147078" y="685"/>
                </a:lnTo>
                <a:close/>
              </a:path>
              <a:path w="534669" h="33654">
                <a:moveTo>
                  <a:pt x="192786" y="685"/>
                </a:moveTo>
                <a:lnTo>
                  <a:pt x="162699" y="685"/>
                </a:lnTo>
                <a:lnTo>
                  <a:pt x="162699" y="6819"/>
                </a:lnTo>
                <a:lnTo>
                  <a:pt x="174002" y="6819"/>
                </a:lnTo>
                <a:lnTo>
                  <a:pt x="174002" y="32715"/>
                </a:lnTo>
                <a:lnTo>
                  <a:pt x="181698" y="32715"/>
                </a:lnTo>
                <a:lnTo>
                  <a:pt x="181698" y="6819"/>
                </a:lnTo>
                <a:lnTo>
                  <a:pt x="192786" y="6819"/>
                </a:lnTo>
                <a:lnTo>
                  <a:pt x="192786" y="685"/>
                </a:lnTo>
                <a:close/>
              </a:path>
              <a:path w="534669" h="33654">
                <a:moveTo>
                  <a:pt x="266331" y="32715"/>
                </a:moveTo>
                <a:lnTo>
                  <a:pt x="256044" y="23723"/>
                </a:lnTo>
                <a:lnTo>
                  <a:pt x="265874" y="12039"/>
                </a:lnTo>
                <a:lnTo>
                  <a:pt x="257505" y="12039"/>
                </a:lnTo>
                <a:lnTo>
                  <a:pt x="251498" y="19748"/>
                </a:lnTo>
                <a:lnTo>
                  <a:pt x="247319" y="16090"/>
                </a:lnTo>
                <a:lnTo>
                  <a:pt x="247319" y="24993"/>
                </a:lnTo>
                <a:lnTo>
                  <a:pt x="246418" y="26136"/>
                </a:lnTo>
                <a:lnTo>
                  <a:pt x="244830" y="27495"/>
                </a:lnTo>
                <a:lnTo>
                  <a:pt x="238721" y="27495"/>
                </a:lnTo>
                <a:lnTo>
                  <a:pt x="237134" y="25450"/>
                </a:lnTo>
                <a:lnTo>
                  <a:pt x="237134" y="21361"/>
                </a:lnTo>
                <a:lnTo>
                  <a:pt x="237591" y="18859"/>
                </a:lnTo>
                <a:lnTo>
                  <a:pt x="239560" y="18199"/>
                </a:lnTo>
                <a:lnTo>
                  <a:pt x="247319" y="24993"/>
                </a:lnTo>
                <a:lnTo>
                  <a:pt x="247319" y="16090"/>
                </a:lnTo>
                <a:lnTo>
                  <a:pt x="246888" y="15709"/>
                </a:lnTo>
                <a:lnTo>
                  <a:pt x="250939" y="14312"/>
                </a:lnTo>
                <a:lnTo>
                  <a:pt x="252984" y="11595"/>
                </a:lnTo>
                <a:lnTo>
                  <a:pt x="252984" y="4775"/>
                </a:lnTo>
                <a:lnTo>
                  <a:pt x="252984" y="4318"/>
                </a:lnTo>
                <a:lnTo>
                  <a:pt x="250266" y="0"/>
                </a:lnTo>
                <a:lnTo>
                  <a:pt x="246367" y="0"/>
                </a:lnTo>
                <a:lnTo>
                  <a:pt x="246367" y="9779"/>
                </a:lnTo>
                <a:lnTo>
                  <a:pt x="245960" y="11595"/>
                </a:lnTo>
                <a:lnTo>
                  <a:pt x="243268" y="12585"/>
                </a:lnTo>
                <a:lnTo>
                  <a:pt x="241439" y="11366"/>
                </a:lnTo>
                <a:lnTo>
                  <a:pt x="240080" y="9779"/>
                </a:lnTo>
                <a:lnTo>
                  <a:pt x="240080" y="6362"/>
                </a:lnTo>
                <a:lnTo>
                  <a:pt x="241211" y="4775"/>
                </a:lnTo>
                <a:lnTo>
                  <a:pt x="245516" y="4775"/>
                </a:lnTo>
                <a:lnTo>
                  <a:pt x="246303" y="6362"/>
                </a:lnTo>
                <a:lnTo>
                  <a:pt x="246367" y="9779"/>
                </a:lnTo>
                <a:lnTo>
                  <a:pt x="246367" y="0"/>
                </a:lnTo>
                <a:lnTo>
                  <a:pt x="236689" y="0"/>
                </a:lnTo>
                <a:lnTo>
                  <a:pt x="233286" y="4318"/>
                </a:lnTo>
                <a:lnTo>
                  <a:pt x="233387" y="11595"/>
                </a:lnTo>
                <a:lnTo>
                  <a:pt x="234200" y="13639"/>
                </a:lnTo>
                <a:lnTo>
                  <a:pt x="236118" y="15214"/>
                </a:lnTo>
                <a:lnTo>
                  <a:pt x="231711" y="16814"/>
                </a:lnTo>
                <a:lnTo>
                  <a:pt x="229895" y="20218"/>
                </a:lnTo>
                <a:lnTo>
                  <a:pt x="229895" y="28397"/>
                </a:lnTo>
                <a:lnTo>
                  <a:pt x="233070" y="33401"/>
                </a:lnTo>
                <a:lnTo>
                  <a:pt x="248678" y="33401"/>
                </a:lnTo>
                <a:lnTo>
                  <a:pt x="251396" y="29083"/>
                </a:lnTo>
                <a:lnTo>
                  <a:pt x="251650" y="28790"/>
                </a:lnTo>
                <a:lnTo>
                  <a:pt x="256146" y="32715"/>
                </a:lnTo>
                <a:lnTo>
                  <a:pt x="266331" y="32715"/>
                </a:lnTo>
                <a:close/>
              </a:path>
              <a:path w="534669" h="33654">
                <a:moveTo>
                  <a:pt x="334886" y="4546"/>
                </a:moveTo>
                <a:lnTo>
                  <a:pt x="330136" y="685"/>
                </a:lnTo>
                <a:lnTo>
                  <a:pt x="327418" y="685"/>
                </a:lnTo>
                <a:lnTo>
                  <a:pt x="327418" y="8178"/>
                </a:lnTo>
                <a:lnTo>
                  <a:pt x="327418" y="14084"/>
                </a:lnTo>
                <a:lnTo>
                  <a:pt x="325158" y="15227"/>
                </a:lnTo>
                <a:lnTo>
                  <a:pt x="313842" y="15227"/>
                </a:lnTo>
                <a:lnTo>
                  <a:pt x="313842" y="6591"/>
                </a:lnTo>
                <a:lnTo>
                  <a:pt x="325843" y="6591"/>
                </a:lnTo>
                <a:lnTo>
                  <a:pt x="327418" y="8178"/>
                </a:lnTo>
                <a:lnTo>
                  <a:pt x="327418" y="685"/>
                </a:lnTo>
                <a:lnTo>
                  <a:pt x="306158" y="685"/>
                </a:lnTo>
                <a:lnTo>
                  <a:pt x="306158" y="32715"/>
                </a:lnTo>
                <a:lnTo>
                  <a:pt x="313842" y="32715"/>
                </a:lnTo>
                <a:lnTo>
                  <a:pt x="313842" y="21132"/>
                </a:lnTo>
                <a:lnTo>
                  <a:pt x="330365" y="21132"/>
                </a:lnTo>
                <a:lnTo>
                  <a:pt x="334886" y="17272"/>
                </a:lnTo>
                <a:lnTo>
                  <a:pt x="334886" y="15227"/>
                </a:lnTo>
                <a:lnTo>
                  <a:pt x="334886" y="6591"/>
                </a:lnTo>
                <a:lnTo>
                  <a:pt x="334886" y="4546"/>
                </a:lnTo>
                <a:close/>
              </a:path>
              <a:path w="534669" h="33654">
                <a:moveTo>
                  <a:pt x="384441" y="7950"/>
                </a:moveTo>
                <a:lnTo>
                  <a:pt x="382879" y="5905"/>
                </a:lnTo>
                <a:lnTo>
                  <a:pt x="378333" y="0"/>
                </a:lnTo>
                <a:lnTo>
                  <a:pt x="376301" y="0"/>
                </a:lnTo>
                <a:lnTo>
                  <a:pt x="376301" y="10909"/>
                </a:lnTo>
                <a:lnTo>
                  <a:pt x="376301" y="21818"/>
                </a:lnTo>
                <a:lnTo>
                  <a:pt x="373811" y="27266"/>
                </a:lnTo>
                <a:lnTo>
                  <a:pt x="361137" y="27266"/>
                </a:lnTo>
                <a:lnTo>
                  <a:pt x="357974" y="22491"/>
                </a:lnTo>
                <a:lnTo>
                  <a:pt x="357974" y="11137"/>
                </a:lnTo>
                <a:lnTo>
                  <a:pt x="360908" y="5905"/>
                </a:lnTo>
                <a:lnTo>
                  <a:pt x="373583" y="5905"/>
                </a:lnTo>
                <a:lnTo>
                  <a:pt x="376301" y="10909"/>
                </a:lnTo>
                <a:lnTo>
                  <a:pt x="376301" y="0"/>
                </a:lnTo>
                <a:lnTo>
                  <a:pt x="356387" y="0"/>
                </a:lnTo>
                <a:lnTo>
                  <a:pt x="350050" y="7734"/>
                </a:lnTo>
                <a:lnTo>
                  <a:pt x="350050" y="25908"/>
                </a:lnTo>
                <a:lnTo>
                  <a:pt x="356158" y="33401"/>
                </a:lnTo>
                <a:lnTo>
                  <a:pt x="378561" y="33401"/>
                </a:lnTo>
                <a:lnTo>
                  <a:pt x="383095" y="27266"/>
                </a:lnTo>
                <a:lnTo>
                  <a:pt x="384441" y="25450"/>
                </a:lnTo>
                <a:lnTo>
                  <a:pt x="384441" y="7950"/>
                </a:lnTo>
                <a:close/>
              </a:path>
              <a:path w="534669" h="33654">
                <a:moveTo>
                  <a:pt x="445985" y="685"/>
                </a:moveTo>
                <a:lnTo>
                  <a:pt x="438302" y="685"/>
                </a:lnTo>
                <a:lnTo>
                  <a:pt x="436740" y="6819"/>
                </a:lnTo>
                <a:lnTo>
                  <a:pt x="435013" y="13665"/>
                </a:lnTo>
                <a:lnTo>
                  <a:pt x="433463" y="20205"/>
                </a:lnTo>
                <a:lnTo>
                  <a:pt x="432409" y="25450"/>
                </a:lnTo>
                <a:lnTo>
                  <a:pt x="431292" y="20650"/>
                </a:lnTo>
                <a:lnTo>
                  <a:pt x="429552" y="14008"/>
                </a:lnTo>
                <a:lnTo>
                  <a:pt x="427609" y="6883"/>
                </a:lnTo>
                <a:lnTo>
                  <a:pt x="425856" y="685"/>
                </a:lnTo>
                <a:lnTo>
                  <a:pt x="418617" y="685"/>
                </a:lnTo>
                <a:lnTo>
                  <a:pt x="416788" y="6959"/>
                </a:lnTo>
                <a:lnTo>
                  <a:pt x="414909" y="13868"/>
                </a:lnTo>
                <a:lnTo>
                  <a:pt x="413232" y="20434"/>
                </a:lnTo>
                <a:lnTo>
                  <a:pt x="412051" y="25679"/>
                </a:lnTo>
                <a:lnTo>
                  <a:pt x="411099" y="20434"/>
                </a:lnTo>
                <a:lnTo>
                  <a:pt x="409536" y="13868"/>
                </a:lnTo>
                <a:lnTo>
                  <a:pt x="407758" y="6959"/>
                </a:lnTo>
                <a:lnTo>
                  <a:pt x="406171" y="685"/>
                </a:lnTo>
                <a:lnTo>
                  <a:pt x="398018" y="685"/>
                </a:lnTo>
                <a:lnTo>
                  <a:pt x="407301" y="32715"/>
                </a:lnTo>
                <a:lnTo>
                  <a:pt x="415442" y="32715"/>
                </a:lnTo>
                <a:lnTo>
                  <a:pt x="417703" y="24765"/>
                </a:lnTo>
                <a:lnTo>
                  <a:pt x="420649" y="14084"/>
                </a:lnTo>
                <a:lnTo>
                  <a:pt x="421779" y="8864"/>
                </a:lnTo>
                <a:lnTo>
                  <a:pt x="422681" y="13411"/>
                </a:lnTo>
                <a:lnTo>
                  <a:pt x="426085" y="25679"/>
                </a:lnTo>
                <a:lnTo>
                  <a:pt x="428117" y="32715"/>
                </a:lnTo>
                <a:lnTo>
                  <a:pt x="436486" y="32715"/>
                </a:lnTo>
                <a:lnTo>
                  <a:pt x="445985" y="685"/>
                </a:lnTo>
                <a:close/>
              </a:path>
              <a:path w="534669" h="33654">
                <a:moveTo>
                  <a:pt x="488988" y="26581"/>
                </a:moveTo>
                <a:lnTo>
                  <a:pt x="469074" y="26581"/>
                </a:lnTo>
                <a:lnTo>
                  <a:pt x="469074" y="19088"/>
                </a:lnTo>
                <a:lnTo>
                  <a:pt x="486943" y="19088"/>
                </a:lnTo>
                <a:lnTo>
                  <a:pt x="486943" y="12954"/>
                </a:lnTo>
                <a:lnTo>
                  <a:pt x="469074" y="12954"/>
                </a:lnTo>
                <a:lnTo>
                  <a:pt x="469074" y="6819"/>
                </a:lnTo>
                <a:lnTo>
                  <a:pt x="487857" y="6819"/>
                </a:lnTo>
                <a:lnTo>
                  <a:pt x="487857" y="685"/>
                </a:lnTo>
                <a:lnTo>
                  <a:pt x="461606" y="685"/>
                </a:lnTo>
                <a:lnTo>
                  <a:pt x="461606" y="32715"/>
                </a:lnTo>
                <a:lnTo>
                  <a:pt x="488073" y="32715"/>
                </a:lnTo>
                <a:lnTo>
                  <a:pt x="488988" y="26581"/>
                </a:lnTo>
                <a:close/>
              </a:path>
              <a:path w="534669" h="33654">
                <a:moveTo>
                  <a:pt x="534466" y="4318"/>
                </a:moveTo>
                <a:lnTo>
                  <a:pt x="530390" y="685"/>
                </a:lnTo>
                <a:lnTo>
                  <a:pt x="526770" y="685"/>
                </a:lnTo>
                <a:lnTo>
                  <a:pt x="526770" y="7950"/>
                </a:lnTo>
                <a:lnTo>
                  <a:pt x="526770" y="13182"/>
                </a:lnTo>
                <a:lnTo>
                  <a:pt x="524967" y="14541"/>
                </a:lnTo>
                <a:lnTo>
                  <a:pt x="513194" y="14541"/>
                </a:lnTo>
                <a:lnTo>
                  <a:pt x="513194" y="6362"/>
                </a:lnTo>
                <a:lnTo>
                  <a:pt x="524967" y="6362"/>
                </a:lnTo>
                <a:lnTo>
                  <a:pt x="526770" y="7950"/>
                </a:lnTo>
                <a:lnTo>
                  <a:pt x="526770" y="685"/>
                </a:lnTo>
                <a:lnTo>
                  <a:pt x="505726" y="685"/>
                </a:lnTo>
                <a:lnTo>
                  <a:pt x="505726" y="32715"/>
                </a:lnTo>
                <a:lnTo>
                  <a:pt x="513194" y="32715"/>
                </a:lnTo>
                <a:lnTo>
                  <a:pt x="513194" y="20218"/>
                </a:lnTo>
                <a:lnTo>
                  <a:pt x="524510" y="20218"/>
                </a:lnTo>
                <a:lnTo>
                  <a:pt x="525640" y="21590"/>
                </a:lnTo>
                <a:lnTo>
                  <a:pt x="525640" y="31356"/>
                </a:lnTo>
                <a:lnTo>
                  <a:pt x="526313" y="32715"/>
                </a:lnTo>
                <a:lnTo>
                  <a:pt x="534009" y="32715"/>
                </a:lnTo>
                <a:lnTo>
                  <a:pt x="533565" y="31127"/>
                </a:lnTo>
                <a:lnTo>
                  <a:pt x="533781" y="28625"/>
                </a:lnTo>
                <a:lnTo>
                  <a:pt x="533781" y="20218"/>
                </a:lnTo>
                <a:lnTo>
                  <a:pt x="533781" y="19088"/>
                </a:lnTo>
                <a:lnTo>
                  <a:pt x="529031" y="17500"/>
                </a:lnTo>
                <a:lnTo>
                  <a:pt x="532206" y="16357"/>
                </a:lnTo>
                <a:lnTo>
                  <a:pt x="533844" y="14541"/>
                </a:lnTo>
                <a:lnTo>
                  <a:pt x="534466" y="13868"/>
                </a:lnTo>
                <a:lnTo>
                  <a:pt x="534466" y="6362"/>
                </a:lnTo>
                <a:lnTo>
                  <a:pt x="534466" y="4318"/>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nvGrpSpPr>
          <p:cNvPr id="4" name="object 4"/>
          <p:cNvGrpSpPr/>
          <p:nvPr/>
        </p:nvGrpSpPr>
        <p:grpSpPr>
          <a:xfrm>
            <a:off x="2158322" y="6538500"/>
            <a:ext cx="534670" cy="119380"/>
            <a:chOff x="634322" y="6538500"/>
            <a:chExt cx="534670" cy="119380"/>
          </a:xfrm>
        </p:grpSpPr>
        <p:pic>
          <p:nvPicPr>
            <p:cNvPr id="5" name="object 5"/>
            <p:cNvPicPr/>
            <p:nvPr/>
          </p:nvPicPr>
          <p:blipFill>
            <a:blip r:embed="rId2" cstate="print"/>
            <a:stretch>
              <a:fillRect/>
            </a:stretch>
          </p:blipFill>
          <p:spPr>
            <a:xfrm>
              <a:off x="634322" y="6538574"/>
              <a:ext cx="150020" cy="119045"/>
            </a:xfrm>
            <a:prstGeom prst="rect">
              <a:avLst/>
            </a:prstGeom>
          </p:spPr>
        </p:pic>
        <p:sp>
          <p:nvSpPr>
            <p:cNvPr id="6" name="object 6"/>
            <p:cNvSpPr/>
            <p:nvPr/>
          </p:nvSpPr>
          <p:spPr>
            <a:xfrm>
              <a:off x="806065" y="6538801"/>
              <a:ext cx="38100" cy="116839"/>
            </a:xfrm>
            <a:custGeom>
              <a:avLst/>
              <a:gdLst/>
              <a:ahLst/>
              <a:cxnLst/>
              <a:rect l="l" t="t" r="r" b="b"/>
              <a:pathLst>
                <a:path w="38100" h="116840">
                  <a:moveTo>
                    <a:pt x="38014" y="116773"/>
                  </a:moveTo>
                  <a:lnTo>
                    <a:pt x="0" y="116773"/>
                  </a:lnTo>
                  <a:lnTo>
                    <a:pt x="0" y="0"/>
                  </a:lnTo>
                  <a:lnTo>
                    <a:pt x="38014" y="0"/>
                  </a:lnTo>
                  <a:lnTo>
                    <a:pt x="38014" y="116773"/>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7" name="object 7"/>
            <p:cNvPicPr/>
            <p:nvPr/>
          </p:nvPicPr>
          <p:blipFill>
            <a:blip r:embed="rId3" cstate="print"/>
            <a:stretch>
              <a:fillRect/>
            </a:stretch>
          </p:blipFill>
          <p:spPr>
            <a:xfrm>
              <a:off x="875758" y="6538801"/>
              <a:ext cx="133955" cy="116773"/>
            </a:xfrm>
            <a:prstGeom prst="rect">
              <a:avLst/>
            </a:prstGeom>
          </p:spPr>
        </p:pic>
        <p:sp>
          <p:nvSpPr>
            <p:cNvPr id="8" name="object 8"/>
            <p:cNvSpPr/>
            <p:nvPr/>
          </p:nvSpPr>
          <p:spPr>
            <a:xfrm>
              <a:off x="1041387" y="6538505"/>
              <a:ext cx="127635" cy="117475"/>
            </a:xfrm>
            <a:custGeom>
              <a:avLst/>
              <a:gdLst/>
              <a:ahLst/>
              <a:cxnLst/>
              <a:rect l="l" t="t" r="r" b="b"/>
              <a:pathLst>
                <a:path w="127634" h="117475">
                  <a:moveTo>
                    <a:pt x="127165" y="0"/>
                  </a:moveTo>
                  <a:lnTo>
                    <a:pt x="0" y="0"/>
                  </a:lnTo>
                  <a:lnTo>
                    <a:pt x="0" y="26720"/>
                  </a:lnTo>
                  <a:lnTo>
                    <a:pt x="0" y="43268"/>
                  </a:lnTo>
                  <a:lnTo>
                    <a:pt x="0" y="71259"/>
                  </a:lnTo>
                  <a:lnTo>
                    <a:pt x="0" y="90347"/>
                  </a:lnTo>
                  <a:lnTo>
                    <a:pt x="0" y="117081"/>
                  </a:lnTo>
                  <a:lnTo>
                    <a:pt x="127165" y="117081"/>
                  </a:lnTo>
                  <a:lnTo>
                    <a:pt x="127165" y="90347"/>
                  </a:lnTo>
                  <a:lnTo>
                    <a:pt x="38468" y="90347"/>
                  </a:lnTo>
                  <a:lnTo>
                    <a:pt x="38468" y="71259"/>
                  </a:lnTo>
                  <a:lnTo>
                    <a:pt x="104089" y="71259"/>
                  </a:lnTo>
                  <a:lnTo>
                    <a:pt x="104089" y="43268"/>
                  </a:lnTo>
                  <a:lnTo>
                    <a:pt x="38468" y="43268"/>
                  </a:lnTo>
                  <a:lnTo>
                    <a:pt x="38468" y="26720"/>
                  </a:lnTo>
                  <a:lnTo>
                    <a:pt x="127165" y="26720"/>
                  </a:lnTo>
                  <a:lnTo>
                    <a:pt x="127165" y="0"/>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grpSp>
        <p:nvGrpSpPr>
          <p:cNvPr id="9" name="object 9"/>
          <p:cNvGrpSpPr/>
          <p:nvPr/>
        </p:nvGrpSpPr>
        <p:grpSpPr>
          <a:xfrm>
            <a:off x="1748028" y="6396228"/>
            <a:ext cx="8696325" cy="349250"/>
            <a:chOff x="224027" y="6396228"/>
            <a:chExt cx="8696325" cy="349250"/>
          </a:xfrm>
        </p:grpSpPr>
        <p:sp>
          <p:nvSpPr>
            <p:cNvPr id="10" name="object 10"/>
            <p:cNvSpPr/>
            <p:nvPr/>
          </p:nvSpPr>
          <p:spPr>
            <a:xfrm>
              <a:off x="228599" y="6400800"/>
              <a:ext cx="8686800" cy="2540"/>
            </a:xfrm>
            <a:custGeom>
              <a:avLst/>
              <a:gdLst/>
              <a:ahLst/>
              <a:cxnLst/>
              <a:rect l="l" t="t" r="r" b="b"/>
              <a:pathLst>
                <a:path w="8686800" h="2539">
                  <a:moveTo>
                    <a:pt x="0" y="2285"/>
                  </a:moveTo>
                  <a:lnTo>
                    <a:pt x="8686571" y="0"/>
                  </a:lnTo>
                </a:path>
              </a:pathLst>
            </a:custGeom>
            <a:ln w="9143">
              <a:solidFill>
                <a:srgbClr val="CB9D2C"/>
              </a:solidFill>
            </a:ln>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11" name="object 11"/>
            <p:cNvPicPr/>
            <p:nvPr/>
          </p:nvPicPr>
          <p:blipFill>
            <a:blip r:embed="rId4" cstate="print"/>
            <a:stretch>
              <a:fillRect/>
            </a:stretch>
          </p:blipFill>
          <p:spPr>
            <a:xfrm>
              <a:off x="300333" y="6449087"/>
              <a:ext cx="250297" cy="295766"/>
            </a:xfrm>
            <a:prstGeom prst="rect">
              <a:avLst/>
            </a:prstGeom>
          </p:spPr>
        </p:pic>
      </p:grpSp>
      <p:sp>
        <p:nvSpPr>
          <p:cNvPr id="12" name="object 12"/>
          <p:cNvSpPr/>
          <p:nvPr/>
        </p:nvSpPr>
        <p:spPr>
          <a:xfrm>
            <a:off x="5155691" y="0"/>
            <a:ext cx="1880870" cy="137160"/>
          </a:xfrm>
          <a:custGeom>
            <a:avLst/>
            <a:gdLst/>
            <a:ahLst/>
            <a:cxnLst/>
            <a:rect l="l" t="t" r="r" b="b"/>
            <a:pathLst>
              <a:path w="1880870" h="137160">
                <a:moveTo>
                  <a:pt x="1880628" y="0"/>
                </a:moveTo>
                <a:lnTo>
                  <a:pt x="0" y="0"/>
                </a:lnTo>
                <a:lnTo>
                  <a:pt x="0" y="137159"/>
                </a:lnTo>
                <a:lnTo>
                  <a:pt x="1880628" y="137159"/>
                </a:lnTo>
                <a:lnTo>
                  <a:pt x="1880628" y="0"/>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13" name="object 13"/>
          <p:cNvSpPr txBox="1">
            <a:spLocks noGrp="1"/>
          </p:cNvSpPr>
          <p:nvPr>
            <p:ph type="title"/>
          </p:nvPr>
        </p:nvSpPr>
        <p:spPr>
          <a:xfrm>
            <a:off x="1877059" y="283274"/>
            <a:ext cx="8463280" cy="391160"/>
          </a:xfrm>
          <a:prstGeom prst="rect">
            <a:avLst/>
          </a:prstGeom>
        </p:spPr>
        <p:txBody>
          <a:bodyPr vert="horz" wrap="square" lIns="0" tIns="12700" rIns="0" bIns="0" rtlCol="0">
            <a:spAutoFit/>
          </a:bodyPr>
          <a:lstStyle/>
          <a:p>
            <a:pPr marL="12700">
              <a:spcBef>
                <a:spcPts val="100"/>
              </a:spcBef>
            </a:pPr>
            <a:r>
              <a:rPr spc="-290" dirty="0"/>
              <a:t>…</a:t>
            </a:r>
            <a:r>
              <a:rPr spc="-130" dirty="0"/>
              <a:t> </a:t>
            </a:r>
            <a:r>
              <a:rPr spc="195" dirty="0"/>
              <a:t>into</a:t>
            </a:r>
            <a:r>
              <a:rPr spc="-150" dirty="0"/>
              <a:t> </a:t>
            </a:r>
            <a:r>
              <a:rPr spc="265" dirty="0"/>
              <a:t>a</a:t>
            </a:r>
            <a:r>
              <a:rPr spc="-135" dirty="0"/>
              <a:t> </a:t>
            </a:r>
            <a:r>
              <a:rPr spc="240" dirty="0"/>
              <a:t>Renewable</a:t>
            </a:r>
            <a:r>
              <a:rPr spc="-160" dirty="0"/>
              <a:t> </a:t>
            </a:r>
            <a:r>
              <a:rPr spc="240" dirty="0"/>
              <a:t>Energy</a:t>
            </a:r>
            <a:r>
              <a:rPr spc="-135" dirty="0"/>
              <a:t> </a:t>
            </a:r>
            <a:r>
              <a:rPr spc="204" dirty="0"/>
              <a:t>Hub</a:t>
            </a:r>
            <a:r>
              <a:rPr spc="-145" dirty="0"/>
              <a:t> </a:t>
            </a:r>
            <a:r>
              <a:rPr spc="340" dirty="0"/>
              <a:t>for</a:t>
            </a:r>
            <a:r>
              <a:rPr spc="-145" dirty="0"/>
              <a:t> </a:t>
            </a:r>
            <a:r>
              <a:rPr spc="295" dirty="0"/>
              <a:t>Offshore</a:t>
            </a:r>
            <a:r>
              <a:rPr spc="-150" dirty="0"/>
              <a:t> </a:t>
            </a:r>
            <a:r>
              <a:rPr spc="225" dirty="0"/>
              <a:t>Wind</a:t>
            </a:r>
          </a:p>
        </p:txBody>
      </p:sp>
      <p:grpSp>
        <p:nvGrpSpPr>
          <p:cNvPr id="14" name="object 14"/>
          <p:cNvGrpSpPr/>
          <p:nvPr/>
        </p:nvGrpSpPr>
        <p:grpSpPr>
          <a:xfrm>
            <a:off x="1920240" y="1066800"/>
            <a:ext cx="8417560" cy="4364990"/>
            <a:chOff x="396240" y="1066800"/>
            <a:chExt cx="8417560" cy="4364990"/>
          </a:xfrm>
        </p:grpSpPr>
        <p:pic>
          <p:nvPicPr>
            <p:cNvPr id="15" name="object 15"/>
            <p:cNvPicPr/>
            <p:nvPr/>
          </p:nvPicPr>
          <p:blipFill>
            <a:blip r:embed="rId5" cstate="print"/>
            <a:stretch>
              <a:fillRect/>
            </a:stretch>
          </p:blipFill>
          <p:spPr>
            <a:xfrm>
              <a:off x="396240" y="1066800"/>
              <a:ext cx="8321039" cy="4364735"/>
            </a:xfrm>
            <a:prstGeom prst="rect">
              <a:avLst/>
            </a:prstGeom>
          </p:spPr>
        </p:pic>
        <p:pic>
          <p:nvPicPr>
            <p:cNvPr id="16" name="object 16"/>
            <p:cNvPicPr/>
            <p:nvPr/>
          </p:nvPicPr>
          <p:blipFill>
            <a:blip r:embed="rId6" cstate="print"/>
            <a:stretch>
              <a:fillRect/>
            </a:stretch>
          </p:blipFill>
          <p:spPr>
            <a:xfrm>
              <a:off x="4980432" y="4162044"/>
              <a:ext cx="3832859" cy="345947"/>
            </a:xfrm>
            <a:prstGeom prst="rect">
              <a:avLst/>
            </a:prstGeom>
          </p:spPr>
        </p:pic>
      </p:grpSp>
      <p:sp>
        <p:nvSpPr>
          <p:cNvPr id="17" name="object 17"/>
          <p:cNvSpPr txBox="1"/>
          <p:nvPr/>
        </p:nvSpPr>
        <p:spPr>
          <a:xfrm>
            <a:off x="6586816" y="4206568"/>
            <a:ext cx="3613785" cy="151323"/>
          </a:xfrm>
          <a:prstGeom prst="rect">
            <a:avLst/>
          </a:prstGeom>
        </p:spPr>
        <p:txBody>
          <a:bodyPr vert="horz" wrap="square" lIns="0" tIns="12700" rIns="0" bIns="0" rtlCol="0">
            <a:spAutoFit/>
          </a:bodyPr>
          <a:lstStyle/>
          <a:p>
            <a:pPr marL="12700" fontAlgn="auto">
              <a:spcBef>
                <a:spcPts val="100"/>
              </a:spcBef>
              <a:spcAft>
                <a:spcPts val="0"/>
              </a:spcAft>
            </a:pPr>
            <a:r>
              <a:rPr sz="900" kern="0" dirty="0">
                <a:solidFill>
                  <a:srgbClr val="FFFFFF"/>
                </a:solidFill>
                <a:latin typeface="Arial"/>
                <a:cs typeface="Arial"/>
              </a:rPr>
              <a:t>Concept</a:t>
            </a:r>
            <a:r>
              <a:rPr sz="900" kern="0" spc="35" dirty="0">
                <a:solidFill>
                  <a:srgbClr val="FFFFFF"/>
                </a:solidFill>
                <a:latin typeface="Arial"/>
                <a:cs typeface="Arial"/>
              </a:rPr>
              <a:t> </a:t>
            </a:r>
            <a:r>
              <a:rPr sz="900" kern="0" dirty="0">
                <a:solidFill>
                  <a:srgbClr val="FFFFFF"/>
                </a:solidFill>
                <a:latin typeface="Arial"/>
                <a:cs typeface="Arial"/>
              </a:rPr>
              <a:t>rendering.</a:t>
            </a:r>
            <a:r>
              <a:rPr sz="900" kern="0" spc="35" dirty="0">
                <a:solidFill>
                  <a:srgbClr val="FFFFFF"/>
                </a:solidFill>
                <a:latin typeface="Arial"/>
                <a:cs typeface="Arial"/>
              </a:rPr>
              <a:t> </a:t>
            </a:r>
            <a:r>
              <a:rPr sz="900" kern="0" dirty="0">
                <a:solidFill>
                  <a:srgbClr val="FFFFFF"/>
                </a:solidFill>
                <a:latin typeface="Arial"/>
                <a:cs typeface="Arial"/>
              </a:rPr>
              <a:t>Subject</a:t>
            </a:r>
            <a:r>
              <a:rPr sz="900" kern="0" spc="35" dirty="0">
                <a:solidFill>
                  <a:srgbClr val="FFFFFF"/>
                </a:solidFill>
                <a:latin typeface="Arial"/>
                <a:cs typeface="Arial"/>
              </a:rPr>
              <a:t> </a:t>
            </a:r>
            <a:r>
              <a:rPr sz="900" kern="0" dirty="0">
                <a:solidFill>
                  <a:srgbClr val="FFFFFF"/>
                </a:solidFill>
                <a:latin typeface="Arial"/>
                <a:cs typeface="Arial"/>
              </a:rPr>
              <a:t>to</a:t>
            </a:r>
            <a:r>
              <a:rPr sz="900" kern="0" spc="5" dirty="0">
                <a:solidFill>
                  <a:srgbClr val="FFFFFF"/>
                </a:solidFill>
                <a:latin typeface="Arial"/>
                <a:cs typeface="Arial"/>
              </a:rPr>
              <a:t> </a:t>
            </a:r>
            <a:r>
              <a:rPr sz="900" kern="0" dirty="0">
                <a:solidFill>
                  <a:srgbClr val="FFFFFF"/>
                </a:solidFill>
                <a:latin typeface="Arial"/>
                <a:cs typeface="Arial"/>
              </a:rPr>
              <a:t>change</a:t>
            </a:r>
            <a:r>
              <a:rPr sz="900" kern="0" spc="30" dirty="0">
                <a:solidFill>
                  <a:srgbClr val="FFFFFF"/>
                </a:solidFill>
                <a:latin typeface="Arial"/>
                <a:cs typeface="Arial"/>
              </a:rPr>
              <a:t> </a:t>
            </a:r>
            <a:r>
              <a:rPr sz="900" kern="0" dirty="0">
                <a:solidFill>
                  <a:srgbClr val="FFFFFF"/>
                </a:solidFill>
                <a:latin typeface="Arial"/>
                <a:cs typeface="Arial"/>
              </a:rPr>
              <a:t>based</a:t>
            </a:r>
            <a:r>
              <a:rPr sz="900" kern="0" spc="40" dirty="0">
                <a:solidFill>
                  <a:srgbClr val="FFFFFF"/>
                </a:solidFill>
                <a:latin typeface="Arial"/>
                <a:cs typeface="Arial"/>
              </a:rPr>
              <a:t> </a:t>
            </a:r>
            <a:r>
              <a:rPr sz="900" kern="0" dirty="0">
                <a:solidFill>
                  <a:srgbClr val="FFFFFF"/>
                </a:solidFill>
                <a:latin typeface="Arial"/>
                <a:cs typeface="Arial"/>
              </a:rPr>
              <a:t>on</a:t>
            </a:r>
            <a:r>
              <a:rPr sz="900" kern="0" spc="25" dirty="0">
                <a:solidFill>
                  <a:srgbClr val="FFFFFF"/>
                </a:solidFill>
                <a:latin typeface="Arial"/>
                <a:cs typeface="Arial"/>
              </a:rPr>
              <a:t> </a:t>
            </a:r>
            <a:r>
              <a:rPr sz="900" kern="0" dirty="0">
                <a:solidFill>
                  <a:srgbClr val="FFFFFF"/>
                </a:solidFill>
                <a:latin typeface="Arial"/>
                <a:cs typeface="Arial"/>
              </a:rPr>
              <a:t>project</a:t>
            </a:r>
            <a:r>
              <a:rPr sz="900" kern="0" spc="35" dirty="0">
                <a:solidFill>
                  <a:srgbClr val="FFFFFF"/>
                </a:solidFill>
                <a:latin typeface="Arial"/>
                <a:cs typeface="Arial"/>
              </a:rPr>
              <a:t> </a:t>
            </a:r>
            <a:r>
              <a:rPr sz="900" kern="0" spc="-10" dirty="0">
                <a:solidFill>
                  <a:srgbClr val="FFFFFF"/>
                </a:solidFill>
                <a:latin typeface="Arial"/>
                <a:cs typeface="Arial"/>
              </a:rPr>
              <a:t>configuration.</a:t>
            </a:r>
            <a:endParaRPr sz="900" kern="0">
              <a:solidFill>
                <a:sysClr val="windowText" lastClr="000000"/>
              </a:solidFill>
              <a:latin typeface="Arial"/>
              <a:cs typeface="Arial"/>
            </a:endParaRPr>
          </a:p>
        </p:txBody>
      </p:sp>
      <p:sp>
        <p:nvSpPr>
          <p:cNvPr id="18" name="object 18"/>
          <p:cNvSpPr txBox="1"/>
          <p:nvPr/>
        </p:nvSpPr>
        <p:spPr>
          <a:xfrm>
            <a:off x="1920241" y="4482084"/>
            <a:ext cx="8328659" cy="1772920"/>
          </a:xfrm>
          <a:prstGeom prst="rect">
            <a:avLst/>
          </a:prstGeom>
          <a:solidFill>
            <a:srgbClr val="203864"/>
          </a:solidFill>
        </p:spPr>
        <p:txBody>
          <a:bodyPr vert="horz" wrap="square" lIns="0" tIns="56515" rIns="0" bIns="0" rtlCol="0">
            <a:spAutoFit/>
          </a:bodyPr>
          <a:lstStyle/>
          <a:p>
            <a:pPr marL="377825" indent="-287655" fontAlgn="auto">
              <a:spcBef>
                <a:spcPts val="445"/>
              </a:spcBef>
              <a:spcAft>
                <a:spcPts val="0"/>
              </a:spcAft>
              <a:buFontTx/>
              <a:buChar char="•"/>
              <a:tabLst>
                <a:tab pos="377825" algn="l"/>
                <a:tab pos="378460" algn="l"/>
              </a:tabLst>
            </a:pPr>
            <a:r>
              <a:rPr sz="1200" kern="0" spc="-10" dirty="0">
                <a:solidFill>
                  <a:srgbClr val="FFFFFF"/>
                </a:solidFill>
                <a:latin typeface="Arial"/>
                <a:cs typeface="Arial"/>
              </a:rPr>
              <a:t>Werner</a:t>
            </a:r>
            <a:r>
              <a:rPr sz="1200" kern="0" spc="5" dirty="0">
                <a:solidFill>
                  <a:srgbClr val="FFFFFF"/>
                </a:solidFill>
                <a:latin typeface="Arial"/>
                <a:cs typeface="Arial"/>
              </a:rPr>
              <a:t> </a:t>
            </a:r>
            <a:r>
              <a:rPr sz="1200" kern="0" dirty="0">
                <a:solidFill>
                  <a:srgbClr val="FFFFFF"/>
                </a:solidFill>
                <a:latin typeface="Arial"/>
                <a:cs typeface="Arial"/>
              </a:rPr>
              <a:t>Generating Station</a:t>
            </a:r>
            <a:r>
              <a:rPr sz="1200" kern="0" spc="-5" dirty="0">
                <a:solidFill>
                  <a:srgbClr val="FFFFFF"/>
                </a:solidFill>
                <a:latin typeface="Arial"/>
                <a:cs typeface="Arial"/>
              </a:rPr>
              <a:t> </a:t>
            </a:r>
            <a:r>
              <a:rPr sz="1200" kern="0" dirty="0">
                <a:solidFill>
                  <a:srgbClr val="FFFFFF"/>
                </a:solidFill>
                <a:latin typeface="Arial"/>
                <a:cs typeface="Arial"/>
              </a:rPr>
              <a:t>is</a:t>
            </a:r>
            <a:r>
              <a:rPr sz="1200" kern="0" spc="15" dirty="0">
                <a:solidFill>
                  <a:srgbClr val="FFFFFF"/>
                </a:solidFill>
                <a:latin typeface="Arial"/>
                <a:cs typeface="Arial"/>
              </a:rPr>
              <a:t> </a:t>
            </a:r>
            <a:r>
              <a:rPr sz="1200" kern="0" dirty="0">
                <a:solidFill>
                  <a:srgbClr val="FFFFFF"/>
                </a:solidFill>
                <a:latin typeface="Arial"/>
                <a:cs typeface="Arial"/>
              </a:rPr>
              <a:t>an</a:t>
            </a:r>
            <a:r>
              <a:rPr sz="1200" kern="0" spc="10" dirty="0">
                <a:solidFill>
                  <a:srgbClr val="FFFFFF"/>
                </a:solidFill>
                <a:latin typeface="Arial"/>
                <a:cs typeface="Arial"/>
              </a:rPr>
              <a:t> </a:t>
            </a:r>
            <a:r>
              <a:rPr sz="1200" kern="0" dirty="0">
                <a:solidFill>
                  <a:srgbClr val="FFFFFF"/>
                </a:solidFill>
                <a:latin typeface="Arial"/>
                <a:cs typeface="Arial"/>
              </a:rPr>
              <a:t>ideal</a:t>
            </a:r>
            <a:r>
              <a:rPr sz="1200" kern="0" spc="25" dirty="0">
                <a:solidFill>
                  <a:srgbClr val="FFFFFF"/>
                </a:solidFill>
                <a:latin typeface="Arial"/>
                <a:cs typeface="Arial"/>
              </a:rPr>
              <a:t> </a:t>
            </a:r>
            <a:r>
              <a:rPr sz="1200" kern="0" dirty="0">
                <a:solidFill>
                  <a:srgbClr val="FFFFFF"/>
                </a:solidFill>
                <a:latin typeface="Arial"/>
                <a:cs typeface="Arial"/>
              </a:rPr>
              <a:t>location</a:t>
            </a:r>
            <a:r>
              <a:rPr sz="1200" kern="0" spc="10" dirty="0">
                <a:solidFill>
                  <a:srgbClr val="FFFFFF"/>
                </a:solidFill>
                <a:latin typeface="Arial"/>
                <a:cs typeface="Arial"/>
              </a:rPr>
              <a:t> </a:t>
            </a:r>
            <a:r>
              <a:rPr sz="1200" kern="0" dirty="0">
                <a:solidFill>
                  <a:srgbClr val="FFFFFF"/>
                </a:solidFill>
                <a:latin typeface="Arial"/>
                <a:cs typeface="Arial"/>
              </a:rPr>
              <a:t>to</a:t>
            </a:r>
            <a:r>
              <a:rPr sz="1200" kern="0" spc="10" dirty="0">
                <a:solidFill>
                  <a:srgbClr val="FFFFFF"/>
                </a:solidFill>
                <a:latin typeface="Arial"/>
                <a:cs typeface="Arial"/>
              </a:rPr>
              <a:t> </a:t>
            </a:r>
            <a:r>
              <a:rPr sz="1200" kern="0" dirty="0">
                <a:solidFill>
                  <a:srgbClr val="FFFFFF"/>
                </a:solidFill>
                <a:latin typeface="Arial"/>
                <a:cs typeface="Arial"/>
              </a:rPr>
              <a:t>land cables</a:t>
            </a:r>
            <a:r>
              <a:rPr sz="1200" kern="0" spc="25" dirty="0">
                <a:solidFill>
                  <a:srgbClr val="FFFFFF"/>
                </a:solidFill>
                <a:latin typeface="Arial"/>
                <a:cs typeface="Arial"/>
              </a:rPr>
              <a:t> </a:t>
            </a:r>
            <a:r>
              <a:rPr sz="1200" kern="0" dirty="0">
                <a:solidFill>
                  <a:srgbClr val="FFFFFF"/>
                </a:solidFill>
                <a:latin typeface="Arial"/>
                <a:cs typeface="Arial"/>
              </a:rPr>
              <a:t>from</a:t>
            </a:r>
            <a:r>
              <a:rPr sz="1200" kern="0" spc="25" dirty="0">
                <a:solidFill>
                  <a:srgbClr val="FFFFFF"/>
                </a:solidFill>
                <a:latin typeface="Arial"/>
                <a:cs typeface="Arial"/>
              </a:rPr>
              <a:t> </a:t>
            </a:r>
            <a:r>
              <a:rPr sz="1200" kern="0" dirty="0">
                <a:solidFill>
                  <a:srgbClr val="FFFFFF"/>
                </a:solidFill>
                <a:latin typeface="Arial"/>
                <a:cs typeface="Arial"/>
              </a:rPr>
              <a:t>offshore</a:t>
            </a:r>
            <a:r>
              <a:rPr sz="1200" kern="0" spc="-5" dirty="0">
                <a:solidFill>
                  <a:srgbClr val="FFFFFF"/>
                </a:solidFill>
                <a:latin typeface="Arial"/>
                <a:cs typeface="Arial"/>
              </a:rPr>
              <a:t> </a:t>
            </a:r>
            <a:r>
              <a:rPr sz="1200" kern="0" dirty="0">
                <a:solidFill>
                  <a:srgbClr val="FFFFFF"/>
                </a:solidFill>
                <a:latin typeface="Arial"/>
                <a:cs typeface="Arial"/>
              </a:rPr>
              <a:t>wind</a:t>
            </a:r>
            <a:r>
              <a:rPr sz="1200" kern="0" spc="10" dirty="0">
                <a:solidFill>
                  <a:srgbClr val="FFFFFF"/>
                </a:solidFill>
                <a:latin typeface="Arial"/>
                <a:cs typeface="Arial"/>
              </a:rPr>
              <a:t> </a:t>
            </a:r>
            <a:r>
              <a:rPr sz="1200" kern="0" spc="-10" dirty="0">
                <a:solidFill>
                  <a:srgbClr val="FFFFFF"/>
                </a:solidFill>
                <a:latin typeface="Arial"/>
                <a:cs typeface="Arial"/>
              </a:rPr>
              <a:t>farms:</a:t>
            </a:r>
            <a:endParaRPr sz="1200" kern="0">
              <a:solidFill>
                <a:sysClr val="windowText" lastClr="000000"/>
              </a:solidFill>
              <a:latin typeface="Arial"/>
              <a:cs typeface="Arial"/>
            </a:endParaRPr>
          </a:p>
          <a:p>
            <a:pPr marL="640080" lvl="1" indent="-285115" fontAlgn="auto">
              <a:spcBef>
                <a:spcPts val="595"/>
              </a:spcBef>
              <a:spcAft>
                <a:spcPts val="0"/>
              </a:spcAft>
              <a:buFont typeface="Wingdings"/>
              <a:buChar char=""/>
              <a:tabLst>
                <a:tab pos="639445" algn="l"/>
                <a:tab pos="640080" algn="l"/>
              </a:tabLst>
            </a:pPr>
            <a:r>
              <a:rPr sz="1200" b="1" kern="0" dirty="0">
                <a:solidFill>
                  <a:srgbClr val="FFC000"/>
                </a:solidFill>
                <a:latin typeface="Arial"/>
                <a:cs typeface="Arial"/>
              </a:rPr>
              <a:t>On</a:t>
            </a:r>
            <a:r>
              <a:rPr sz="1200" b="1" kern="0" spc="40" dirty="0">
                <a:solidFill>
                  <a:srgbClr val="FFC000"/>
                </a:solidFill>
                <a:latin typeface="Arial"/>
                <a:cs typeface="Arial"/>
              </a:rPr>
              <a:t> </a:t>
            </a:r>
            <a:r>
              <a:rPr sz="1200" b="1" kern="0" dirty="0">
                <a:solidFill>
                  <a:srgbClr val="FFC000"/>
                </a:solidFill>
                <a:latin typeface="Arial"/>
                <a:cs typeface="Arial"/>
              </a:rPr>
              <a:t>the</a:t>
            </a:r>
            <a:r>
              <a:rPr sz="1200" b="1" kern="0" spc="45" dirty="0">
                <a:solidFill>
                  <a:srgbClr val="FFC000"/>
                </a:solidFill>
                <a:latin typeface="Arial"/>
                <a:cs typeface="Arial"/>
              </a:rPr>
              <a:t> </a:t>
            </a:r>
            <a:r>
              <a:rPr sz="1200" b="1" kern="0" spc="-10" dirty="0">
                <a:solidFill>
                  <a:srgbClr val="FFC000"/>
                </a:solidFill>
                <a:latin typeface="Arial"/>
                <a:cs typeface="Arial"/>
              </a:rPr>
              <a:t>waterfront</a:t>
            </a:r>
            <a:r>
              <a:rPr sz="1200" kern="0" spc="-10" dirty="0">
                <a:solidFill>
                  <a:srgbClr val="FFFFFF"/>
                </a:solidFill>
                <a:latin typeface="Arial"/>
                <a:cs typeface="Arial"/>
              </a:rPr>
              <a:t>,</a:t>
            </a:r>
            <a:r>
              <a:rPr sz="1200" kern="0" dirty="0">
                <a:solidFill>
                  <a:srgbClr val="FFFFFF"/>
                </a:solidFill>
                <a:latin typeface="Arial"/>
                <a:cs typeface="Arial"/>
              </a:rPr>
              <a:t> with</a:t>
            </a:r>
            <a:r>
              <a:rPr sz="1200" kern="0" spc="-20" dirty="0">
                <a:solidFill>
                  <a:srgbClr val="FFFFFF"/>
                </a:solidFill>
                <a:latin typeface="Arial"/>
                <a:cs typeface="Arial"/>
              </a:rPr>
              <a:t> </a:t>
            </a:r>
            <a:r>
              <a:rPr sz="1200" kern="0" dirty="0">
                <a:solidFill>
                  <a:srgbClr val="FFFFFF"/>
                </a:solidFill>
                <a:latin typeface="Arial"/>
                <a:cs typeface="Arial"/>
              </a:rPr>
              <a:t>no</a:t>
            </a:r>
            <a:r>
              <a:rPr sz="1200" kern="0" spc="-25" dirty="0">
                <a:solidFill>
                  <a:srgbClr val="FFFFFF"/>
                </a:solidFill>
                <a:latin typeface="Arial"/>
                <a:cs typeface="Arial"/>
              </a:rPr>
              <a:t> </a:t>
            </a:r>
            <a:r>
              <a:rPr sz="1200" kern="0" dirty="0">
                <a:solidFill>
                  <a:srgbClr val="FFFFFF"/>
                </a:solidFill>
                <a:latin typeface="Arial"/>
                <a:cs typeface="Arial"/>
              </a:rPr>
              <a:t>nearby</a:t>
            </a:r>
            <a:r>
              <a:rPr sz="1200" kern="0" spc="-20" dirty="0">
                <a:solidFill>
                  <a:srgbClr val="FFFFFF"/>
                </a:solidFill>
                <a:latin typeface="Arial"/>
                <a:cs typeface="Arial"/>
              </a:rPr>
              <a:t> </a:t>
            </a:r>
            <a:r>
              <a:rPr sz="1200" kern="0" dirty="0">
                <a:solidFill>
                  <a:srgbClr val="FFFFFF"/>
                </a:solidFill>
                <a:latin typeface="Arial"/>
                <a:cs typeface="Arial"/>
              </a:rPr>
              <a:t>recreational</a:t>
            </a:r>
            <a:r>
              <a:rPr sz="1200" kern="0" spc="-15" dirty="0">
                <a:solidFill>
                  <a:srgbClr val="FFFFFF"/>
                </a:solidFill>
                <a:latin typeface="Arial"/>
                <a:cs typeface="Arial"/>
              </a:rPr>
              <a:t> </a:t>
            </a:r>
            <a:r>
              <a:rPr sz="1200" kern="0" spc="-10" dirty="0">
                <a:solidFill>
                  <a:srgbClr val="FFFFFF"/>
                </a:solidFill>
                <a:latin typeface="Arial"/>
                <a:cs typeface="Arial"/>
              </a:rPr>
              <a:t>beaches</a:t>
            </a:r>
            <a:endParaRPr sz="1200" kern="0">
              <a:solidFill>
                <a:sysClr val="windowText" lastClr="000000"/>
              </a:solidFill>
              <a:latin typeface="Arial"/>
              <a:cs typeface="Arial"/>
            </a:endParaRPr>
          </a:p>
          <a:p>
            <a:pPr marL="640080" lvl="1" indent="-285115" fontAlgn="auto">
              <a:spcBef>
                <a:spcPts val="605"/>
              </a:spcBef>
              <a:spcAft>
                <a:spcPts val="0"/>
              </a:spcAft>
              <a:buFont typeface="Wingdings"/>
              <a:buChar char=""/>
              <a:tabLst>
                <a:tab pos="639445" algn="l"/>
                <a:tab pos="640080" algn="l"/>
              </a:tabLst>
            </a:pPr>
            <a:r>
              <a:rPr sz="1200" b="1" kern="0" spc="-20" dirty="0">
                <a:solidFill>
                  <a:srgbClr val="FFC000"/>
                </a:solidFill>
                <a:latin typeface="Arial"/>
                <a:cs typeface="Arial"/>
              </a:rPr>
              <a:t>Industrially</a:t>
            </a:r>
            <a:r>
              <a:rPr sz="1200" b="1" kern="0" spc="70" dirty="0">
                <a:solidFill>
                  <a:srgbClr val="FFC000"/>
                </a:solidFill>
                <a:latin typeface="Arial"/>
                <a:cs typeface="Arial"/>
              </a:rPr>
              <a:t> </a:t>
            </a:r>
            <a:r>
              <a:rPr sz="1200" b="1" kern="0" dirty="0">
                <a:solidFill>
                  <a:srgbClr val="FFC000"/>
                </a:solidFill>
                <a:latin typeface="Arial"/>
                <a:cs typeface="Arial"/>
              </a:rPr>
              <a:t>zoned</a:t>
            </a:r>
            <a:r>
              <a:rPr sz="1200" b="1" kern="0" spc="70" dirty="0">
                <a:solidFill>
                  <a:srgbClr val="FFC000"/>
                </a:solidFill>
                <a:latin typeface="Arial"/>
                <a:cs typeface="Arial"/>
              </a:rPr>
              <a:t> </a:t>
            </a:r>
            <a:r>
              <a:rPr sz="1200" b="1" kern="0" spc="-10" dirty="0">
                <a:solidFill>
                  <a:srgbClr val="FFC000"/>
                </a:solidFill>
                <a:latin typeface="Arial"/>
                <a:cs typeface="Arial"/>
              </a:rPr>
              <a:t>brownfield</a:t>
            </a:r>
            <a:r>
              <a:rPr sz="1200" b="1" kern="0" spc="65" dirty="0">
                <a:solidFill>
                  <a:srgbClr val="FFC000"/>
                </a:solidFill>
                <a:latin typeface="Arial"/>
                <a:cs typeface="Arial"/>
              </a:rPr>
              <a:t> </a:t>
            </a:r>
            <a:r>
              <a:rPr sz="1200" b="1" kern="0" dirty="0">
                <a:solidFill>
                  <a:srgbClr val="FFC000"/>
                </a:solidFill>
                <a:latin typeface="Arial"/>
                <a:cs typeface="Arial"/>
              </a:rPr>
              <a:t>site</a:t>
            </a:r>
            <a:r>
              <a:rPr sz="1200" b="1" kern="0" spc="30" dirty="0">
                <a:solidFill>
                  <a:srgbClr val="FFC000"/>
                </a:solidFill>
                <a:latin typeface="Arial"/>
                <a:cs typeface="Arial"/>
              </a:rPr>
              <a:t> </a:t>
            </a:r>
            <a:r>
              <a:rPr sz="1200" kern="0" dirty="0">
                <a:solidFill>
                  <a:srgbClr val="FFFFFF"/>
                </a:solidFill>
                <a:latin typeface="Arial"/>
                <a:cs typeface="Arial"/>
              </a:rPr>
              <a:t>that</a:t>
            </a:r>
            <a:r>
              <a:rPr sz="1200" kern="0" spc="-30" dirty="0">
                <a:solidFill>
                  <a:srgbClr val="FFFFFF"/>
                </a:solidFill>
                <a:latin typeface="Arial"/>
                <a:cs typeface="Arial"/>
              </a:rPr>
              <a:t> </a:t>
            </a:r>
            <a:r>
              <a:rPr sz="1200" kern="0" dirty="0">
                <a:solidFill>
                  <a:srgbClr val="FFFFFF"/>
                </a:solidFill>
                <a:latin typeface="Arial"/>
                <a:cs typeface="Arial"/>
              </a:rPr>
              <a:t>hosted</a:t>
            </a:r>
            <a:r>
              <a:rPr sz="1200" kern="0" spc="-25" dirty="0">
                <a:solidFill>
                  <a:srgbClr val="FFFFFF"/>
                </a:solidFill>
                <a:latin typeface="Arial"/>
                <a:cs typeface="Arial"/>
              </a:rPr>
              <a:t> </a:t>
            </a:r>
            <a:r>
              <a:rPr sz="1200" kern="0" dirty="0">
                <a:solidFill>
                  <a:srgbClr val="FFFFFF"/>
                </a:solidFill>
                <a:latin typeface="Arial"/>
                <a:cs typeface="Arial"/>
              </a:rPr>
              <a:t>a</a:t>
            </a:r>
            <a:r>
              <a:rPr sz="1200" kern="0" spc="-5" dirty="0">
                <a:solidFill>
                  <a:srgbClr val="FFFFFF"/>
                </a:solidFill>
                <a:latin typeface="Arial"/>
                <a:cs typeface="Arial"/>
              </a:rPr>
              <a:t> </a:t>
            </a:r>
            <a:r>
              <a:rPr sz="1200" kern="0" dirty="0">
                <a:solidFill>
                  <a:srgbClr val="FFFFFF"/>
                </a:solidFill>
                <a:latin typeface="Arial"/>
                <a:cs typeface="Arial"/>
              </a:rPr>
              <a:t>fossil</a:t>
            </a:r>
            <a:r>
              <a:rPr sz="1200" kern="0" spc="-10" dirty="0">
                <a:solidFill>
                  <a:srgbClr val="FFFFFF"/>
                </a:solidFill>
                <a:latin typeface="Arial"/>
                <a:cs typeface="Arial"/>
              </a:rPr>
              <a:t> </a:t>
            </a:r>
            <a:r>
              <a:rPr sz="1200" kern="0" dirty="0">
                <a:solidFill>
                  <a:srgbClr val="FFFFFF"/>
                </a:solidFill>
                <a:latin typeface="Arial"/>
                <a:cs typeface="Arial"/>
              </a:rPr>
              <a:t>fuel</a:t>
            </a:r>
            <a:r>
              <a:rPr sz="1200" kern="0" spc="-35" dirty="0">
                <a:solidFill>
                  <a:srgbClr val="FFFFFF"/>
                </a:solidFill>
                <a:latin typeface="Arial"/>
                <a:cs typeface="Arial"/>
              </a:rPr>
              <a:t> </a:t>
            </a:r>
            <a:r>
              <a:rPr sz="1200" kern="0" dirty="0">
                <a:solidFill>
                  <a:srgbClr val="FFFFFF"/>
                </a:solidFill>
                <a:latin typeface="Arial"/>
                <a:cs typeface="Arial"/>
              </a:rPr>
              <a:t>plant</a:t>
            </a:r>
            <a:r>
              <a:rPr sz="1200" kern="0" spc="-15" dirty="0">
                <a:solidFill>
                  <a:srgbClr val="FFFFFF"/>
                </a:solidFill>
                <a:latin typeface="Arial"/>
                <a:cs typeface="Arial"/>
              </a:rPr>
              <a:t> </a:t>
            </a:r>
            <a:r>
              <a:rPr sz="1200" kern="0" dirty="0">
                <a:solidFill>
                  <a:srgbClr val="FFFFFF"/>
                </a:solidFill>
                <a:latin typeface="Arial"/>
                <a:cs typeface="Arial"/>
              </a:rPr>
              <a:t>from</a:t>
            </a:r>
            <a:r>
              <a:rPr sz="1200" kern="0" spc="-15" dirty="0">
                <a:solidFill>
                  <a:srgbClr val="FFFFFF"/>
                </a:solidFill>
                <a:latin typeface="Arial"/>
                <a:cs typeface="Arial"/>
              </a:rPr>
              <a:t> </a:t>
            </a:r>
            <a:r>
              <a:rPr sz="1200" kern="0" dirty="0">
                <a:solidFill>
                  <a:srgbClr val="FFFFFF"/>
                </a:solidFill>
                <a:latin typeface="Arial"/>
                <a:cs typeface="Arial"/>
              </a:rPr>
              <a:t>1929</a:t>
            </a:r>
            <a:r>
              <a:rPr sz="1200" kern="0" spc="-40" dirty="0">
                <a:solidFill>
                  <a:srgbClr val="FFFFFF"/>
                </a:solidFill>
                <a:latin typeface="Arial"/>
                <a:cs typeface="Arial"/>
              </a:rPr>
              <a:t> </a:t>
            </a:r>
            <a:r>
              <a:rPr sz="1200" kern="0" dirty="0">
                <a:solidFill>
                  <a:srgbClr val="FFFFFF"/>
                </a:solidFill>
                <a:latin typeface="Arial"/>
                <a:cs typeface="Arial"/>
              </a:rPr>
              <a:t>to</a:t>
            </a:r>
            <a:r>
              <a:rPr sz="1200" kern="0" spc="-10" dirty="0">
                <a:solidFill>
                  <a:srgbClr val="FFFFFF"/>
                </a:solidFill>
                <a:latin typeface="Arial"/>
                <a:cs typeface="Arial"/>
              </a:rPr>
              <a:t> </a:t>
            </a:r>
            <a:r>
              <a:rPr sz="1200" kern="0" spc="-20" dirty="0">
                <a:solidFill>
                  <a:srgbClr val="FFFFFF"/>
                </a:solidFill>
                <a:latin typeface="Arial"/>
                <a:cs typeface="Arial"/>
              </a:rPr>
              <a:t>2015</a:t>
            </a:r>
            <a:endParaRPr sz="1200" kern="0">
              <a:solidFill>
                <a:sysClr val="windowText" lastClr="000000"/>
              </a:solidFill>
              <a:latin typeface="Arial"/>
              <a:cs typeface="Arial"/>
            </a:endParaRPr>
          </a:p>
          <a:p>
            <a:pPr marL="639445" marR="380365" lvl="1" indent="-285115" fontAlgn="auto">
              <a:spcBef>
                <a:spcPts val="595"/>
              </a:spcBef>
              <a:spcAft>
                <a:spcPts val="0"/>
              </a:spcAft>
              <a:buFont typeface="Wingdings"/>
              <a:buChar char=""/>
              <a:tabLst>
                <a:tab pos="639445" algn="l"/>
                <a:tab pos="640080" algn="l"/>
              </a:tabLst>
            </a:pPr>
            <a:r>
              <a:rPr sz="1200" b="1" kern="0" spc="-25" dirty="0">
                <a:solidFill>
                  <a:srgbClr val="FFC000"/>
                </a:solidFill>
                <a:latin typeface="Arial"/>
                <a:cs typeface="Arial"/>
              </a:rPr>
              <a:t>Existing</a:t>
            </a:r>
            <a:r>
              <a:rPr sz="1200" b="1" kern="0" spc="50" dirty="0">
                <a:solidFill>
                  <a:srgbClr val="FFC000"/>
                </a:solidFill>
                <a:latin typeface="Arial"/>
                <a:cs typeface="Arial"/>
              </a:rPr>
              <a:t> </a:t>
            </a:r>
            <a:r>
              <a:rPr sz="1200" b="1" kern="0" spc="-10" dirty="0">
                <a:solidFill>
                  <a:srgbClr val="FFC000"/>
                </a:solidFill>
                <a:latin typeface="Arial"/>
                <a:cs typeface="Arial"/>
              </a:rPr>
              <a:t>substation</a:t>
            </a:r>
            <a:r>
              <a:rPr sz="1200" b="1" kern="0" spc="85" dirty="0">
                <a:solidFill>
                  <a:srgbClr val="FFC000"/>
                </a:solidFill>
                <a:latin typeface="Arial"/>
                <a:cs typeface="Arial"/>
              </a:rPr>
              <a:t> </a:t>
            </a:r>
            <a:r>
              <a:rPr sz="1200" b="1" kern="0" dirty="0">
                <a:solidFill>
                  <a:srgbClr val="FFC000"/>
                </a:solidFill>
                <a:latin typeface="Arial"/>
                <a:cs typeface="Arial"/>
              </a:rPr>
              <a:t>on</a:t>
            </a:r>
            <a:r>
              <a:rPr sz="1200" b="1" kern="0" spc="60" dirty="0">
                <a:solidFill>
                  <a:srgbClr val="FFC000"/>
                </a:solidFill>
                <a:latin typeface="Arial"/>
                <a:cs typeface="Arial"/>
              </a:rPr>
              <a:t> </a:t>
            </a:r>
            <a:r>
              <a:rPr sz="1200" b="1" kern="0" spc="-10" dirty="0">
                <a:solidFill>
                  <a:srgbClr val="FFC000"/>
                </a:solidFill>
                <a:latin typeface="Arial"/>
                <a:cs typeface="Arial"/>
              </a:rPr>
              <a:t>location</a:t>
            </a:r>
            <a:r>
              <a:rPr sz="1200" b="1" kern="0" spc="55" dirty="0">
                <a:solidFill>
                  <a:srgbClr val="FFC000"/>
                </a:solidFill>
                <a:latin typeface="Arial"/>
                <a:cs typeface="Arial"/>
              </a:rPr>
              <a:t> </a:t>
            </a:r>
            <a:r>
              <a:rPr sz="1200" kern="0" dirty="0">
                <a:solidFill>
                  <a:srgbClr val="FFFFFF"/>
                </a:solidFill>
                <a:latin typeface="Arial"/>
                <a:cs typeface="Arial"/>
              </a:rPr>
              <a:t>with</a:t>
            </a:r>
            <a:r>
              <a:rPr sz="1200" kern="0" spc="-10" dirty="0">
                <a:solidFill>
                  <a:srgbClr val="FFFFFF"/>
                </a:solidFill>
                <a:latin typeface="Arial"/>
                <a:cs typeface="Arial"/>
              </a:rPr>
              <a:t> </a:t>
            </a:r>
            <a:r>
              <a:rPr sz="1200" kern="0" dirty="0">
                <a:solidFill>
                  <a:srgbClr val="FFFFFF"/>
                </a:solidFill>
                <a:latin typeface="Arial"/>
                <a:cs typeface="Arial"/>
              </a:rPr>
              <a:t>high</a:t>
            </a:r>
            <a:r>
              <a:rPr sz="1200" kern="0" spc="-5" dirty="0">
                <a:solidFill>
                  <a:srgbClr val="FFFFFF"/>
                </a:solidFill>
                <a:latin typeface="Arial"/>
                <a:cs typeface="Arial"/>
              </a:rPr>
              <a:t> </a:t>
            </a:r>
            <a:r>
              <a:rPr sz="1200" kern="0" dirty="0">
                <a:solidFill>
                  <a:srgbClr val="FFFFFF"/>
                </a:solidFill>
                <a:latin typeface="Arial"/>
                <a:cs typeface="Arial"/>
              </a:rPr>
              <a:t>voltage transmission</a:t>
            </a:r>
            <a:r>
              <a:rPr sz="1200" kern="0" spc="-20" dirty="0">
                <a:solidFill>
                  <a:srgbClr val="FFFFFF"/>
                </a:solidFill>
                <a:latin typeface="Arial"/>
                <a:cs typeface="Arial"/>
              </a:rPr>
              <a:t> </a:t>
            </a:r>
            <a:r>
              <a:rPr sz="1200" kern="0" dirty="0">
                <a:solidFill>
                  <a:srgbClr val="FFFFFF"/>
                </a:solidFill>
                <a:latin typeface="Arial"/>
                <a:cs typeface="Arial"/>
              </a:rPr>
              <a:t>already</a:t>
            </a:r>
            <a:r>
              <a:rPr sz="1200" kern="0" spc="20" dirty="0">
                <a:solidFill>
                  <a:srgbClr val="FFFFFF"/>
                </a:solidFill>
                <a:latin typeface="Arial"/>
                <a:cs typeface="Arial"/>
              </a:rPr>
              <a:t> </a:t>
            </a:r>
            <a:r>
              <a:rPr sz="1200" kern="0" dirty="0">
                <a:solidFill>
                  <a:srgbClr val="FFFFFF"/>
                </a:solidFill>
                <a:latin typeface="Arial"/>
                <a:cs typeface="Arial"/>
              </a:rPr>
              <a:t>connecting</a:t>
            </a:r>
            <a:r>
              <a:rPr sz="1200" kern="0" spc="-35" dirty="0">
                <a:solidFill>
                  <a:srgbClr val="FFFFFF"/>
                </a:solidFill>
                <a:latin typeface="Arial"/>
                <a:cs typeface="Arial"/>
              </a:rPr>
              <a:t> </a:t>
            </a:r>
            <a:r>
              <a:rPr sz="1200" kern="0" dirty="0">
                <a:solidFill>
                  <a:srgbClr val="FFFFFF"/>
                </a:solidFill>
                <a:latin typeface="Arial"/>
                <a:cs typeface="Arial"/>
              </a:rPr>
              <a:t>it</a:t>
            </a:r>
            <a:r>
              <a:rPr sz="1200" kern="0" spc="-5" dirty="0">
                <a:solidFill>
                  <a:srgbClr val="FFFFFF"/>
                </a:solidFill>
                <a:latin typeface="Arial"/>
                <a:cs typeface="Arial"/>
              </a:rPr>
              <a:t> </a:t>
            </a:r>
            <a:r>
              <a:rPr sz="1200" kern="0" dirty="0">
                <a:solidFill>
                  <a:srgbClr val="FFFFFF"/>
                </a:solidFill>
                <a:latin typeface="Arial"/>
                <a:cs typeface="Arial"/>
              </a:rPr>
              <a:t>to</a:t>
            </a:r>
            <a:r>
              <a:rPr sz="1200" kern="0" spc="-10" dirty="0">
                <a:solidFill>
                  <a:srgbClr val="FFFFFF"/>
                </a:solidFill>
                <a:latin typeface="Arial"/>
                <a:cs typeface="Arial"/>
              </a:rPr>
              <a:t> </a:t>
            </a:r>
            <a:r>
              <a:rPr sz="1200" kern="0" dirty="0">
                <a:solidFill>
                  <a:srgbClr val="FFFFFF"/>
                </a:solidFill>
                <a:latin typeface="Arial"/>
                <a:cs typeface="Arial"/>
              </a:rPr>
              <a:t>the</a:t>
            </a:r>
            <a:r>
              <a:rPr sz="1200" kern="0" spc="-20" dirty="0">
                <a:solidFill>
                  <a:srgbClr val="FFFFFF"/>
                </a:solidFill>
                <a:latin typeface="Arial"/>
                <a:cs typeface="Arial"/>
              </a:rPr>
              <a:t> </a:t>
            </a:r>
            <a:r>
              <a:rPr sz="1200" kern="0" dirty="0">
                <a:solidFill>
                  <a:srgbClr val="FFFFFF"/>
                </a:solidFill>
                <a:latin typeface="Arial"/>
                <a:cs typeface="Arial"/>
              </a:rPr>
              <a:t>rest of</a:t>
            </a:r>
            <a:r>
              <a:rPr sz="1200" kern="0" spc="5" dirty="0">
                <a:solidFill>
                  <a:srgbClr val="FFFFFF"/>
                </a:solidFill>
                <a:latin typeface="Arial"/>
                <a:cs typeface="Arial"/>
              </a:rPr>
              <a:t> </a:t>
            </a:r>
            <a:r>
              <a:rPr sz="1200" kern="0" dirty="0">
                <a:solidFill>
                  <a:srgbClr val="FFFFFF"/>
                </a:solidFill>
                <a:latin typeface="Arial"/>
                <a:cs typeface="Arial"/>
              </a:rPr>
              <a:t>the</a:t>
            </a:r>
            <a:r>
              <a:rPr sz="1200" kern="0" spc="-15" dirty="0">
                <a:solidFill>
                  <a:srgbClr val="FFFFFF"/>
                </a:solidFill>
                <a:latin typeface="Arial"/>
                <a:cs typeface="Arial"/>
              </a:rPr>
              <a:t> </a:t>
            </a:r>
            <a:r>
              <a:rPr sz="1200" kern="0" spc="-25" dirty="0">
                <a:solidFill>
                  <a:srgbClr val="FFFFFF"/>
                </a:solidFill>
                <a:latin typeface="Arial"/>
                <a:cs typeface="Arial"/>
              </a:rPr>
              <a:t>New </a:t>
            </a:r>
            <a:r>
              <a:rPr sz="1200" kern="0" dirty="0">
                <a:solidFill>
                  <a:srgbClr val="FFFFFF"/>
                </a:solidFill>
                <a:latin typeface="Arial"/>
                <a:cs typeface="Arial"/>
              </a:rPr>
              <a:t>Jersey</a:t>
            </a:r>
            <a:r>
              <a:rPr sz="1200" kern="0" spc="15" dirty="0">
                <a:solidFill>
                  <a:srgbClr val="FFFFFF"/>
                </a:solidFill>
                <a:latin typeface="Arial"/>
                <a:cs typeface="Arial"/>
              </a:rPr>
              <a:t> </a:t>
            </a:r>
            <a:r>
              <a:rPr sz="1200" kern="0" dirty="0">
                <a:solidFill>
                  <a:srgbClr val="FFFFFF"/>
                </a:solidFill>
                <a:latin typeface="Arial"/>
                <a:cs typeface="Arial"/>
              </a:rPr>
              <a:t>electric</a:t>
            </a:r>
            <a:r>
              <a:rPr sz="1200" kern="0" spc="15" dirty="0">
                <a:solidFill>
                  <a:srgbClr val="FFFFFF"/>
                </a:solidFill>
                <a:latin typeface="Arial"/>
                <a:cs typeface="Arial"/>
              </a:rPr>
              <a:t> </a:t>
            </a:r>
            <a:r>
              <a:rPr sz="1200" kern="0" spc="-10" dirty="0">
                <a:solidFill>
                  <a:srgbClr val="FFFFFF"/>
                </a:solidFill>
                <a:latin typeface="Arial"/>
                <a:cs typeface="Arial"/>
              </a:rPr>
              <a:t>network</a:t>
            </a:r>
            <a:endParaRPr sz="1200" kern="0">
              <a:solidFill>
                <a:sysClr val="windowText" lastClr="000000"/>
              </a:solidFill>
              <a:latin typeface="Arial"/>
              <a:cs typeface="Arial"/>
            </a:endParaRPr>
          </a:p>
          <a:p>
            <a:pPr marL="377825" indent="-287655" fontAlgn="auto">
              <a:spcBef>
                <a:spcPts val="605"/>
              </a:spcBef>
              <a:spcAft>
                <a:spcPts val="0"/>
              </a:spcAft>
              <a:buFontTx/>
              <a:buChar char="•"/>
              <a:tabLst>
                <a:tab pos="377825" algn="l"/>
                <a:tab pos="378460" algn="l"/>
              </a:tabLst>
            </a:pPr>
            <a:r>
              <a:rPr sz="1200" kern="0" dirty="0">
                <a:solidFill>
                  <a:srgbClr val="FFFFFF"/>
                </a:solidFill>
                <a:latin typeface="Arial"/>
                <a:cs typeface="Arial"/>
              </a:rPr>
              <a:t>To</a:t>
            </a:r>
            <a:r>
              <a:rPr sz="1200" kern="0" spc="30" dirty="0">
                <a:solidFill>
                  <a:srgbClr val="FFFFFF"/>
                </a:solidFill>
                <a:latin typeface="Arial"/>
                <a:cs typeface="Arial"/>
              </a:rPr>
              <a:t> </a:t>
            </a:r>
            <a:r>
              <a:rPr sz="1200" kern="0" dirty="0">
                <a:solidFill>
                  <a:srgbClr val="FFFFFF"/>
                </a:solidFill>
                <a:latin typeface="Arial"/>
                <a:cs typeface="Arial"/>
              </a:rPr>
              <a:t>be</a:t>
            </a:r>
            <a:r>
              <a:rPr sz="1200" kern="0" spc="30" dirty="0">
                <a:solidFill>
                  <a:srgbClr val="FFFFFF"/>
                </a:solidFill>
                <a:latin typeface="Arial"/>
                <a:cs typeface="Arial"/>
              </a:rPr>
              <a:t> </a:t>
            </a:r>
            <a:r>
              <a:rPr sz="1200" kern="0" dirty="0">
                <a:solidFill>
                  <a:srgbClr val="FFFFFF"/>
                </a:solidFill>
                <a:latin typeface="Arial"/>
                <a:cs typeface="Arial"/>
              </a:rPr>
              <a:t>constructed</a:t>
            </a:r>
            <a:r>
              <a:rPr sz="1200" kern="0" spc="10" dirty="0">
                <a:solidFill>
                  <a:srgbClr val="FFFFFF"/>
                </a:solidFill>
                <a:latin typeface="Arial"/>
                <a:cs typeface="Arial"/>
              </a:rPr>
              <a:t> </a:t>
            </a:r>
            <a:r>
              <a:rPr sz="1200" kern="0" dirty="0">
                <a:solidFill>
                  <a:srgbClr val="FFFFFF"/>
                </a:solidFill>
                <a:latin typeface="Arial"/>
                <a:cs typeface="Arial"/>
              </a:rPr>
              <a:t>and</a:t>
            </a:r>
            <a:r>
              <a:rPr sz="1200" kern="0" spc="20" dirty="0">
                <a:solidFill>
                  <a:srgbClr val="FFFFFF"/>
                </a:solidFill>
                <a:latin typeface="Arial"/>
                <a:cs typeface="Arial"/>
              </a:rPr>
              <a:t> </a:t>
            </a:r>
            <a:r>
              <a:rPr sz="1200" kern="0" dirty="0">
                <a:solidFill>
                  <a:srgbClr val="FFFFFF"/>
                </a:solidFill>
                <a:latin typeface="Arial"/>
                <a:cs typeface="Arial"/>
              </a:rPr>
              <a:t>maintained</a:t>
            </a:r>
            <a:r>
              <a:rPr sz="1200" kern="0" spc="10" dirty="0">
                <a:solidFill>
                  <a:srgbClr val="FFFFFF"/>
                </a:solidFill>
                <a:latin typeface="Arial"/>
                <a:cs typeface="Arial"/>
              </a:rPr>
              <a:t> </a:t>
            </a:r>
            <a:r>
              <a:rPr sz="1200" kern="0" dirty="0">
                <a:solidFill>
                  <a:srgbClr val="FFFFFF"/>
                </a:solidFill>
                <a:latin typeface="Arial"/>
                <a:cs typeface="Arial"/>
              </a:rPr>
              <a:t>by</a:t>
            </a:r>
            <a:r>
              <a:rPr sz="1200" kern="0" spc="30" dirty="0">
                <a:solidFill>
                  <a:srgbClr val="FFFFFF"/>
                </a:solidFill>
                <a:latin typeface="Arial"/>
                <a:cs typeface="Arial"/>
              </a:rPr>
              <a:t> </a:t>
            </a:r>
            <a:r>
              <a:rPr sz="1200" kern="0" dirty="0">
                <a:solidFill>
                  <a:srgbClr val="FFFFFF"/>
                </a:solidFill>
                <a:latin typeface="Arial"/>
                <a:cs typeface="Arial"/>
              </a:rPr>
              <a:t>New</a:t>
            </a:r>
            <a:r>
              <a:rPr sz="1200" kern="0" spc="30" dirty="0">
                <a:solidFill>
                  <a:srgbClr val="FFFFFF"/>
                </a:solidFill>
                <a:latin typeface="Arial"/>
                <a:cs typeface="Arial"/>
              </a:rPr>
              <a:t> </a:t>
            </a:r>
            <a:r>
              <a:rPr sz="1200" kern="0" dirty="0">
                <a:solidFill>
                  <a:srgbClr val="FFFFFF"/>
                </a:solidFill>
                <a:latin typeface="Arial"/>
                <a:cs typeface="Arial"/>
              </a:rPr>
              <a:t>Jersey-based</a:t>
            </a:r>
            <a:r>
              <a:rPr sz="1200" kern="0" spc="50" dirty="0">
                <a:solidFill>
                  <a:srgbClr val="FFFFFF"/>
                </a:solidFill>
                <a:latin typeface="Arial"/>
                <a:cs typeface="Arial"/>
              </a:rPr>
              <a:t> </a:t>
            </a:r>
            <a:r>
              <a:rPr sz="1200" kern="0" dirty="0">
                <a:solidFill>
                  <a:srgbClr val="FFFFFF"/>
                </a:solidFill>
                <a:latin typeface="Arial"/>
                <a:cs typeface="Arial"/>
              </a:rPr>
              <a:t>union </a:t>
            </a:r>
            <a:r>
              <a:rPr sz="1200" kern="0" spc="-10" dirty="0">
                <a:solidFill>
                  <a:srgbClr val="FFFFFF"/>
                </a:solidFill>
                <a:latin typeface="Arial"/>
                <a:cs typeface="Arial"/>
              </a:rPr>
              <a:t>labor</a:t>
            </a:r>
            <a:endParaRPr sz="1200" kern="0">
              <a:solidFill>
                <a:sysClr val="windowText" lastClr="000000"/>
              </a:solidFill>
              <a:latin typeface="Arial"/>
              <a:cs typeface="Arial"/>
            </a:endParaRPr>
          </a:p>
          <a:p>
            <a:pPr marL="377825" indent="-287655" fontAlgn="auto">
              <a:spcBef>
                <a:spcPts val="595"/>
              </a:spcBef>
              <a:spcAft>
                <a:spcPts val="0"/>
              </a:spcAft>
              <a:buFontTx/>
              <a:buChar char="•"/>
              <a:tabLst>
                <a:tab pos="377825" algn="l"/>
                <a:tab pos="378460" algn="l"/>
              </a:tabLst>
            </a:pPr>
            <a:r>
              <a:rPr sz="1200" kern="0" dirty="0">
                <a:solidFill>
                  <a:srgbClr val="FFFFFF"/>
                </a:solidFill>
                <a:latin typeface="Arial"/>
                <a:cs typeface="Arial"/>
              </a:rPr>
              <a:t>Ultimate</a:t>
            </a:r>
            <a:r>
              <a:rPr sz="1200" kern="0" spc="30" dirty="0">
                <a:solidFill>
                  <a:srgbClr val="FFFFFF"/>
                </a:solidFill>
                <a:latin typeface="Arial"/>
                <a:cs typeface="Arial"/>
              </a:rPr>
              <a:t> </a:t>
            </a:r>
            <a:r>
              <a:rPr sz="1200" kern="0" dirty="0">
                <a:solidFill>
                  <a:srgbClr val="FFFFFF"/>
                </a:solidFill>
                <a:latin typeface="Arial"/>
                <a:cs typeface="Arial"/>
              </a:rPr>
              <a:t>specifications</a:t>
            </a:r>
            <a:r>
              <a:rPr sz="1200" kern="0" spc="30" dirty="0">
                <a:solidFill>
                  <a:srgbClr val="FFFFFF"/>
                </a:solidFill>
                <a:latin typeface="Arial"/>
                <a:cs typeface="Arial"/>
              </a:rPr>
              <a:t> </a:t>
            </a:r>
            <a:r>
              <a:rPr sz="1200" kern="0" dirty="0">
                <a:solidFill>
                  <a:srgbClr val="FFFFFF"/>
                </a:solidFill>
                <a:latin typeface="Arial"/>
                <a:cs typeface="Arial"/>
              </a:rPr>
              <a:t>will</a:t>
            </a:r>
            <a:r>
              <a:rPr sz="1200" kern="0" spc="45" dirty="0">
                <a:solidFill>
                  <a:srgbClr val="FFFFFF"/>
                </a:solidFill>
                <a:latin typeface="Arial"/>
                <a:cs typeface="Arial"/>
              </a:rPr>
              <a:t> </a:t>
            </a:r>
            <a:r>
              <a:rPr sz="1200" kern="0" dirty="0">
                <a:solidFill>
                  <a:srgbClr val="FFFFFF"/>
                </a:solidFill>
                <a:latin typeface="Arial"/>
                <a:cs typeface="Arial"/>
              </a:rPr>
              <a:t>be</a:t>
            </a:r>
            <a:r>
              <a:rPr sz="1200" kern="0" spc="50" dirty="0">
                <a:solidFill>
                  <a:srgbClr val="FFFFFF"/>
                </a:solidFill>
                <a:latin typeface="Arial"/>
                <a:cs typeface="Arial"/>
              </a:rPr>
              <a:t> </a:t>
            </a:r>
            <a:r>
              <a:rPr sz="1200" kern="0" dirty="0">
                <a:solidFill>
                  <a:srgbClr val="FFFFFF"/>
                </a:solidFill>
                <a:latin typeface="Arial"/>
                <a:cs typeface="Arial"/>
              </a:rPr>
              <a:t>tailored</a:t>
            </a:r>
            <a:r>
              <a:rPr sz="1200" kern="0" spc="55" dirty="0">
                <a:solidFill>
                  <a:srgbClr val="FFFFFF"/>
                </a:solidFill>
                <a:latin typeface="Arial"/>
                <a:cs typeface="Arial"/>
              </a:rPr>
              <a:t> </a:t>
            </a:r>
            <a:r>
              <a:rPr sz="1200" kern="0" dirty="0">
                <a:solidFill>
                  <a:srgbClr val="FFFFFF"/>
                </a:solidFill>
                <a:latin typeface="Arial"/>
                <a:cs typeface="Arial"/>
              </a:rPr>
              <a:t>to</a:t>
            </a:r>
            <a:r>
              <a:rPr sz="1200" kern="0" spc="25" dirty="0">
                <a:solidFill>
                  <a:srgbClr val="FFFFFF"/>
                </a:solidFill>
                <a:latin typeface="Arial"/>
                <a:cs typeface="Arial"/>
              </a:rPr>
              <a:t> </a:t>
            </a:r>
            <a:r>
              <a:rPr sz="1200" kern="0" dirty="0">
                <a:solidFill>
                  <a:srgbClr val="FFFFFF"/>
                </a:solidFill>
                <a:latin typeface="Arial"/>
                <a:cs typeface="Arial"/>
              </a:rPr>
              <a:t>fit</a:t>
            </a:r>
            <a:r>
              <a:rPr sz="1200" kern="0" spc="40" dirty="0">
                <a:solidFill>
                  <a:srgbClr val="FFFFFF"/>
                </a:solidFill>
                <a:latin typeface="Arial"/>
                <a:cs typeface="Arial"/>
              </a:rPr>
              <a:t> </a:t>
            </a:r>
            <a:r>
              <a:rPr sz="1200" kern="0" dirty="0">
                <a:solidFill>
                  <a:srgbClr val="FFFFFF"/>
                </a:solidFill>
                <a:latin typeface="Arial"/>
                <a:cs typeface="Arial"/>
              </a:rPr>
              <a:t>with</a:t>
            </a:r>
            <a:r>
              <a:rPr sz="1200" kern="0" spc="20" dirty="0">
                <a:solidFill>
                  <a:srgbClr val="FFFFFF"/>
                </a:solidFill>
                <a:latin typeface="Arial"/>
                <a:cs typeface="Arial"/>
              </a:rPr>
              <a:t> </a:t>
            </a:r>
            <a:r>
              <a:rPr sz="1200" kern="0" dirty="0">
                <a:solidFill>
                  <a:srgbClr val="FFFFFF"/>
                </a:solidFill>
                <a:latin typeface="Arial"/>
                <a:cs typeface="Arial"/>
              </a:rPr>
              <a:t>character</a:t>
            </a:r>
            <a:r>
              <a:rPr sz="1200" kern="0" spc="35" dirty="0">
                <a:solidFill>
                  <a:srgbClr val="FFFFFF"/>
                </a:solidFill>
                <a:latin typeface="Arial"/>
                <a:cs typeface="Arial"/>
              </a:rPr>
              <a:t> </a:t>
            </a:r>
            <a:r>
              <a:rPr sz="1200" kern="0" dirty="0">
                <a:solidFill>
                  <a:srgbClr val="FFFFFF"/>
                </a:solidFill>
                <a:latin typeface="Arial"/>
                <a:cs typeface="Arial"/>
              </a:rPr>
              <a:t>of</a:t>
            </a:r>
            <a:r>
              <a:rPr sz="1200" kern="0" spc="50" dirty="0">
                <a:solidFill>
                  <a:srgbClr val="FFFFFF"/>
                </a:solidFill>
                <a:latin typeface="Arial"/>
                <a:cs typeface="Arial"/>
              </a:rPr>
              <a:t> </a:t>
            </a:r>
            <a:r>
              <a:rPr sz="1200" kern="0" dirty="0">
                <a:solidFill>
                  <a:srgbClr val="FFFFFF"/>
                </a:solidFill>
                <a:latin typeface="Arial"/>
                <a:cs typeface="Arial"/>
              </a:rPr>
              <a:t>the</a:t>
            </a:r>
            <a:r>
              <a:rPr sz="1200" kern="0" spc="35" dirty="0">
                <a:solidFill>
                  <a:srgbClr val="FFFFFF"/>
                </a:solidFill>
                <a:latin typeface="Arial"/>
                <a:cs typeface="Arial"/>
              </a:rPr>
              <a:t> </a:t>
            </a:r>
            <a:r>
              <a:rPr sz="1200" kern="0" dirty="0">
                <a:solidFill>
                  <a:srgbClr val="FFFFFF"/>
                </a:solidFill>
                <a:latin typeface="Arial"/>
                <a:cs typeface="Arial"/>
              </a:rPr>
              <a:t>South</a:t>
            </a:r>
            <a:r>
              <a:rPr sz="1200" kern="0" spc="10" dirty="0">
                <a:solidFill>
                  <a:srgbClr val="FFFFFF"/>
                </a:solidFill>
                <a:latin typeface="Arial"/>
                <a:cs typeface="Arial"/>
              </a:rPr>
              <a:t> </a:t>
            </a:r>
            <a:r>
              <a:rPr sz="1200" kern="0" dirty="0">
                <a:solidFill>
                  <a:srgbClr val="FFFFFF"/>
                </a:solidFill>
                <a:latin typeface="Arial"/>
                <a:cs typeface="Arial"/>
              </a:rPr>
              <a:t>Amboy</a:t>
            </a:r>
            <a:r>
              <a:rPr sz="1200" kern="0" spc="50" dirty="0">
                <a:solidFill>
                  <a:srgbClr val="FFFFFF"/>
                </a:solidFill>
                <a:latin typeface="Arial"/>
                <a:cs typeface="Arial"/>
              </a:rPr>
              <a:t> </a:t>
            </a:r>
            <a:r>
              <a:rPr sz="1200" kern="0" spc="-10" dirty="0">
                <a:solidFill>
                  <a:srgbClr val="FFFFFF"/>
                </a:solidFill>
                <a:latin typeface="Arial"/>
                <a:cs typeface="Arial"/>
              </a:rPr>
              <a:t>community</a:t>
            </a:r>
            <a:endParaRPr sz="1200" kern="0">
              <a:solidFill>
                <a:sysClr val="windowText" lastClr="000000"/>
              </a:solidFill>
              <a:latin typeface="Arial"/>
              <a:cs typeface="Arial"/>
            </a:endParaRPr>
          </a:p>
        </p:txBody>
      </p:sp>
    </p:spTree>
    <p:extLst>
      <p:ext uri="{BB962C8B-B14F-4D97-AF65-F5344CB8AC3E}">
        <p14:creationId xmlns:p14="http://schemas.microsoft.com/office/powerpoint/2010/main" val="1870360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275507" y="6483540"/>
            <a:ext cx="97155" cy="166071"/>
          </a:xfrm>
          <a:prstGeom prst="rect">
            <a:avLst/>
          </a:prstGeom>
        </p:spPr>
        <p:txBody>
          <a:bodyPr vert="horz" wrap="square" lIns="0" tIns="12065" rIns="0" bIns="0" rtlCol="0">
            <a:spAutoFit/>
          </a:bodyPr>
          <a:lstStyle/>
          <a:p>
            <a:pPr marL="12700" fontAlgn="auto">
              <a:spcBef>
                <a:spcPts val="95"/>
              </a:spcBef>
              <a:spcAft>
                <a:spcPts val="0"/>
              </a:spcAft>
            </a:pPr>
            <a:r>
              <a:rPr sz="1000" kern="0" spc="5" dirty="0">
                <a:solidFill>
                  <a:srgbClr val="8A8A8A"/>
                </a:solidFill>
                <a:latin typeface="Arial"/>
                <a:cs typeface="Arial"/>
              </a:rPr>
              <a:t>5</a:t>
            </a:r>
            <a:endParaRPr sz="1000" kern="0">
              <a:solidFill>
                <a:sysClr val="windowText" lastClr="000000"/>
              </a:solidFill>
              <a:latin typeface="Arial"/>
              <a:cs typeface="Arial"/>
            </a:endParaRPr>
          </a:p>
        </p:txBody>
      </p:sp>
      <p:sp>
        <p:nvSpPr>
          <p:cNvPr id="3" name="object 3"/>
          <p:cNvSpPr/>
          <p:nvPr/>
        </p:nvSpPr>
        <p:spPr>
          <a:xfrm>
            <a:off x="2158314" y="6705105"/>
            <a:ext cx="534670" cy="33655"/>
          </a:xfrm>
          <a:custGeom>
            <a:avLst/>
            <a:gdLst/>
            <a:ahLst/>
            <a:cxnLst/>
            <a:rect l="l" t="t" r="r" b="b"/>
            <a:pathLst>
              <a:path w="534669" h="33654">
                <a:moveTo>
                  <a:pt x="25349" y="26581"/>
                </a:moveTo>
                <a:lnTo>
                  <a:pt x="7467" y="26581"/>
                </a:lnTo>
                <a:lnTo>
                  <a:pt x="7467" y="685"/>
                </a:lnTo>
                <a:lnTo>
                  <a:pt x="0" y="685"/>
                </a:lnTo>
                <a:lnTo>
                  <a:pt x="0" y="32715"/>
                </a:lnTo>
                <a:lnTo>
                  <a:pt x="24434" y="32715"/>
                </a:lnTo>
                <a:lnTo>
                  <a:pt x="25349" y="26581"/>
                </a:lnTo>
                <a:close/>
              </a:path>
              <a:path w="534669" h="33654">
                <a:moveTo>
                  <a:pt x="48196" y="685"/>
                </a:moveTo>
                <a:lnTo>
                  <a:pt x="40500" y="685"/>
                </a:lnTo>
                <a:lnTo>
                  <a:pt x="40500" y="32715"/>
                </a:lnTo>
                <a:lnTo>
                  <a:pt x="48196" y="32715"/>
                </a:lnTo>
                <a:lnTo>
                  <a:pt x="48196" y="685"/>
                </a:lnTo>
                <a:close/>
              </a:path>
              <a:path w="534669" h="33654">
                <a:moveTo>
                  <a:pt x="98653" y="10223"/>
                </a:moveTo>
                <a:lnTo>
                  <a:pt x="97751" y="5689"/>
                </a:lnTo>
                <a:lnTo>
                  <a:pt x="93459" y="0"/>
                </a:lnTo>
                <a:lnTo>
                  <a:pt x="71958" y="0"/>
                </a:lnTo>
                <a:lnTo>
                  <a:pt x="65849" y="7505"/>
                </a:lnTo>
                <a:lnTo>
                  <a:pt x="65849" y="26352"/>
                </a:lnTo>
                <a:lnTo>
                  <a:pt x="71501" y="33401"/>
                </a:lnTo>
                <a:lnTo>
                  <a:pt x="87795" y="33401"/>
                </a:lnTo>
                <a:lnTo>
                  <a:pt x="90512" y="31813"/>
                </a:lnTo>
                <a:lnTo>
                  <a:pt x="92544" y="29311"/>
                </a:lnTo>
                <a:lnTo>
                  <a:pt x="92773" y="30441"/>
                </a:lnTo>
                <a:lnTo>
                  <a:pt x="93002" y="32042"/>
                </a:lnTo>
                <a:lnTo>
                  <a:pt x="93002" y="32715"/>
                </a:lnTo>
                <a:lnTo>
                  <a:pt x="98653" y="32715"/>
                </a:lnTo>
                <a:lnTo>
                  <a:pt x="98653" y="14312"/>
                </a:lnTo>
                <a:lnTo>
                  <a:pt x="83502" y="14312"/>
                </a:lnTo>
                <a:lnTo>
                  <a:pt x="83502" y="20218"/>
                </a:lnTo>
                <a:lnTo>
                  <a:pt x="91186" y="20218"/>
                </a:lnTo>
                <a:lnTo>
                  <a:pt x="91186" y="24765"/>
                </a:lnTo>
                <a:lnTo>
                  <a:pt x="88696" y="27495"/>
                </a:lnTo>
                <a:lnTo>
                  <a:pt x="76708" y="27495"/>
                </a:lnTo>
                <a:lnTo>
                  <a:pt x="73761" y="22720"/>
                </a:lnTo>
                <a:lnTo>
                  <a:pt x="73761" y="10452"/>
                </a:lnTo>
                <a:lnTo>
                  <a:pt x="76708" y="5905"/>
                </a:lnTo>
                <a:lnTo>
                  <a:pt x="88480" y="5905"/>
                </a:lnTo>
                <a:lnTo>
                  <a:pt x="90284" y="8636"/>
                </a:lnTo>
                <a:lnTo>
                  <a:pt x="90970" y="10223"/>
                </a:lnTo>
                <a:lnTo>
                  <a:pt x="98653" y="10223"/>
                </a:lnTo>
                <a:close/>
              </a:path>
              <a:path w="534669" h="33654">
                <a:moveTo>
                  <a:pt x="147078" y="685"/>
                </a:moveTo>
                <a:lnTo>
                  <a:pt x="139382" y="685"/>
                </a:lnTo>
                <a:lnTo>
                  <a:pt x="139382" y="12725"/>
                </a:lnTo>
                <a:lnTo>
                  <a:pt x="124447" y="12725"/>
                </a:lnTo>
                <a:lnTo>
                  <a:pt x="124447" y="685"/>
                </a:lnTo>
                <a:lnTo>
                  <a:pt x="116992" y="685"/>
                </a:lnTo>
                <a:lnTo>
                  <a:pt x="116992" y="32715"/>
                </a:lnTo>
                <a:lnTo>
                  <a:pt x="124447" y="32715"/>
                </a:lnTo>
                <a:lnTo>
                  <a:pt x="124447" y="18859"/>
                </a:lnTo>
                <a:lnTo>
                  <a:pt x="139382" y="18859"/>
                </a:lnTo>
                <a:lnTo>
                  <a:pt x="139382" y="32715"/>
                </a:lnTo>
                <a:lnTo>
                  <a:pt x="147078" y="32715"/>
                </a:lnTo>
                <a:lnTo>
                  <a:pt x="147078" y="685"/>
                </a:lnTo>
                <a:close/>
              </a:path>
              <a:path w="534669" h="33654">
                <a:moveTo>
                  <a:pt x="192786" y="685"/>
                </a:moveTo>
                <a:lnTo>
                  <a:pt x="162699" y="685"/>
                </a:lnTo>
                <a:lnTo>
                  <a:pt x="162699" y="6819"/>
                </a:lnTo>
                <a:lnTo>
                  <a:pt x="174002" y="6819"/>
                </a:lnTo>
                <a:lnTo>
                  <a:pt x="174002" y="32715"/>
                </a:lnTo>
                <a:lnTo>
                  <a:pt x="181698" y="32715"/>
                </a:lnTo>
                <a:lnTo>
                  <a:pt x="181698" y="6819"/>
                </a:lnTo>
                <a:lnTo>
                  <a:pt x="192786" y="6819"/>
                </a:lnTo>
                <a:lnTo>
                  <a:pt x="192786" y="685"/>
                </a:lnTo>
                <a:close/>
              </a:path>
              <a:path w="534669" h="33654">
                <a:moveTo>
                  <a:pt x="266331" y="32715"/>
                </a:moveTo>
                <a:lnTo>
                  <a:pt x="256044" y="23723"/>
                </a:lnTo>
                <a:lnTo>
                  <a:pt x="265874" y="12039"/>
                </a:lnTo>
                <a:lnTo>
                  <a:pt x="257505" y="12039"/>
                </a:lnTo>
                <a:lnTo>
                  <a:pt x="251498" y="19748"/>
                </a:lnTo>
                <a:lnTo>
                  <a:pt x="247319" y="16090"/>
                </a:lnTo>
                <a:lnTo>
                  <a:pt x="247319" y="24993"/>
                </a:lnTo>
                <a:lnTo>
                  <a:pt x="246418" y="26136"/>
                </a:lnTo>
                <a:lnTo>
                  <a:pt x="244830" y="27495"/>
                </a:lnTo>
                <a:lnTo>
                  <a:pt x="238721" y="27495"/>
                </a:lnTo>
                <a:lnTo>
                  <a:pt x="237134" y="25450"/>
                </a:lnTo>
                <a:lnTo>
                  <a:pt x="237134" y="21361"/>
                </a:lnTo>
                <a:lnTo>
                  <a:pt x="237591" y="18859"/>
                </a:lnTo>
                <a:lnTo>
                  <a:pt x="239560" y="18199"/>
                </a:lnTo>
                <a:lnTo>
                  <a:pt x="247319" y="24993"/>
                </a:lnTo>
                <a:lnTo>
                  <a:pt x="247319" y="16090"/>
                </a:lnTo>
                <a:lnTo>
                  <a:pt x="246888" y="15709"/>
                </a:lnTo>
                <a:lnTo>
                  <a:pt x="250939" y="14312"/>
                </a:lnTo>
                <a:lnTo>
                  <a:pt x="252984" y="11595"/>
                </a:lnTo>
                <a:lnTo>
                  <a:pt x="252984" y="4775"/>
                </a:lnTo>
                <a:lnTo>
                  <a:pt x="252984" y="4318"/>
                </a:lnTo>
                <a:lnTo>
                  <a:pt x="250266" y="0"/>
                </a:lnTo>
                <a:lnTo>
                  <a:pt x="246367" y="0"/>
                </a:lnTo>
                <a:lnTo>
                  <a:pt x="246367" y="9779"/>
                </a:lnTo>
                <a:lnTo>
                  <a:pt x="245960" y="11595"/>
                </a:lnTo>
                <a:lnTo>
                  <a:pt x="243268" y="12585"/>
                </a:lnTo>
                <a:lnTo>
                  <a:pt x="241439" y="11366"/>
                </a:lnTo>
                <a:lnTo>
                  <a:pt x="240080" y="9779"/>
                </a:lnTo>
                <a:lnTo>
                  <a:pt x="240080" y="6362"/>
                </a:lnTo>
                <a:lnTo>
                  <a:pt x="241211" y="4775"/>
                </a:lnTo>
                <a:lnTo>
                  <a:pt x="245516" y="4775"/>
                </a:lnTo>
                <a:lnTo>
                  <a:pt x="246303" y="6362"/>
                </a:lnTo>
                <a:lnTo>
                  <a:pt x="246367" y="9779"/>
                </a:lnTo>
                <a:lnTo>
                  <a:pt x="246367" y="0"/>
                </a:lnTo>
                <a:lnTo>
                  <a:pt x="236689" y="0"/>
                </a:lnTo>
                <a:lnTo>
                  <a:pt x="233286" y="4318"/>
                </a:lnTo>
                <a:lnTo>
                  <a:pt x="233387" y="11595"/>
                </a:lnTo>
                <a:lnTo>
                  <a:pt x="234200" y="13639"/>
                </a:lnTo>
                <a:lnTo>
                  <a:pt x="236118" y="15214"/>
                </a:lnTo>
                <a:lnTo>
                  <a:pt x="231711" y="16814"/>
                </a:lnTo>
                <a:lnTo>
                  <a:pt x="229895" y="20218"/>
                </a:lnTo>
                <a:lnTo>
                  <a:pt x="229895" y="28397"/>
                </a:lnTo>
                <a:lnTo>
                  <a:pt x="233070" y="33401"/>
                </a:lnTo>
                <a:lnTo>
                  <a:pt x="248678" y="33401"/>
                </a:lnTo>
                <a:lnTo>
                  <a:pt x="251396" y="29083"/>
                </a:lnTo>
                <a:lnTo>
                  <a:pt x="251650" y="28790"/>
                </a:lnTo>
                <a:lnTo>
                  <a:pt x="256146" y="32715"/>
                </a:lnTo>
                <a:lnTo>
                  <a:pt x="266331" y="32715"/>
                </a:lnTo>
                <a:close/>
              </a:path>
              <a:path w="534669" h="33654">
                <a:moveTo>
                  <a:pt x="334886" y="4546"/>
                </a:moveTo>
                <a:lnTo>
                  <a:pt x="330136" y="685"/>
                </a:lnTo>
                <a:lnTo>
                  <a:pt x="327418" y="685"/>
                </a:lnTo>
                <a:lnTo>
                  <a:pt x="327418" y="8178"/>
                </a:lnTo>
                <a:lnTo>
                  <a:pt x="327418" y="14084"/>
                </a:lnTo>
                <a:lnTo>
                  <a:pt x="325158" y="15227"/>
                </a:lnTo>
                <a:lnTo>
                  <a:pt x="313842" y="15227"/>
                </a:lnTo>
                <a:lnTo>
                  <a:pt x="313842" y="6591"/>
                </a:lnTo>
                <a:lnTo>
                  <a:pt x="325843" y="6591"/>
                </a:lnTo>
                <a:lnTo>
                  <a:pt x="327418" y="8178"/>
                </a:lnTo>
                <a:lnTo>
                  <a:pt x="327418" y="685"/>
                </a:lnTo>
                <a:lnTo>
                  <a:pt x="306158" y="685"/>
                </a:lnTo>
                <a:lnTo>
                  <a:pt x="306158" y="32715"/>
                </a:lnTo>
                <a:lnTo>
                  <a:pt x="313842" y="32715"/>
                </a:lnTo>
                <a:lnTo>
                  <a:pt x="313842" y="21132"/>
                </a:lnTo>
                <a:lnTo>
                  <a:pt x="330365" y="21132"/>
                </a:lnTo>
                <a:lnTo>
                  <a:pt x="334886" y="17272"/>
                </a:lnTo>
                <a:lnTo>
                  <a:pt x="334886" y="15227"/>
                </a:lnTo>
                <a:lnTo>
                  <a:pt x="334886" y="6591"/>
                </a:lnTo>
                <a:lnTo>
                  <a:pt x="334886" y="4546"/>
                </a:lnTo>
                <a:close/>
              </a:path>
              <a:path w="534669" h="33654">
                <a:moveTo>
                  <a:pt x="384441" y="7950"/>
                </a:moveTo>
                <a:lnTo>
                  <a:pt x="382879" y="5905"/>
                </a:lnTo>
                <a:lnTo>
                  <a:pt x="378333" y="0"/>
                </a:lnTo>
                <a:lnTo>
                  <a:pt x="376301" y="0"/>
                </a:lnTo>
                <a:lnTo>
                  <a:pt x="376301" y="10909"/>
                </a:lnTo>
                <a:lnTo>
                  <a:pt x="376301" y="21818"/>
                </a:lnTo>
                <a:lnTo>
                  <a:pt x="373811" y="27266"/>
                </a:lnTo>
                <a:lnTo>
                  <a:pt x="361137" y="27266"/>
                </a:lnTo>
                <a:lnTo>
                  <a:pt x="357974" y="22491"/>
                </a:lnTo>
                <a:lnTo>
                  <a:pt x="357974" y="11137"/>
                </a:lnTo>
                <a:lnTo>
                  <a:pt x="360908" y="5905"/>
                </a:lnTo>
                <a:lnTo>
                  <a:pt x="373583" y="5905"/>
                </a:lnTo>
                <a:lnTo>
                  <a:pt x="376301" y="10909"/>
                </a:lnTo>
                <a:lnTo>
                  <a:pt x="376301" y="0"/>
                </a:lnTo>
                <a:lnTo>
                  <a:pt x="356387" y="0"/>
                </a:lnTo>
                <a:lnTo>
                  <a:pt x="350050" y="7734"/>
                </a:lnTo>
                <a:lnTo>
                  <a:pt x="350050" y="25908"/>
                </a:lnTo>
                <a:lnTo>
                  <a:pt x="356158" y="33401"/>
                </a:lnTo>
                <a:lnTo>
                  <a:pt x="378561" y="33401"/>
                </a:lnTo>
                <a:lnTo>
                  <a:pt x="383095" y="27266"/>
                </a:lnTo>
                <a:lnTo>
                  <a:pt x="384441" y="25450"/>
                </a:lnTo>
                <a:lnTo>
                  <a:pt x="384441" y="7950"/>
                </a:lnTo>
                <a:close/>
              </a:path>
              <a:path w="534669" h="33654">
                <a:moveTo>
                  <a:pt x="445985" y="685"/>
                </a:moveTo>
                <a:lnTo>
                  <a:pt x="438302" y="685"/>
                </a:lnTo>
                <a:lnTo>
                  <a:pt x="436740" y="6819"/>
                </a:lnTo>
                <a:lnTo>
                  <a:pt x="435013" y="13665"/>
                </a:lnTo>
                <a:lnTo>
                  <a:pt x="433463" y="20205"/>
                </a:lnTo>
                <a:lnTo>
                  <a:pt x="432409" y="25450"/>
                </a:lnTo>
                <a:lnTo>
                  <a:pt x="431292" y="20650"/>
                </a:lnTo>
                <a:lnTo>
                  <a:pt x="429552" y="14008"/>
                </a:lnTo>
                <a:lnTo>
                  <a:pt x="427609" y="6883"/>
                </a:lnTo>
                <a:lnTo>
                  <a:pt x="425856" y="685"/>
                </a:lnTo>
                <a:lnTo>
                  <a:pt x="418617" y="685"/>
                </a:lnTo>
                <a:lnTo>
                  <a:pt x="416788" y="6959"/>
                </a:lnTo>
                <a:lnTo>
                  <a:pt x="414909" y="13868"/>
                </a:lnTo>
                <a:lnTo>
                  <a:pt x="413232" y="20434"/>
                </a:lnTo>
                <a:lnTo>
                  <a:pt x="412051" y="25679"/>
                </a:lnTo>
                <a:lnTo>
                  <a:pt x="411099" y="20434"/>
                </a:lnTo>
                <a:lnTo>
                  <a:pt x="409536" y="13868"/>
                </a:lnTo>
                <a:lnTo>
                  <a:pt x="407758" y="6959"/>
                </a:lnTo>
                <a:lnTo>
                  <a:pt x="406171" y="685"/>
                </a:lnTo>
                <a:lnTo>
                  <a:pt x="398018" y="685"/>
                </a:lnTo>
                <a:lnTo>
                  <a:pt x="407301" y="32715"/>
                </a:lnTo>
                <a:lnTo>
                  <a:pt x="415442" y="32715"/>
                </a:lnTo>
                <a:lnTo>
                  <a:pt x="417703" y="24765"/>
                </a:lnTo>
                <a:lnTo>
                  <a:pt x="420649" y="14084"/>
                </a:lnTo>
                <a:lnTo>
                  <a:pt x="421779" y="8864"/>
                </a:lnTo>
                <a:lnTo>
                  <a:pt x="422681" y="13411"/>
                </a:lnTo>
                <a:lnTo>
                  <a:pt x="426085" y="25679"/>
                </a:lnTo>
                <a:lnTo>
                  <a:pt x="428117" y="32715"/>
                </a:lnTo>
                <a:lnTo>
                  <a:pt x="436486" y="32715"/>
                </a:lnTo>
                <a:lnTo>
                  <a:pt x="445985" y="685"/>
                </a:lnTo>
                <a:close/>
              </a:path>
              <a:path w="534669" h="33654">
                <a:moveTo>
                  <a:pt x="488988" y="26581"/>
                </a:moveTo>
                <a:lnTo>
                  <a:pt x="469074" y="26581"/>
                </a:lnTo>
                <a:lnTo>
                  <a:pt x="469074" y="19088"/>
                </a:lnTo>
                <a:lnTo>
                  <a:pt x="486943" y="19088"/>
                </a:lnTo>
                <a:lnTo>
                  <a:pt x="486943" y="12954"/>
                </a:lnTo>
                <a:lnTo>
                  <a:pt x="469074" y="12954"/>
                </a:lnTo>
                <a:lnTo>
                  <a:pt x="469074" y="6819"/>
                </a:lnTo>
                <a:lnTo>
                  <a:pt x="487857" y="6819"/>
                </a:lnTo>
                <a:lnTo>
                  <a:pt x="487857" y="685"/>
                </a:lnTo>
                <a:lnTo>
                  <a:pt x="461606" y="685"/>
                </a:lnTo>
                <a:lnTo>
                  <a:pt x="461606" y="32715"/>
                </a:lnTo>
                <a:lnTo>
                  <a:pt x="488073" y="32715"/>
                </a:lnTo>
                <a:lnTo>
                  <a:pt x="488988" y="26581"/>
                </a:lnTo>
                <a:close/>
              </a:path>
              <a:path w="534669" h="33654">
                <a:moveTo>
                  <a:pt x="534466" y="4318"/>
                </a:moveTo>
                <a:lnTo>
                  <a:pt x="530390" y="685"/>
                </a:lnTo>
                <a:lnTo>
                  <a:pt x="526770" y="685"/>
                </a:lnTo>
                <a:lnTo>
                  <a:pt x="526770" y="7950"/>
                </a:lnTo>
                <a:lnTo>
                  <a:pt x="526770" y="13182"/>
                </a:lnTo>
                <a:lnTo>
                  <a:pt x="524967" y="14541"/>
                </a:lnTo>
                <a:lnTo>
                  <a:pt x="513194" y="14541"/>
                </a:lnTo>
                <a:lnTo>
                  <a:pt x="513194" y="6362"/>
                </a:lnTo>
                <a:lnTo>
                  <a:pt x="524967" y="6362"/>
                </a:lnTo>
                <a:lnTo>
                  <a:pt x="526770" y="7950"/>
                </a:lnTo>
                <a:lnTo>
                  <a:pt x="526770" y="685"/>
                </a:lnTo>
                <a:lnTo>
                  <a:pt x="505726" y="685"/>
                </a:lnTo>
                <a:lnTo>
                  <a:pt x="505726" y="32715"/>
                </a:lnTo>
                <a:lnTo>
                  <a:pt x="513194" y="32715"/>
                </a:lnTo>
                <a:lnTo>
                  <a:pt x="513194" y="20218"/>
                </a:lnTo>
                <a:lnTo>
                  <a:pt x="524510" y="20218"/>
                </a:lnTo>
                <a:lnTo>
                  <a:pt x="525640" y="21590"/>
                </a:lnTo>
                <a:lnTo>
                  <a:pt x="525640" y="31356"/>
                </a:lnTo>
                <a:lnTo>
                  <a:pt x="526313" y="32715"/>
                </a:lnTo>
                <a:lnTo>
                  <a:pt x="534009" y="32715"/>
                </a:lnTo>
                <a:lnTo>
                  <a:pt x="533565" y="31127"/>
                </a:lnTo>
                <a:lnTo>
                  <a:pt x="533781" y="28625"/>
                </a:lnTo>
                <a:lnTo>
                  <a:pt x="533781" y="20218"/>
                </a:lnTo>
                <a:lnTo>
                  <a:pt x="533781" y="19088"/>
                </a:lnTo>
                <a:lnTo>
                  <a:pt x="529031" y="17500"/>
                </a:lnTo>
                <a:lnTo>
                  <a:pt x="532206" y="16357"/>
                </a:lnTo>
                <a:lnTo>
                  <a:pt x="533844" y="14541"/>
                </a:lnTo>
                <a:lnTo>
                  <a:pt x="534466" y="13868"/>
                </a:lnTo>
                <a:lnTo>
                  <a:pt x="534466" y="6362"/>
                </a:lnTo>
                <a:lnTo>
                  <a:pt x="534466" y="4318"/>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nvGrpSpPr>
          <p:cNvPr id="4" name="object 4"/>
          <p:cNvGrpSpPr/>
          <p:nvPr/>
        </p:nvGrpSpPr>
        <p:grpSpPr>
          <a:xfrm>
            <a:off x="2158322" y="6538500"/>
            <a:ext cx="534670" cy="119380"/>
            <a:chOff x="634322" y="6538500"/>
            <a:chExt cx="534670" cy="119380"/>
          </a:xfrm>
        </p:grpSpPr>
        <p:pic>
          <p:nvPicPr>
            <p:cNvPr id="5" name="object 5"/>
            <p:cNvPicPr/>
            <p:nvPr/>
          </p:nvPicPr>
          <p:blipFill>
            <a:blip r:embed="rId2" cstate="print"/>
            <a:stretch>
              <a:fillRect/>
            </a:stretch>
          </p:blipFill>
          <p:spPr>
            <a:xfrm>
              <a:off x="634322" y="6538574"/>
              <a:ext cx="150020" cy="119045"/>
            </a:xfrm>
            <a:prstGeom prst="rect">
              <a:avLst/>
            </a:prstGeom>
          </p:spPr>
        </p:pic>
        <p:sp>
          <p:nvSpPr>
            <p:cNvPr id="6" name="object 6"/>
            <p:cNvSpPr/>
            <p:nvPr/>
          </p:nvSpPr>
          <p:spPr>
            <a:xfrm>
              <a:off x="806065" y="6538801"/>
              <a:ext cx="38100" cy="116839"/>
            </a:xfrm>
            <a:custGeom>
              <a:avLst/>
              <a:gdLst/>
              <a:ahLst/>
              <a:cxnLst/>
              <a:rect l="l" t="t" r="r" b="b"/>
              <a:pathLst>
                <a:path w="38100" h="116840">
                  <a:moveTo>
                    <a:pt x="38014" y="116773"/>
                  </a:moveTo>
                  <a:lnTo>
                    <a:pt x="0" y="116773"/>
                  </a:lnTo>
                  <a:lnTo>
                    <a:pt x="0" y="0"/>
                  </a:lnTo>
                  <a:lnTo>
                    <a:pt x="38014" y="0"/>
                  </a:lnTo>
                  <a:lnTo>
                    <a:pt x="38014" y="116773"/>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7" name="object 7"/>
            <p:cNvPicPr/>
            <p:nvPr/>
          </p:nvPicPr>
          <p:blipFill>
            <a:blip r:embed="rId3" cstate="print"/>
            <a:stretch>
              <a:fillRect/>
            </a:stretch>
          </p:blipFill>
          <p:spPr>
            <a:xfrm>
              <a:off x="875758" y="6538801"/>
              <a:ext cx="133955" cy="116773"/>
            </a:xfrm>
            <a:prstGeom prst="rect">
              <a:avLst/>
            </a:prstGeom>
          </p:spPr>
        </p:pic>
        <p:sp>
          <p:nvSpPr>
            <p:cNvPr id="8" name="object 8"/>
            <p:cNvSpPr/>
            <p:nvPr/>
          </p:nvSpPr>
          <p:spPr>
            <a:xfrm>
              <a:off x="1041387" y="6538505"/>
              <a:ext cx="127635" cy="117475"/>
            </a:xfrm>
            <a:custGeom>
              <a:avLst/>
              <a:gdLst/>
              <a:ahLst/>
              <a:cxnLst/>
              <a:rect l="l" t="t" r="r" b="b"/>
              <a:pathLst>
                <a:path w="127634" h="117475">
                  <a:moveTo>
                    <a:pt x="127165" y="0"/>
                  </a:moveTo>
                  <a:lnTo>
                    <a:pt x="0" y="0"/>
                  </a:lnTo>
                  <a:lnTo>
                    <a:pt x="0" y="26720"/>
                  </a:lnTo>
                  <a:lnTo>
                    <a:pt x="0" y="43268"/>
                  </a:lnTo>
                  <a:lnTo>
                    <a:pt x="0" y="71259"/>
                  </a:lnTo>
                  <a:lnTo>
                    <a:pt x="0" y="90347"/>
                  </a:lnTo>
                  <a:lnTo>
                    <a:pt x="0" y="117081"/>
                  </a:lnTo>
                  <a:lnTo>
                    <a:pt x="127165" y="117081"/>
                  </a:lnTo>
                  <a:lnTo>
                    <a:pt x="127165" y="90347"/>
                  </a:lnTo>
                  <a:lnTo>
                    <a:pt x="38468" y="90347"/>
                  </a:lnTo>
                  <a:lnTo>
                    <a:pt x="38468" y="71259"/>
                  </a:lnTo>
                  <a:lnTo>
                    <a:pt x="104089" y="71259"/>
                  </a:lnTo>
                  <a:lnTo>
                    <a:pt x="104089" y="43268"/>
                  </a:lnTo>
                  <a:lnTo>
                    <a:pt x="38468" y="43268"/>
                  </a:lnTo>
                  <a:lnTo>
                    <a:pt x="38468" y="26720"/>
                  </a:lnTo>
                  <a:lnTo>
                    <a:pt x="127165" y="26720"/>
                  </a:lnTo>
                  <a:lnTo>
                    <a:pt x="127165" y="0"/>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grpSp>
        <p:nvGrpSpPr>
          <p:cNvPr id="9" name="object 9"/>
          <p:cNvGrpSpPr/>
          <p:nvPr/>
        </p:nvGrpSpPr>
        <p:grpSpPr>
          <a:xfrm>
            <a:off x="1748028" y="6396228"/>
            <a:ext cx="8696325" cy="349250"/>
            <a:chOff x="224027" y="6396228"/>
            <a:chExt cx="8696325" cy="349250"/>
          </a:xfrm>
        </p:grpSpPr>
        <p:sp>
          <p:nvSpPr>
            <p:cNvPr id="10" name="object 10"/>
            <p:cNvSpPr/>
            <p:nvPr/>
          </p:nvSpPr>
          <p:spPr>
            <a:xfrm>
              <a:off x="228599" y="6400800"/>
              <a:ext cx="8686800" cy="2540"/>
            </a:xfrm>
            <a:custGeom>
              <a:avLst/>
              <a:gdLst/>
              <a:ahLst/>
              <a:cxnLst/>
              <a:rect l="l" t="t" r="r" b="b"/>
              <a:pathLst>
                <a:path w="8686800" h="2539">
                  <a:moveTo>
                    <a:pt x="0" y="2285"/>
                  </a:moveTo>
                  <a:lnTo>
                    <a:pt x="8686571" y="0"/>
                  </a:lnTo>
                </a:path>
              </a:pathLst>
            </a:custGeom>
            <a:ln w="9143">
              <a:solidFill>
                <a:srgbClr val="CB9D2C"/>
              </a:solidFill>
            </a:ln>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11" name="object 11"/>
            <p:cNvPicPr/>
            <p:nvPr/>
          </p:nvPicPr>
          <p:blipFill>
            <a:blip r:embed="rId4" cstate="print"/>
            <a:stretch>
              <a:fillRect/>
            </a:stretch>
          </p:blipFill>
          <p:spPr>
            <a:xfrm>
              <a:off x="300333" y="6449087"/>
              <a:ext cx="250297" cy="295766"/>
            </a:xfrm>
            <a:prstGeom prst="rect">
              <a:avLst/>
            </a:prstGeom>
          </p:spPr>
        </p:pic>
      </p:grpSp>
      <p:sp>
        <p:nvSpPr>
          <p:cNvPr id="12" name="object 12"/>
          <p:cNvSpPr/>
          <p:nvPr/>
        </p:nvSpPr>
        <p:spPr>
          <a:xfrm>
            <a:off x="5155691" y="0"/>
            <a:ext cx="1880870" cy="137160"/>
          </a:xfrm>
          <a:custGeom>
            <a:avLst/>
            <a:gdLst/>
            <a:ahLst/>
            <a:cxnLst/>
            <a:rect l="l" t="t" r="r" b="b"/>
            <a:pathLst>
              <a:path w="1880870" h="137160">
                <a:moveTo>
                  <a:pt x="1880628" y="0"/>
                </a:moveTo>
                <a:lnTo>
                  <a:pt x="0" y="0"/>
                </a:lnTo>
                <a:lnTo>
                  <a:pt x="0" y="137159"/>
                </a:lnTo>
                <a:lnTo>
                  <a:pt x="1880628" y="137159"/>
                </a:lnTo>
                <a:lnTo>
                  <a:pt x="1880628" y="0"/>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13" name="object 13"/>
          <p:cNvSpPr txBox="1">
            <a:spLocks noGrp="1"/>
          </p:cNvSpPr>
          <p:nvPr>
            <p:ph type="title"/>
          </p:nvPr>
        </p:nvSpPr>
        <p:spPr>
          <a:xfrm>
            <a:off x="1602739" y="267112"/>
            <a:ext cx="8817610" cy="692150"/>
          </a:xfrm>
          <a:prstGeom prst="rect">
            <a:avLst/>
          </a:prstGeom>
        </p:spPr>
        <p:txBody>
          <a:bodyPr vert="horz" wrap="square" lIns="0" tIns="53340" rIns="0" bIns="0" rtlCol="0">
            <a:spAutoFit/>
          </a:bodyPr>
          <a:lstStyle/>
          <a:p>
            <a:pPr marL="12700" marR="5080">
              <a:lnSpc>
                <a:spcPts val="2480"/>
              </a:lnSpc>
              <a:spcBef>
                <a:spcPts val="420"/>
              </a:spcBef>
            </a:pPr>
            <a:r>
              <a:rPr sz="2300" spc="145" dirty="0"/>
              <a:t>Including</a:t>
            </a:r>
            <a:r>
              <a:rPr sz="2300" spc="-170" dirty="0"/>
              <a:t> </a:t>
            </a:r>
            <a:r>
              <a:rPr sz="2300" spc="170" dirty="0"/>
              <a:t>Option</a:t>
            </a:r>
            <a:r>
              <a:rPr sz="2300" spc="-145" dirty="0"/>
              <a:t> </a:t>
            </a:r>
            <a:r>
              <a:rPr sz="2300" spc="-60" dirty="0"/>
              <a:t>1B</a:t>
            </a:r>
            <a:r>
              <a:rPr sz="2300" spc="-140" dirty="0"/>
              <a:t> </a:t>
            </a:r>
            <a:r>
              <a:rPr sz="2300" spc="185" dirty="0"/>
              <a:t>Solutions</a:t>
            </a:r>
            <a:r>
              <a:rPr sz="2300" spc="-150" dirty="0"/>
              <a:t> </a:t>
            </a:r>
            <a:r>
              <a:rPr sz="2300" spc="245" dirty="0"/>
              <a:t>to</a:t>
            </a:r>
            <a:r>
              <a:rPr sz="2300" spc="-140" dirty="0"/>
              <a:t> </a:t>
            </a:r>
            <a:r>
              <a:rPr sz="2300" spc="215" dirty="0"/>
              <a:t>Interconnect</a:t>
            </a:r>
            <a:r>
              <a:rPr sz="2300" spc="-140" dirty="0"/>
              <a:t> </a:t>
            </a:r>
            <a:r>
              <a:rPr sz="2300" spc="270" dirty="0"/>
              <a:t>Offshore </a:t>
            </a:r>
            <a:r>
              <a:rPr sz="2300" spc="229" dirty="0"/>
              <a:t>Wind</a:t>
            </a:r>
            <a:r>
              <a:rPr sz="2300" spc="-135" dirty="0"/>
              <a:t> </a:t>
            </a:r>
            <a:r>
              <a:rPr sz="2300" spc="245" dirty="0"/>
              <a:t>Projects</a:t>
            </a:r>
            <a:r>
              <a:rPr sz="2300" spc="-165" dirty="0"/>
              <a:t> </a:t>
            </a:r>
            <a:r>
              <a:rPr sz="2300" spc="180" dirty="0"/>
              <a:t>Will</a:t>
            </a:r>
            <a:r>
              <a:rPr sz="2300" spc="-145" dirty="0"/>
              <a:t> </a:t>
            </a:r>
            <a:r>
              <a:rPr sz="2300" spc="225" dirty="0"/>
              <a:t>Be</a:t>
            </a:r>
            <a:r>
              <a:rPr sz="2300" spc="-145" dirty="0"/>
              <a:t> </a:t>
            </a:r>
            <a:r>
              <a:rPr sz="2300" spc="275" dirty="0"/>
              <a:t>More</a:t>
            </a:r>
            <a:r>
              <a:rPr sz="2300" spc="-140" dirty="0"/>
              <a:t> </a:t>
            </a:r>
            <a:r>
              <a:rPr sz="2300" spc="195" dirty="0"/>
              <a:t>Beneficial</a:t>
            </a:r>
            <a:r>
              <a:rPr sz="2300" spc="-155" dirty="0"/>
              <a:t> </a:t>
            </a:r>
            <a:r>
              <a:rPr sz="2300" spc="245" dirty="0"/>
              <a:t>to</a:t>
            </a:r>
            <a:r>
              <a:rPr sz="2300" spc="-130" dirty="0"/>
              <a:t> </a:t>
            </a:r>
            <a:r>
              <a:rPr sz="2300" spc="250" dirty="0"/>
              <a:t>Ratepayers</a:t>
            </a:r>
            <a:endParaRPr sz="2300"/>
          </a:p>
        </p:txBody>
      </p:sp>
      <p:sp>
        <p:nvSpPr>
          <p:cNvPr id="14" name="object 14"/>
          <p:cNvSpPr txBox="1"/>
          <p:nvPr/>
        </p:nvSpPr>
        <p:spPr>
          <a:xfrm>
            <a:off x="6822441" y="6515310"/>
            <a:ext cx="1932939" cy="142988"/>
          </a:xfrm>
          <a:prstGeom prst="rect">
            <a:avLst/>
          </a:prstGeom>
        </p:spPr>
        <p:txBody>
          <a:bodyPr vert="horz" wrap="square" lIns="0" tIns="12065" rIns="0" bIns="0" rtlCol="0">
            <a:spAutoFit/>
          </a:bodyPr>
          <a:lstStyle/>
          <a:p>
            <a:pPr marL="12700" fontAlgn="auto">
              <a:spcBef>
                <a:spcPts val="95"/>
              </a:spcBef>
              <a:spcAft>
                <a:spcPts val="0"/>
              </a:spcAft>
            </a:pPr>
            <a:r>
              <a:rPr sz="850" i="1" kern="0" spc="-70" dirty="0">
                <a:solidFill>
                  <a:sysClr val="windowText" lastClr="000000"/>
                </a:solidFill>
                <a:latin typeface="Arial"/>
                <a:cs typeface="Arial"/>
              </a:rPr>
              <a:t>HVAC:</a:t>
            </a:r>
            <a:r>
              <a:rPr sz="850" i="1" kern="0" spc="45" dirty="0">
                <a:solidFill>
                  <a:sysClr val="windowText" lastClr="000000"/>
                </a:solidFill>
                <a:latin typeface="Arial"/>
                <a:cs typeface="Arial"/>
              </a:rPr>
              <a:t> </a:t>
            </a:r>
            <a:r>
              <a:rPr sz="850" i="1" kern="0" dirty="0">
                <a:solidFill>
                  <a:sysClr val="windowText" lastClr="000000"/>
                </a:solidFill>
                <a:latin typeface="Arial"/>
                <a:cs typeface="Arial"/>
              </a:rPr>
              <a:t>High</a:t>
            </a:r>
            <a:r>
              <a:rPr sz="850" i="1" kern="0" spc="55" dirty="0">
                <a:solidFill>
                  <a:sysClr val="windowText" lastClr="000000"/>
                </a:solidFill>
                <a:latin typeface="Arial"/>
                <a:cs typeface="Arial"/>
              </a:rPr>
              <a:t> </a:t>
            </a:r>
            <a:r>
              <a:rPr sz="850" i="1" kern="0" dirty="0">
                <a:solidFill>
                  <a:sysClr val="windowText" lastClr="000000"/>
                </a:solidFill>
                <a:latin typeface="Arial"/>
                <a:cs typeface="Arial"/>
              </a:rPr>
              <a:t>Voltage</a:t>
            </a:r>
            <a:r>
              <a:rPr sz="850" i="1" kern="0" spc="15" dirty="0">
                <a:solidFill>
                  <a:sysClr val="windowText" lastClr="000000"/>
                </a:solidFill>
                <a:latin typeface="Arial"/>
                <a:cs typeface="Arial"/>
              </a:rPr>
              <a:t> </a:t>
            </a:r>
            <a:r>
              <a:rPr sz="850" i="1" kern="0" dirty="0">
                <a:solidFill>
                  <a:sysClr val="windowText" lastClr="000000"/>
                </a:solidFill>
                <a:latin typeface="Arial"/>
                <a:cs typeface="Arial"/>
              </a:rPr>
              <a:t>Alternating</a:t>
            </a:r>
            <a:r>
              <a:rPr sz="850" i="1" kern="0" spc="50" dirty="0">
                <a:solidFill>
                  <a:sysClr val="windowText" lastClr="000000"/>
                </a:solidFill>
                <a:latin typeface="Arial"/>
                <a:cs typeface="Arial"/>
              </a:rPr>
              <a:t> </a:t>
            </a:r>
            <a:r>
              <a:rPr sz="850" i="1" kern="0" spc="-10" dirty="0">
                <a:solidFill>
                  <a:sysClr val="windowText" lastClr="000000"/>
                </a:solidFill>
                <a:latin typeface="Arial"/>
                <a:cs typeface="Arial"/>
              </a:rPr>
              <a:t>Current</a:t>
            </a:r>
            <a:endParaRPr sz="850" kern="0">
              <a:solidFill>
                <a:sysClr val="windowText" lastClr="000000"/>
              </a:solidFill>
              <a:latin typeface="Arial"/>
              <a:cs typeface="Arial"/>
            </a:endParaRPr>
          </a:p>
        </p:txBody>
      </p:sp>
      <p:sp>
        <p:nvSpPr>
          <p:cNvPr id="15" name="object 15"/>
          <p:cNvSpPr txBox="1"/>
          <p:nvPr/>
        </p:nvSpPr>
        <p:spPr>
          <a:xfrm>
            <a:off x="1869441" y="1528063"/>
            <a:ext cx="8123555" cy="3029676"/>
          </a:xfrm>
          <a:prstGeom prst="rect">
            <a:avLst/>
          </a:prstGeom>
        </p:spPr>
        <p:txBody>
          <a:bodyPr vert="horz" wrap="square" lIns="0" tIns="13335" rIns="0" bIns="0" rtlCol="0">
            <a:spAutoFit/>
          </a:bodyPr>
          <a:lstStyle/>
          <a:p>
            <a:pPr marL="355600" marR="577215" indent="-342900" fontAlgn="auto">
              <a:spcBef>
                <a:spcPts val="105"/>
              </a:spcBef>
              <a:spcAft>
                <a:spcPts val="0"/>
              </a:spcAft>
              <a:buFontTx/>
              <a:buAutoNum type="arabicParenR"/>
              <a:tabLst>
                <a:tab pos="355600" algn="l"/>
              </a:tabLst>
            </a:pPr>
            <a:r>
              <a:rPr sz="2300" kern="0" spc="-114" dirty="0">
                <a:solidFill>
                  <a:sysClr val="windowText" lastClr="000000"/>
                </a:solidFill>
                <a:latin typeface="Arial"/>
                <a:cs typeface="Arial"/>
              </a:rPr>
              <a:t>HVAC</a:t>
            </a:r>
            <a:r>
              <a:rPr sz="2300" kern="0" spc="-50" dirty="0">
                <a:solidFill>
                  <a:sysClr val="windowText" lastClr="000000"/>
                </a:solidFill>
                <a:latin typeface="Arial"/>
                <a:cs typeface="Arial"/>
              </a:rPr>
              <a:t> </a:t>
            </a:r>
            <a:r>
              <a:rPr sz="2300" kern="0" spc="85" dirty="0">
                <a:solidFill>
                  <a:sysClr val="windowText" lastClr="000000"/>
                </a:solidFill>
                <a:latin typeface="Arial"/>
                <a:cs typeface="Arial"/>
              </a:rPr>
              <a:t>Allows</a:t>
            </a:r>
            <a:r>
              <a:rPr sz="2300" kern="0" spc="-60" dirty="0">
                <a:solidFill>
                  <a:sysClr val="windowText" lastClr="000000"/>
                </a:solidFill>
                <a:latin typeface="Arial"/>
                <a:cs typeface="Arial"/>
              </a:rPr>
              <a:t> </a:t>
            </a:r>
            <a:r>
              <a:rPr sz="2300" kern="0" spc="75" dirty="0">
                <a:solidFill>
                  <a:sysClr val="windowText" lastClr="000000"/>
                </a:solidFill>
                <a:latin typeface="Arial"/>
                <a:cs typeface="Arial"/>
              </a:rPr>
              <a:t>Offshore</a:t>
            </a:r>
            <a:r>
              <a:rPr sz="2300" kern="0" spc="-55" dirty="0">
                <a:solidFill>
                  <a:sysClr val="windowText" lastClr="000000"/>
                </a:solidFill>
                <a:latin typeface="Arial"/>
                <a:cs typeface="Arial"/>
              </a:rPr>
              <a:t> </a:t>
            </a:r>
            <a:r>
              <a:rPr sz="2300" kern="0" spc="65" dirty="0">
                <a:solidFill>
                  <a:sysClr val="windowText" lastClr="000000"/>
                </a:solidFill>
                <a:latin typeface="Arial"/>
                <a:cs typeface="Arial"/>
              </a:rPr>
              <a:t>Wind</a:t>
            </a:r>
            <a:r>
              <a:rPr sz="2300" kern="0" spc="-50" dirty="0">
                <a:solidFill>
                  <a:sysClr val="windowText" lastClr="000000"/>
                </a:solidFill>
                <a:latin typeface="Arial"/>
                <a:cs typeface="Arial"/>
              </a:rPr>
              <a:t> </a:t>
            </a:r>
            <a:r>
              <a:rPr sz="2300" kern="0" spc="55" dirty="0">
                <a:solidFill>
                  <a:sysClr val="windowText" lastClr="000000"/>
                </a:solidFill>
                <a:latin typeface="Arial"/>
                <a:cs typeface="Arial"/>
              </a:rPr>
              <a:t>Developers</a:t>
            </a:r>
            <a:r>
              <a:rPr sz="2300" kern="0" spc="-60" dirty="0">
                <a:solidFill>
                  <a:sysClr val="windowText" lastClr="000000"/>
                </a:solidFill>
                <a:latin typeface="Arial"/>
                <a:cs typeface="Arial"/>
              </a:rPr>
              <a:t> </a:t>
            </a:r>
            <a:r>
              <a:rPr sz="2300" kern="0" spc="170" dirty="0">
                <a:solidFill>
                  <a:sysClr val="windowText" lastClr="000000"/>
                </a:solidFill>
                <a:latin typeface="Arial"/>
                <a:cs typeface="Arial"/>
              </a:rPr>
              <a:t>to</a:t>
            </a:r>
            <a:r>
              <a:rPr sz="2300" kern="0" spc="-35" dirty="0">
                <a:solidFill>
                  <a:sysClr val="windowText" lastClr="000000"/>
                </a:solidFill>
                <a:latin typeface="Arial"/>
                <a:cs typeface="Arial"/>
              </a:rPr>
              <a:t> </a:t>
            </a:r>
            <a:r>
              <a:rPr sz="2300" kern="0" spc="55" dirty="0">
                <a:solidFill>
                  <a:sysClr val="windowText" lastClr="000000"/>
                </a:solidFill>
                <a:latin typeface="Arial"/>
                <a:cs typeface="Arial"/>
              </a:rPr>
              <a:t>Maximize </a:t>
            </a:r>
            <a:r>
              <a:rPr sz="2300" kern="0" spc="75" dirty="0">
                <a:solidFill>
                  <a:sysClr val="windowText" lastClr="000000"/>
                </a:solidFill>
                <a:latin typeface="Arial"/>
                <a:cs typeface="Arial"/>
              </a:rPr>
              <a:t>Offshore</a:t>
            </a:r>
            <a:r>
              <a:rPr sz="2300" kern="0" spc="-15" dirty="0">
                <a:solidFill>
                  <a:sysClr val="windowText" lastClr="000000"/>
                </a:solidFill>
                <a:latin typeface="Arial"/>
                <a:cs typeface="Arial"/>
              </a:rPr>
              <a:t> </a:t>
            </a:r>
            <a:r>
              <a:rPr sz="2300" kern="0" spc="65" dirty="0">
                <a:solidFill>
                  <a:sysClr val="windowText" lastClr="000000"/>
                </a:solidFill>
                <a:latin typeface="Arial"/>
                <a:cs typeface="Arial"/>
              </a:rPr>
              <a:t>Wind</a:t>
            </a:r>
            <a:r>
              <a:rPr sz="2300" kern="0" spc="-25" dirty="0">
                <a:solidFill>
                  <a:sysClr val="windowText" lastClr="000000"/>
                </a:solidFill>
                <a:latin typeface="Arial"/>
                <a:cs typeface="Arial"/>
              </a:rPr>
              <a:t> </a:t>
            </a:r>
            <a:r>
              <a:rPr sz="2300" kern="0" dirty="0">
                <a:solidFill>
                  <a:sysClr val="windowText" lastClr="000000"/>
                </a:solidFill>
                <a:latin typeface="Arial"/>
                <a:cs typeface="Arial"/>
              </a:rPr>
              <a:t>Capacity,</a:t>
            </a:r>
            <a:r>
              <a:rPr sz="2300" kern="0" spc="-30" dirty="0">
                <a:solidFill>
                  <a:sysClr val="windowText" lastClr="000000"/>
                </a:solidFill>
                <a:latin typeface="Arial"/>
                <a:cs typeface="Arial"/>
              </a:rPr>
              <a:t> </a:t>
            </a:r>
            <a:r>
              <a:rPr sz="2300" kern="0" spc="55" dirty="0">
                <a:solidFill>
                  <a:sysClr val="windowText" lastClr="000000"/>
                </a:solidFill>
                <a:latin typeface="Arial"/>
                <a:cs typeface="Arial"/>
              </a:rPr>
              <a:t>Leading</a:t>
            </a:r>
            <a:r>
              <a:rPr sz="2300" kern="0" spc="-20" dirty="0">
                <a:solidFill>
                  <a:sysClr val="windowText" lastClr="000000"/>
                </a:solidFill>
                <a:latin typeface="Arial"/>
                <a:cs typeface="Arial"/>
              </a:rPr>
              <a:t> </a:t>
            </a:r>
            <a:r>
              <a:rPr sz="2300" kern="0" spc="175" dirty="0">
                <a:solidFill>
                  <a:sysClr val="windowText" lastClr="000000"/>
                </a:solidFill>
                <a:latin typeface="Arial"/>
                <a:cs typeface="Arial"/>
              </a:rPr>
              <a:t>to</a:t>
            </a:r>
            <a:r>
              <a:rPr sz="2300" kern="0" spc="-5" dirty="0">
                <a:solidFill>
                  <a:sysClr val="windowText" lastClr="000000"/>
                </a:solidFill>
                <a:latin typeface="Arial"/>
                <a:cs typeface="Arial"/>
              </a:rPr>
              <a:t> </a:t>
            </a:r>
            <a:r>
              <a:rPr sz="2300" kern="0" spc="55" dirty="0">
                <a:solidFill>
                  <a:sysClr val="windowText" lastClr="000000"/>
                </a:solidFill>
                <a:latin typeface="Arial"/>
                <a:cs typeface="Arial"/>
              </a:rPr>
              <a:t>Lower</a:t>
            </a:r>
            <a:r>
              <a:rPr sz="2300" kern="0" spc="-20" dirty="0">
                <a:solidFill>
                  <a:sysClr val="windowText" lastClr="000000"/>
                </a:solidFill>
                <a:latin typeface="Arial"/>
                <a:cs typeface="Arial"/>
              </a:rPr>
              <a:t> </a:t>
            </a:r>
            <a:r>
              <a:rPr sz="2300" kern="0" spc="-10" dirty="0">
                <a:solidFill>
                  <a:sysClr val="windowText" lastClr="000000"/>
                </a:solidFill>
                <a:latin typeface="Arial"/>
                <a:cs typeface="Arial"/>
              </a:rPr>
              <a:t>Costs</a:t>
            </a:r>
            <a:endParaRPr sz="2300" kern="0">
              <a:solidFill>
                <a:sysClr val="windowText" lastClr="000000"/>
              </a:solidFill>
              <a:latin typeface="Arial"/>
              <a:cs typeface="Arial"/>
            </a:endParaRPr>
          </a:p>
          <a:p>
            <a:pPr fontAlgn="auto">
              <a:spcBef>
                <a:spcPts val="20"/>
              </a:spcBef>
              <a:spcAft>
                <a:spcPts val="0"/>
              </a:spcAft>
              <a:buFont typeface="Arial"/>
              <a:buAutoNum type="arabicParenR"/>
            </a:pPr>
            <a:endParaRPr sz="2900" kern="0">
              <a:solidFill>
                <a:sysClr val="windowText" lastClr="000000"/>
              </a:solidFill>
              <a:latin typeface="Arial"/>
              <a:cs typeface="Arial"/>
            </a:endParaRPr>
          </a:p>
          <a:p>
            <a:pPr marL="354965" marR="5080" indent="-342900" fontAlgn="auto">
              <a:spcBef>
                <a:spcPts val="5"/>
              </a:spcBef>
              <a:spcAft>
                <a:spcPts val="0"/>
              </a:spcAft>
              <a:buFontTx/>
              <a:buAutoNum type="arabicParenR"/>
              <a:tabLst>
                <a:tab pos="355600" algn="l"/>
              </a:tabLst>
            </a:pPr>
            <a:r>
              <a:rPr sz="2300" kern="0" spc="60" dirty="0">
                <a:solidFill>
                  <a:sysClr val="windowText" lastClr="000000"/>
                </a:solidFill>
                <a:latin typeface="Arial"/>
                <a:cs typeface="Arial"/>
              </a:rPr>
              <a:t>Final</a:t>
            </a:r>
            <a:r>
              <a:rPr sz="2300" kern="0" spc="-25" dirty="0">
                <a:solidFill>
                  <a:sysClr val="windowText" lastClr="000000"/>
                </a:solidFill>
                <a:latin typeface="Arial"/>
                <a:cs typeface="Arial"/>
              </a:rPr>
              <a:t> </a:t>
            </a:r>
            <a:r>
              <a:rPr sz="2300" kern="0" dirty="0">
                <a:solidFill>
                  <a:sysClr val="windowText" lastClr="000000"/>
                </a:solidFill>
                <a:latin typeface="Arial"/>
                <a:cs typeface="Arial"/>
              </a:rPr>
              <a:t>Lease</a:t>
            </a:r>
            <a:r>
              <a:rPr sz="2300" kern="0" spc="-35" dirty="0">
                <a:solidFill>
                  <a:sysClr val="windowText" lastClr="000000"/>
                </a:solidFill>
                <a:latin typeface="Arial"/>
                <a:cs typeface="Arial"/>
              </a:rPr>
              <a:t> </a:t>
            </a:r>
            <a:r>
              <a:rPr sz="2300" kern="0" dirty="0">
                <a:solidFill>
                  <a:sysClr val="windowText" lastClr="000000"/>
                </a:solidFill>
                <a:latin typeface="Arial"/>
                <a:cs typeface="Arial"/>
              </a:rPr>
              <a:t>Areas</a:t>
            </a:r>
            <a:r>
              <a:rPr sz="2300" kern="0" spc="-30" dirty="0">
                <a:solidFill>
                  <a:sysClr val="windowText" lastClr="000000"/>
                </a:solidFill>
                <a:latin typeface="Arial"/>
                <a:cs typeface="Arial"/>
              </a:rPr>
              <a:t> </a:t>
            </a:r>
            <a:r>
              <a:rPr sz="2300" kern="0" dirty="0">
                <a:solidFill>
                  <a:sysClr val="windowText" lastClr="000000"/>
                </a:solidFill>
                <a:latin typeface="Arial"/>
                <a:cs typeface="Arial"/>
              </a:rPr>
              <a:t>Makes</a:t>
            </a:r>
            <a:r>
              <a:rPr sz="2300" kern="0" spc="-30" dirty="0">
                <a:solidFill>
                  <a:sysClr val="windowText" lastClr="000000"/>
                </a:solidFill>
                <a:latin typeface="Arial"/>
                <a:cs typeface="Arial"/>
              </a:rPr>
              <a:t> </a:t>
            </a:r>
            <a:r>
              <a:rPr sz="2300" kern="0" spc="-114" dirty="0">
                <a:solidFill>
                  <a:sysClr val="windowText" lastClr="000000"/>
                </a:solidFill>
                <a:latin typeface="Arial"/>
                <a:cs typeface="Arial"/>
              </a:rPr>
              <a:t>HVAC</a:t>
            </a:r>
            <a:r>
              <a:rPr sz="2300" kern="0" spc="-35" dirty="0">
                <a:solidFill>
                  <a:sysClr val="windowText" lastClr="000000"/>
                </a:solidFill>
                <a:latin typeface="Arial"/>
                <a:cs typeface="Arial"/>
              </a:rPr>
              <a:t> </a:t>
            </a:r>
            <a:r>
              <a:rPr sz="2300" kern="0" spc="80" dirty="0">
                <a:solidFill>
                  <a:sysClr val="windowText" lastClr="000000"/>
                </a:solidFill>
                <a:latin typeface="Arial"/>
                <a:cs typeface="Arial"/>
              </a:rPr>
              <a:t>More</a:t>
            </a:r>
            <a:r>
              <a:rPr sz="2300" kern="0" spc="-20" dirty="0">
                <a:solidFill>
                  <a:sysClr val="windowText" lastClr="000000"/>
                </a:solidFill>
                <a:latin typeface="Arial"/>
                <a:cs typeface="Arial"/>
              </a:rPr>
              <a:t> </a:t>
            </a:r>
            <a:r>
              <a:rPr sz="2300" kern="0" spc="110" dirty="0">
                <a:solidFill>
                  <a:sysClr val="windowText" lastClr="000000"/>
                </a:solidFill>
                <a:latin typeface="Arial"/>
                <a:cs typeface="Arial"/>
              </a:rPr>
              <a:t>Attractive</a:t>
            </a:r>
            <a:r>
              <a:rPr sz="2300" kern="0" spc="-20" dirty="0">
                <a:solidFill>
                  <a:sysClr val="windowText" lastClr="000000"/>
                </a:solidFill>
                <a:latin typeface="Arial"/>
                <a:cs typeface="Arial"/>
              </a:rPr>
              <a:t> </a:t>
            </a:r>
            <a:r>
              <a:rPr sz="2300" kern="0" spc="145" dirty="0">
                <a:solidFill>
                  <a:sysClr val="windowText" lastClr="000000"/>
                </a:solidFill>
                <a:latin typeface="Arial"/>
                <a:cs typeface="Arial"/>
              </a:rPr>
              <a:t>for</a:t>
            </a:r>
            <a:r>
              <a:rPr sz="2300" kern="0" spc="-20" dirty="0">
                <a:solidFill>
                  <a:sysClr val="windowText" lastClr="000000"/>
                </a:solidFill>
                <a:latin typeface="Arial"/>
                <a:cs typeface="Arial"/>
              </a:rPr>
              <a:t> &gt;70% </a:t>
            </a:r>
            <a:r>
              <a:rPr sz="2300" kern="0" spc="145" dirty="0">
                <a:solidFill>
                  <a:sysClr val="windowText" lastClr="000000"/>
                </a:solidFill>
                <a:latin typeface="Arial"/>
                <a:cs typeface="Arial"/>
              </a:rPr>
              <a:t>of</a:t>
            </a:r>
            <a:r>
              <a:rPr sz="2300" kern="0" spc="-35" dirty="0">
                <a:solidFill>
                  <a:sysClr val="windowText" lastClr="000000"/>
                </a:solidFill>
                <a:latin typeface="Arial"/>
                <a:cs typeface="Arial"/>
              </a:rPr>
              <a:t> </a:t>
            </a:r>
            <a:r>
              <a:rPr sz="2300" kern="0" spc="100" dirty="0">
                <a:solidFill>
                  <a:sysClr val="windowText" lastClr="000000"/>
                </a:solidFill>
                <a:latin typeface="Arial"/>
                <a:cs typeface="Arial"/>
              </a:rPr>
              <a:t>Uncommitted</a:t>
            </a:r>
            <a:r>
              <a:rPr sz="2300" kern="0" spc="-50" dirty="0">
                <a:solidFill>
                  <a:sysClr val="windowText" lastClr="000000"/>
                </a:solidFill>
                <a:latin typeface="Arial"/>
                <a:cs typeface="Arial"/>
              </a:rPr>
              <a:t> </a:t>
            </a:r>
            <a:r>
              <a:rPr sz="2300" kern="0" spc="75" dirty="0">
                <a:solidFill>
                  <a:sysClr val="windowText" lastClr="000000"/>
                </a:solidFill>
                <a:latin typeface="Arial"/>
                <a:cs typeface="Arial"/>
              </a:rPr>
              <a:t>Offshore</a:t>
            </a:r>
            <a:r>
              <a:rPr sz="2300" kern="0" spc="-55" dirty="0">
                <a:solidFill>
                  <a:sysClr val="windowText" lastClr="000000"/>
                </a:solidFill>
                <a:latin typeface="Arial"/>
                <a:cs typeface="Arial"/>
              </a:rPr>
              <a:t> </a:t>
            </a:r>
            <a:r>
              <a:rPr sz="2300" kern="0" spc="65" dirty="0">
                <a:solidFill>
                  <a:sysClr val="windowText" lastClr="000000"/>
                </a:solidFill>
                <a:latin typeface="Arial"/>
                <a:cs typeface="Arial"/>
              </a:rPr>
              <a:t>Wind</a:t>
            </a:r>
            <a:r>
              <a:rPr sz="2300" kern="0" spc="-40" dirty="0">
                <a:solidFill>
                  <a:sysClr val="windowText" lastClr="000000"/>
                </a:solidFill>
                <a:latin typeface="Arial"/>
                <a:cs typeface="Arial"/>
              </a:rPr>
              <a:t> </a:t>
            </a:r>
            <a:r>
              <a:rPr sz="2300" kern="0" spc="-10" dirty="0">
                <a:solidFill>
                  <a:sysClr val="windowText" lastClr="000000"/>
                </a:solidFill>
                <a:latin typeface="Arial"/>
                <a:cs typeface="Arial"/>
              </a:rPr>
              <a:t>Capacity</a:t>
            </a:r>
            <a:endParaRPr sz="2300" kern="0">
              <a:solidFill>
                <a:sysClr val="windowText" lastClr="000000"/>
              </a:solidFill>
              <a:latin typeface="Arial"/>
              <a:cs typeface="Arial"/>
            </a:endParaRPr>
          </a:p>
          <a:p>
            <a:pPr fontAlgn="auto">
              <a:spcBef>
                <a:spcPts val="20"/>
              </a:spcBef>
              <a:spcAft>
                <a:spcPts val="0"/>
              </a:spcAft>
              <a:buFont typeface="Arial"/>
              <a:buAutoNum type="arabicParenR"/>
            </a:pPr>
            <a:endParaRPr sz="2900" kern="0">
              <a:solidFill>
                <a:sysClr val="windowText" lastClr="000000"/>
              </a:solidFill>
              <a:latin typeface="Arial"/>
              <a:cs typeface="Arial"/>
            </a:endParaRPr>
          </a:p>
          <a:p>
            <a:pPr marL="355600" marR="1184275" indent="-342900" fontAlgn="auto">
              <a:spcBef>
                <a:spcPts val="5"/>
              </a:spcBef>
              <a:spcAft>
                <a:spcPts val="0"/>
              </a:spcAft>
              <a:buFontTx/>
              <a:buAutoNum type="arabicParenR"/>
              <a:tabLst>
                <a:tab pos="355600" algn="l"/>
              </a:tabLst>
            </a:pPr>
            <a:r>
              <a:rPr sz="2300" kern="0" spc="70" dirty="0">
                <a:solidFill>
                  <a:sysClr val="windowText" lastClr="000000"/>
                </a:solidFill>
                <a:latin typeface="Arial"/>
                <a:cs typeface="Arial"/>
              </a:rPr>
              <a:t>Giving</a:t>
            </a:r>
            <a:r>
              <a:rPr sz="2300" kern="0" dirty="0">
                <a:solidFill>
                  <a:sysClr val="windowText" lastClr="000000"/>
                </a:solidFill>
                <a:latin typeface="Arial"/>
                <a:cs typeface="Arial"/>
              </a:rPr>
              <a:t> Greater</a:t>
            </a:r>
            <a:r>
              <a:rPr sz="2300" kern="0" spc="-10" dirty="0">
                <a:solidFill>
                  <a:sysClr val="windowText" lastClr="000000"/>
                </a:solidFill>
                <a:latin typeface="Arial"/>
                <a:cs typeface="Arial"/>
              </a:rPr>
              <a:t> </a:t>
            </a:r>
            <a:r>
              <a:rPr sz="2300" kern="0" spc="80" dirty="0">
                <a:solidFill>
                  <a:sysClr val="windowText" lastClr="000000"/>
                </a:solidFill>
                <a:latin typeface="Arial"/>
                <a:cs typeface="Arial"/>
              </a:rPr>
              <a:t>Project</a:t>
            </a:r>
            <a:r>
              <a:rPr sz="2300" kern="0" spc="-10" dirty="0">
                <a:solidFill>
                  <a:sysClr val="windowText" lastClr="000000"/>
                </a:solidFill>
                <a:latin typeface="Arial"/>
                <a:cs typeface="Arial"/>
              </a:rPr>
              <a:t> </a:t>
            </a:r>
            <a:r>
              <a:rPr sz="2300" kern="0" spc="80" dirty="0">
                <a:solidFill>
                  <a:sysClr val="windowText" lastClr="000000"/>
                </a:solidFill>
                <a:latin typeface="Arial"/>
                <a:cs typeface="Arial"/>
              </a:rPr>
              <a:t>Control</a:t>
            </a:r>
            <a:r>
              <a:rPr sz="2300" kern="0" spc="-10" dirty="0">
                <a:solidFill>
                  <a:sysClr val="windowText" lastClr="000000"/>
                </a:solidFill>
                <a:latin typeface="Arial"/>
                <a:cs typeface="Arial"/>
              </a:rPr>
              <a:t> </a:t>
            </a:r>
            <a:r>
              <a:rPr sz="2300" kern="0" spc="175" dirty="0">
                <a:solidFill>
                  <a:sysClr val="windowText" lastClr="000000"/>
                </a:solidFill>
                <a:latin typeface="Arial"/>
                <a:cs typeface="Arial"/>
              </a:rPr>
              <a:t>to</a:t>
            </a:r>
            <a:r>
              <a:rPr sz="2300" kern="0" spc="30" dirty="0">
                <a:solidFill>
                  <a:sysClr val="windowText" lastClr="000000"/>
                </a:solidFill>
                <a:latin typeface="Arial"/>
                <a:cs typeface="Arial"/>
              </a:rPr>
              <a:t> </a:t>
            </a:r>
            <a:r>
              <a:rPr sz="2300" kern="0" spc="75" dirty="0">
                <a:solidFill>
                  <a:sysClr val="windowText" lastClr="000000"/>
                </a:solidFill>
                <a:latin typeface="Arial"/>
                <a:cs typeface="Arial"/>
              </a:rPr>
              <a:t>Offshore</a:t>
            </a:r>
            <a:r>
              <a:rPr sz="2300" kern="0" spc="-5" dirty="0">
                <a:solidFill>
                  <a:sysClr val="windowText" lastClr="000000"/>
                </a:solidFill>
                <a:latin typeface="Arial"/>
                <a:cs typeface="Arial"/>
              </a:rPr>
              <a:t> </a:t>
            </a:r>
            <a:r>
              <a:rPr sz="2300" kern="0" spc="45" dirty="0">
                <a:solidFill>
                  <a:sysClr val="windowText" lastClr="000000"/>
                </a:solidFill>
                <a:latin typeface="Arial"/>
                <a:cs typeface="Arial"/>
              </a:rPr>
              <a:t>Wind </a:t>
            </a:r>
            <a:r>
              <a:rPr sz="2300" kern="0" spc="50" dirty="0">
                <a:solidFill>
                  <a:sysClr val="windowText" lastClr="000000"/>
                </a:solidFill>
                <a:latin typeface="Arial"/>
                <a:cs typeface="Arial"/>
              </a:rPr>
              <a:t>Developers</a:t>
            </a:r>
            <a:r>
              <a:rPr sz="2300" kern="0" spc="-10" dirty="0">
                <a:solidFill>
                  <a:sysClr val="windowText" lastClr="000000"/>
                </a:solidFill>
                <a:latin typeface="Arial"/>
                <a:cs typeface="Arial"/>
              </a:rPr>
              <a:t> </a:t>
            </a:r>
            <a:r>
              <a:rPr sz="2300" kern="0" spc="50" dirty="0">
                <a:solidFill>
                  <a:sysClr val="windowText" lastClr="000000"/>
                </a:solidFill>
                <a:latin typeface="Arial"/>
                <a:cs typeface="Arial"/>
              </a:rPr>
              <a:t>Lowers</a:t>
            </a:r>
            <a:r>
              <a:rPr sz="2300" kern="0" spc="-10" dirty="0">
                <a:solidFill>
                  <a:sysClr val="windowText" lastClr="000000"/>
                </a:solidFill>
                <a:latin typeface="Arial"/>
                <a:cs typeface="Arial"/>
              </a:rPr>
              <a:t> </a:t>
            </a:r>
            <a:r>
              <a:rPr sz="2300" kern="0" dirty="0">
                <a:solidFill>
                  <a:sysClr val="windowText" lastClr="000000"/>
                </a:solidFill>
                <a:latin typeface="Arial"/>
                <a:cs typeface="Arial"/>
              </a:rPr>
              <a:t>Risks</a:t>
            </a:r>
            <a:r>
              <a:rPr sz="2300" kern="0" spc="-5" dirty="0">
                <a:solidFill>
                  <a:sysClr val="windowText" lastClr="000000"/>
                </a:solidFill>
                <a:latin typeface="Arial"/>
                <a:cs typeface="Arial"/>
              </a:rPr>
              <a:t> </a:t>
            </a:r>
            <a:r>
              <a:rPr sz="2300" kern="0" spc="170" dirty="0">
                <a:solidFill>
                  <a:sysClr val="windowText" lastClr="000000"/>
                </a:solidFill>
                <a:latin typeface="Arial"/>
                <a:cs typeface="Arial"/>
              </a:rPr>
              <a:t>to</a:t>
            </a:r>
            <a:r>
              <a:rPr sz="2300" kern="0" spc="10" dirty="0">
                <a:solidFill>
                  <a:sysClr val="windowText" lastClr="000000"/>
                </a:solidFill>
                <a:latin typeface="Arial"/>
                <a:cs typeface="Arial"/>
              </a:rPr>
              <a:t> </a:t>
            </a:r>
            <a:r>
              <a:rPr sz="2300" kern="0" spc="-10" dirty="0">
                <a:solidFill>
                  <a:sysClr val="windowText" lastClr="000000"/>
                </a:solidFill>
                <a:latin typeface="Arial"/>
                <a:cs typeface="Arial"/>
              </a:rPr>
              <a:t>Ratepayers</a:t>
            </a:r>
            <a:endParaRPr sz="2300" kern="0">
              <a:solidFill>
                <a:sysClr val="windowText" lastClr="000000"/>
              </a:solidFill>
              <a:latin typeface="Arial"/>
              <a:cs typeface="Arial"/>
            </a:endParaRPr>
          </a:p>
        </p:txBody>
      </p:sp>
    </p:spTree>
    <p:extLst>
      <p:ext uri="{BB962C8B-B14F-4D97-AF65-F5344CB8AC3E}">
        <p14:creationId xmlns:p14="http://schemas.microsoft.com/office/powerpoint/2010/main" val="325600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NJ Offshore Wind </a:t>
            </a:r>
            <a:r>
              <a:rPr lang="en-US" dirty="0" smtClean="0"/>
              <a:t>Generation Solicitation </a:t>
            </a:r>
            <a:r>
              <a:rPr lang="en-US" dirty="0"/>
              <a:t>Schedule</a:t>
            </a:r>
          </a:p>
        </p:txBody>
      </p:sp>
      <p:sp>
        <p:nvSpPr>
          <p:cNvPr id="4" name="Slide Number Placeholder 3"/>
          <p:cNvSpPr>
            <a:spLocks noGrp="1"/>
          </p:cNvSpPr>
          <p:nvPr>
            <p:ph type="sldNum" sz="quarter" idx="10"/>
          </p:nvPr>
        </p:nvSpPr>
        <p:spPr/>
        <p:txBody>
          <a:bodyPr/>
          <a:lstStyle/>
          <a:p>
            <a:pPr>
              <a:defRPr/>
            </a:pPr>
            <a:fld id="{C439A71B-8B25-4844-9CF6-8ED832BD3C9B}" type="slidenum">
              <a:rPr lang="en-US" smtClean="0"/>
              <a:pPr>
                <a:defRPr/>
              </a:pPr>
              <a:t>3</a:t>
            </a:fld>
            <a:endParaRPr lang="en-US"/>
          </a:p>
        </p:txBody>
      </p:sp>
      <p:pic>
        <p:nvPicPr>
          <p:cNvPr id="6" name="Picture 5"/>
          <p:cNvPicPr>
            <a:picLocks noChangeAspect="1"/>
          </p:cNvPicPr>
          <p:nvPr/>
        </p:nvPicPr>
        <p:blipFill>
          <a:blip r:embed="rId3"/>
          <a:stretch>
            <a:fillRect/>
          </a:stretch>
        </p:blipFill>
        <p:spPr>
          <a:xfrm>
            <a:off x="1447800" y="1497419"/>
            <a:ext cx="8896350" cy="4051425"/>
          </a:xfrm>
          <a:prstGeom prst="rect">
            <a:avLst/>
          </a:prstGeom>
        </p:spPr>
      </p:pic>
    </p:spTree>
    <p:extLst>
      <p:ext uri="{BB962C8B-B14F-4D97-AF65-F5344CB8AC3E}">
        <p14:creationId xmlns:p14="http://schemas.microsoft.com/office/powerpoint/2010/main" val="19603444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273983" y="6483540"/>
            <a:ext cx="98425" cy="166071"/>
          </a:xfrm>
          <a:prstGeom prst="rect">
            <a:avLst/>
          </a:prstGeom>
        </p:spPr>
        <p:txBody>
          <a:bodyPr vert="horz" wrap="square" lIns="0" tIns="12065" rIns="0" bIns="0" rtlCol="0">
            <a:spAutoFit/>
          </a:bodyPr>
          <a:lstStyle/>
          <a:p>
            <a:pPr marL="12700" fontAlgn="auto">
              <a:spcBef>
                <a:spcPts val="95"/>
              </a:spcBef>
              <a:spcAft>
                <a:spcPts val="0"/>
              </a:spcAft>
            </a:pPr>
            <a:r>
              <a:rPr sz="1000" kern="0" spc="15" dirty="0">
                <a:solidFill>
                  <a:srgbClr val="8A8A8A"/>
                </a:solidFill>
                <a:latin typeface="Arial"/>
                <a:cs typeface="Arial"/>
              </a:rPr>
              <a:t>6</a:t>
            </a:r>
            <a:endParaRPr sz="1000" kern="0">
              <a:solidFill>
                <a:sysClr val="windowText" lastClr="000000"/>
              </a:solidFill>
              <a:latin typeface="Arial"/>
              <a:cs typeface="Arial"/>
            </a:endParaRPr>
          </a:p>
        </p:txBody>
      </p:sp>
      <p:sp>
        <p:nvSpPr>
          <p:cNvPr id="3" name="object 3"/>
          <p:cNvSpPr/>
          <p:nvPr/>
        </p:nvSpPr>
        <p:spPr>
          <a:xfrm>
            <a:off x="2158314" y="6705105"/>
            <a:ext cx="534670" cy="33655"/>
          </a:xfrm>
          <a:custGeom>
            <a:avLst/>
            <a:gdLst/>
            <a:ahLst/>
            <a:cxnLst/>
            <a:rect l="l" t="t" r="r" b="b"/>
            <a:pathLst>
              <a:path w="534669" h="33654">
                <a:moveTo>
                  <a:pt x="25349" y="26581"/>
                </a:moveTo>
                <a:lnTo>
                  <a:pt x="7467" y="26581"/>
                </a:lnTo>
                <a:lnTo>
                  <a:pt x="7467" y="685"/>
                </a:lnTo>
                <a:lnTo>
                  <a:pt x="0" y="685"/>
                </a:lnTo>
                <a:lnTo>
                  <a:pt x="0" y="32715"/>
                </a:lnTo>
                <a:lnTo>
                  <a:pt x="24434" y="32715"/>
                </a:lnTo>
                <a:lnTo>
                  <a:pt x="25349" y="26581"/>
                </a:lnTo>
                <a:close/>
              </a:path>
              <a:path w="534669" h="33654">
                <a:moveTo>
                  <a:pt x="48196" y="685"/>
                </a:moveTo>
                <a:lnTo>
                  <a:pt x="40500" y="685"/>
                </a:lnTo>
                <a:lnTo>
                  <a:pt x="40500" y="32715"/>
                </a:lnTo>
                <a:lnTo>
                  <a:pt x="48196" y="32715"/>
                </a:lnTo>
                <a:lnTo>
                  <a:pt x="48196" y="685"/>
                </a:lnTo>
                <a:close/>
              </a:path>
              <a:path w="534669" h="33654">
                <a:moveTo>
                  <a:pt x="98653" y="10223"/>
                </a:moveTo>
                <a:lnTo>
                  <a:pt x="97751" y="5689"/>
                </a:lnTo>
                <a:lnTo>
                  <a:pt x="93459" y="0"/>
                </a:lnTo>
                <a:lnTo>
                  <a:pt x="71958" y="0"/>
                </a:lnTo>
                <a:lnTo>
                  <a:pt x="65849" y="7505"/>
                </a:lnTo>
                <a:lnTo>
                  <a:pt x="65849" y="26352"/>
                </a:lnTo>
                <a:lnTo>
                  <a:pt x="71501" y="33401"/>
                </a:lnTo>
                <a:lnTo>
                  <a:pt x="87795" y="33401"/>
                </a:lnTo>
                <a:lnTo>
                  <a:pt x="90512" y="31813"/>
                </a:lnTo>
                <a:lnTo>
                  <a:pt x="92544" y="29311"/>
                </a:lnTo>
                <a:lnTo>
                  <a:pt x="92773" y="30441"/>
                </a:lnTo>
                <a:lnTo>
                  <a:pt x="93002" y="32042"/>
                </a:lnTo>
                <a:lnTo>
                  <a:pt x="93002" y="32715"/>
                </a:lnTo>
                <a:lnTo>
                  <a:pt x="98653" y="32715"/>
                </a:lnTo>
                <a:lnTo>
                  <a:pt x="98653" y="14312"/>
                </a:lnTo>
                <a:lnTo>
                  <a:pt x="83502" y="14312"/>
                </a:lnTo>
                <a:lnTo>
                  <a:pt x="83502" y="20218"/>
                </a:lnTo>
                <a:lnTo>
                  <a:pt x="91186" y="20218"/>
                </a:lnTo>
                <a:lnTo>
                  <a:pt x="91186" y="24765"/>
                </a:lnTo>
                <a:lnTo>
                  <a:pt x="88696" y="27495"/>
                </a:lnTo>
                <a:lnTo>
                  <a:pt x="76708" y="27495"/>
                </a:lnTo>
                <a:lnTo>
                  <a:pt x="73761" y="22720"/>
                </a:lnTo>
                <a:lnTo>
                  <a:pt x="73761" y="10452"/>
                </a:lnTo>
                <a:lnTo>
                  <a:pt x="76708" y="5905"/>
                </a:lnTo>
                <a:lnTo>
                  <a:pt x="88480" y="5905"/>
                </a:lnTo>
                <a:lnTo>
                  <a:pt x="90284" y="8636"/>
                </a:lnTo>
                <a:lnTo>
                  <a:pt x="90970" y="10223"/>
                </a:lnTo>
                <a:lnTo>
                  <a:pt x="98653" y="10223"/>
                </a:lnTo>
                <a:close/>
              </a:path>
              <a:path w="534669" h="33654">
                <a:moveTo>
                  <a:pt x="147078" y="685"/>
                </a:moveTo>
                <a:lnTo>
                  <a:pt x="139382" y="685"/>
                </a:lnTo>
                <a:lnTo>
                  <a:pt x="139382" y="12725"/>
                </a:lnTo>
                <a:lnTo>
                  <a:pt x="124447" y="12725"/>
                </a:lnTo>
                <a:lnTo>
                  <a:pt x="124447" y="685"/>
                </a:lnTo>
                <a:lnTo>
                  <a:pt x="116992" y="685"/>
                </a:lnTo>
                <a:lnTo>
                  <a:pt x="116992" y="32715"/>
                </a:lnTo>
                <a:lnTo>
                  <a:pt x="124447" y="32715"/>
                </a:lnTo>
                <a:lnTo>
                  <a:pt x="124447" y="18859"/>
                </a:lnTo>
                <a:lnTo>
                  <a:pt x="139382" y="18859"/>
                </a:lnTo>
                <a:lnTo>
                  <a:pt x="139382" y="32715"/>
                </a:lnTo>
                <a:lnTo>
                  <a:pt x="147078" y="32715"/>
                </a:lnTo>
                <a:lnTo>
                  <a:pt x="147078" y="685"/>
                </a:lnTo>
                <a:close/>
              </a:path>
              <a:path w="534669" h="33654">
                <a:moveTo>
                  <a:pt x="192786" y="685"/>
                </a:moveTo>
                <a:lnTo>
                  <a:pt x="162699" y="685"/>
                </a:lnTo>
                <a:lnTo>
                  <a:pt x="162699" y="6819"/>
                </a:lnTo>
                <a:lnTo>
                  <a:pt x="174002" y="6819"/>
                </a:lnTo>
                <a:lnTo>
                  <a:pt x="174002" y="32715"/>
                </a:lnTo>
                <a:lnTo>
                  <a:pt x="181698" y="32715"/>
                </a:lnTo>
                <a:lnTo>
                  <a:pt x="181698" y="6819"/>
                </a:lnTo>
                <a:lnTo>
                  <a:pt x="192786" y="6819"/>
                </a:lnTo>
                <a:lnTo>
                  <a:pt x="192786" y="685"/>
                </a:lnTo>
                <a:close/>
              </a:path>
              <a:path w="534669" h="33654">
                <a:moveTo>
                  <a:pt x="266331" y="32715"/>
                </a:moveTo>
                <a:lnTo>
                  <a:pt x="256044" y="23723"/>
                </a:lnTo>
                <a:lnTo>
                  <a:pt x="265874" y="12039"/>
                </a:lnTo>
                <a:lnTo>
                  <a:pt x="257505" y="12039"/>
                </a:lnTo>
                <a:lnTo>
                  <a:pt x="251498" y="19748"/>
                </a:lnTo>
                <a:lnTo>
                  <a:pt x="247319" y="16090"/>
                </a:lnTo>
                <a:lnTo>
                  <a:pt x="247319" y="24993"/>
                </a:lnTo>
                <a:lnTo>
                  <a:pt x="246418" y="26136"/>
                </a:lnTo>
                <a:lnTo>
                  <a:pt x="244830" y="27495"/>
                </a:lnTo>
                <a:lnTo>
                  <a:pt x="238721" y="27495"/>
                </a:lnTo>
                <a:lnTo>
                  <a:pt x="237134" y="25450"/>
                </a:lnTo>
                <a:lnTo>
                  <a:pt x="237134" y="21361"/>
                </a:lnTo>
                <a:lnTo>
                  <a:pt x="237591" y="18859"/>
                </a:lnTo>
                <a:lnTo>
                  <a:pt x="239560" y="18199"/>
                </a:lnTo>
                <a:lnTo>
                  <a:pt x="247319" y="24993"/>
                </a:lnTo>
                <a:lnTo>
                  <a:pt x="247319" y="16090"/>
                </a:lnTo>
                <a:lnTo>
                  <a:pt x="246888" y="15709"/>
                </a:lnTo>
                <a:lnTo>
                  <a:pt x="250939" y="14312"/>
                </a:lnTo>
                <a:lnTo>
                  <a:pt x="252984" y="11595"/>
                </a:lnTo>
                <a:lnTo>
                  <a:pt x="252984" y="4775"/>
                </a:lnTo>
                <a:lnTo>
                  <a:pt x="252984" y="4318"/>
                </a:lnTo>
                <a:lnTo>
                  <a:pt x="250266" y="0"/>
                </a:lnTo>
                <a:lnTo>
                  <a:pt x="246367" y="0"/>
                </a:lnTo>
                <a:lnTo>
                  <a:pt x="246367" y="9779"/>
                </a:lnTo>
                <a:lnTo>
                  <a:pt x="245960" y="11595"/>
                </a:lnTo>
                <a:lnTo>
                  <a:pt x="243268" y="12585"/>
                </a:lnTo>
                <a:lnTo>
                  <a:pt x="241439" y="11366"/>
                </a:lnTo>
                <a:lnTo>
                  <a:pt x="240080" y="9779"/>
                </a:lnTo>
                <a:lnTo>
                  <a:pt x="240080" y="6362"/>
                </a:lnTo>
                <a:lnTo>
                  <a:pt x="241211" y="4775"/>
                </a:lnTo>
                <a:lnTo>
                  <a:pt x="245516" y="4775"/>
                </a:lnTo>
                <a:lnTo>
                  <a:pt x="246303" y="6362"/>
                </a:lnTo>
                <a:lnTo>
                  <a:pt x="246367" y="9779"/>
                </a:lnTo>
                <a:lnTo>
                  <a:pt x="246367" y="0"/>
                </a:lnTo>
                <a:lnTo>
                  <a:pt x="236689" y="0"/>
                </a:lnTo>
                <a:lnTo>
                  <a:pt x="233286" y="4318"/>
                </a:lnTo>
                <a:lnTo>
                  <a:pt x="233387" y="11595"/>
                </a:lnTo>
                <a:lnTo>
                  <a:pt x="234200" y="13639"/>
                </a:lnTo>
                <a:lnTo>
                  <a:pt x="236118" y="15214"/>
                </a:lnTo>
                <a:lnTo>
                  <a:pt x="231711" y="16814"/>
                </a:lnTo>
                <a:lnTo>
                  <a:pt x="229895" y="20218"/>
                </a:lnTo>
                <a:lnTo>
                  <a:pt x="229895" y="28397"/>
                </a:lnTo>
                <a:lnTo>
                  <a:pt x="233070" y="33401"/>
                </a:lnTo>
                <a:lnTo>
                  <a:pt x="248678" y="33401"/>
                </a:lnTo>
                <a:lnTo>
                  <a:pt x="251396" y="29083"/>
                </a:lnTo>
                <a:lnTo>
                  <a:pt x="251650" y="28790"/>
                </a:lnTo>
                <a:lnTo>
                  <a:pt x="256146" y="32715"/>
                </a:lnTo>
                <a:lnTo>
                  <a:pt x="266331" y="32715"/>
                </a:lnTo>
                <a:close/>
              </a:path>
              <a:path w="534669" h="33654">
                <a:moveTo>
                  <a:pt x="334886" y="4546"/>
                </a:moveTo>
                <a:lnTo>
                  <a:pt x="330136" y="685"/>
                </a:lnTo>
                <a:lnTo>
                  <a:pt x="327418" y="685"/>
                </a:lnTo>
                <a:lnTo>
                  <a:pt x="327418" y="8178"/>
                </a:lnTo>
                <a:lnTo>
                  <a:pt x="327418" y="14084"/>
                </a:lnTo>
                <a:lnTo>
                  <a:pt x="325158" y="15227"/>
                </a:lnTo>
                <a:lnTo>
                  <a:pt x="313842" y="15227"/>
                </a:lnTo>
                <a:lnTo>
                  <a:pt x="313842" y="6591"/>
                </a:lnTo>
                <a:lnTo>
                  <a:pt x="325843" y="6591"/>
                </a:lnTo>
                <a:lnTo>
                  <a:pt x="327418" y="8178"/>
                </a:lnTo>
                <a:lnTo>
                  <a:pt x="327418" y="685"/>
                </a:lnTo>
                <a:lnTo>
                  <a:pt x="306158" y="685"/>
                </a:lnTo>
                <a:lnTo>
                  <a:pt x="306158" y="32715"/>
                </a:lnTo>
                <a:lnTo>
                  <a:pt x="313842" y="32715"/>
                </a:lnTo>
                <a:lnTo>
                  <a:pt x="313842" y="21132"/>
                </a:lnTo>
                <a:lnTo>
                  <a:pt x="330365" y="21132"/>
                </a:lnTo>
                <a:lnTo>
                  <a:pt x="334886" y="17272"/>
                </a:lnTo>
                <a:lnTo>
                  <a:pt x="334886" y="15227"/>
                </a:lnTo>
                <a:lnTo>
                  <a:pt x="334886" y="6591"/>
                </a:lnTo>
                <a:lnTo>
                  <a:pt x="334886" y="4546"/>
                </a:lnTo>
                <a:close/>
              </a:path>
              <a:path w="534669" h="33654">
                <a:moveTo>
                  <a:pt x="384441" y="7950"/>
                </a:moveTo>
                <a:lnTo>
                  <a:pt x="382879" y="5905"/>
                </a:lnTo>
                <a:lnTo>
                  <a:pt x="378333" y="0"/>
                </a:lnTo>
                <a:lnTo>
                  <a:pt x="376301" y="0"/>
                </a:lnTo>
                <a:lnTo>
                  <a:pt x="376301" y="10909"/>
                </a:lnTo>
                <a:lnTo>
                  <a:pt x="376301" y="21818"/>
                </a:lnTo>
                <a:lnTo>
                  <a:pt x="373811" y="27266"/>
                </a:lnTo>
                <a:lnTo>
                  <a:pt x="361137" y="27266"/>
                </a:lnTo>
                <a:lnTo>
                  <a:pt x="357974" y="22491"/>
                </a:lnTo>
                <a:lnTo>
                  <a:pt x="357974" y="11137"/>
                </a:lnTo>
                <a:lnTo>
                  <a:pt x="360908" y="5905"/>
                </a:lnTo>
                <a:lnTo>
                  <a:pt x="373583" y="5905"/>
                </a:lnTo>
                <a:lnTo>
                  <a:pt x="376301" y="10909"/>
                </a:lnTo>
                <a:lnTo>
                  <a:pt x="376301" y="0"/>
                </a:lnTo>
                <a:lnTo>
                  <a:pt x="356387" y="0"/>
                </a:lnTo>
                <a:lnTo>
                  <a:pt x="350050" y="7734"/>
                </a:lnTo>
                <a:lnTo>
                  <a:pt x="350050" y="25908"/>
                </a:lnTo>
                <a:lnTo>
                  <a:pt x="356158" y="33401"/>
                </a:lnTo>
                <a:lnTo>
                  <a:pt x="378561" y="33401"/>
                </a:lnTo>
                <a:lnTo>
                  <a:pt x="383095" y="27266"/>
                </a:lnTo>
                <a:lnTo>
                  <a:pt x="384441" y="25450"/>
                </a:lnTo>
                <a:lnTo>
                  <a:pt x="384441" y="7950"/>
                </a:lnTo>
                <a:close/>
              </a:path>
              <a:path w="534669" h="33654">
                <a:moveTo>
                  <a:pt x="445985" y="685"/>
                </a:moveTo>
                <a:lnTo>
                  <a:pt x="438302" y="685"/>
                </a:lnTo>
                <a:lnTo>
                  <a:pt x="436740" y="6819"/>
                </a:lnTo>
                <a:lnTo>
                  <a:pt x="435013" y="13665"/>
                </a:lnTo>
                <a:lnTo>
                  <a:pt x="433463" y="20205"/>
                </a:lnTo>
                <a:lnTo>
                  <a:pt x="432409" y="25450"/>
                </a:lnTo>
                <a:lnTo>
                  <a:pt x="431292" y="20650"/>
                </a:lnTo>
                <a:lnTo>
                  <a:pt x="429552" y="14008"/>
                </a:lnTo>
                <a:lnTo>
                  <a:pt x="427609" y="6883"/>
                </a:lnTo>
                <a:lnTo>
                  <a:pt x="425856" y="685"/>
                </a:lnTo>
                <a:lnTo>
                  <a:pt x="418617" y="685"/>
                </a:lnTo>
                <a:lnTo>
                  <a:pt x="416788" y="6959"/>
                </a:lnTo>
                <a:lnTo>
                  <a:pt x="414909" y="13868"/>
                </a:lnTo>
                <a:lnTo>
                  <a:pt x="413232" y="20434"/>
                </a:lnTo>
                <a:lnTo>
                  <a:pt x="412051" y="25679"/>
                </a:lnTo>
                <a:lnTo>
                  <a:pt x="411099" y="20434"/>
                </a:lnTo>
                <a:lnTo>
                  <a:pt x="409536" y="13868"/>
                </a:lnTo>
                <a:lnTo>
                  <a:pt x="407758" y="6959"/>
                </a:lnTo>
                <a:lnTo>
                  <a:pt x="406171" y="685"/>
                </a:lnTo>
                <a:lnTo>
                  <a:pt x="398018" y="685"/>
                </a:lnTo>
                <a:lnTo>
                  <a:pt x="407301" y="32715"/>
                </a:lnTo>
                <a:lnTo>
                  <a:pt x="415442" y="32715"/>
                </a:lnTo>
                <a:lnTo>
                  <a:pt x="417703" y="24765"/>
                </a:lnTo>
                <a:lnTo>
                  <a:pt x="420649" y="14084"/>
                </a:lnTo>
                <a:lnTo>
                  <a:pt x="421779" y="8864"/>
                </a:lnTo>
                <a:lnTo>
                  <a:pt x="422681" y="13411"/>
                </a:lnTo>
                <a:lnTo>
                  <a:pt x="426085" y="25679"/>
                </a:lnTo>
                <a:lnTo>
                  <a:pt x="428117" y="32715"/>
                </a:lnTo>
                <a:lnTo>
                  <a:pt x="436486" y="32715"/>
                </a:lnTo>
                <a:lnTo>
                  <a:pt x="445985" y="685"/>
                </a:lnTo>
                <a:close/>
              </a:path>
              <a:path w="534669" h="33654">
                <a:moveTo>
                  <a:pt x="488988" y="26581"/>
                </a:moveTo>
                <a:lnTo>
                  <a:pt x="469074" y="26581"/>
                </a:lnTo>
                <a:lnTo>
                  <a:pt x="469074" y="19088"/>
                </a:lnTo>
                <a:lnTo>
                  <a:pt x="486943" y="19088"/>
                </a:lnTo>
                <a:lnTo>
                  <a:pt x="486943" y="12954"/>
                </a:lnTo>
                <a:lnTo>
                  <a:pt x="469074" y="12954"/>
                </a:lnTo>
                <a:lnTo>
                  <a:pt x="469074" y="6819"/>
                </a:lnTo>
                <a:lnTo>
                  <a:pt x="487857" y="6819"/>
                </a:lnTo>
                <a:lnTo>
                  <a:pt x="487857" y="685"/>
                </a:lnTo>
                <a:lnTo>
                  <a:pt x="461606" y="685"/>
                </a:lnTo>
                <a:lnTo>
                  <a:pt x="461606" y="32715"/>
                </a:lnTo>
                <a:lnTo>
                  <a:pt x="488073" y="32715"/>
                </a:lnTo>
                <a:lnTo>
                  <a:pt x="488988" y="26581"/>
                </a:lnTo>
                <a:close/>
              </a:path>
              <a:path w="534669" h="33654">
                <a:moveTo>
                  <a:pt x="534466" y="4318"/>
                </a:moveTo>
                <a:lnTo>
                  <a:pt x="530390" y="685"/>
                </a:lnTo>
                <a:lnTo>
                  <a:pt x="526770" y="685"/>
                </a:lnTo>
                <a:lnTo>
                  <a:pt x="526770" y="7950"/>
                </a:lnTo>
                <a:lnTo>
                  <a:pt x="526770" y="13182"/>
                </a:lnTo>
                <a:lnTo>
                  <a:pt x="524967" y="14541"/>
                </a:lnTo>
                <a:lnTo>
                  <a:pt x="513194" y="14541"/>
                </a:lnTo>
                <a:lnTo>
                  <a:pt x="513194" y="6362"/>
                </a:lnTo>
                <a:lnTo>
                  <a:pt x="524967" y="6362"/>
                </a:lnTo>
                <a:lnTo>
                  <a:pt x="526770" y="7950"/>
                </a:lnTo>
                <a:lnTo>
                  <a:pt x="526770" y="685"/>
                </a:lnTo>
                <a:lnTo>
                  <a:pt x="505726" y="685"/>
                </a:lnTo>
                <a:lnTo>
                  <a:pt x="505726" y="32715"/>
                </a:lnTo>
                <a:lnTo>
                  <a:pt x="513194" y="32715"/>
                </a:lnTo>
                <a:lnTo>
                  <a:pt x="513194" y="20218"/>
                </a:lnTo>
                <a:lnTo>
                  <a:pt x="524510" y="20218"/>
                </a:lnTo>
                <a:lnTo>
                  <a:pt x="525640" y="21590"/>
                </a:lnTo>
                <a:lnTo>
                  <a:pt x="525640" y="31356"/>
                </a:lnTo>
                <a:lnTo>
                  <a:pt x="526313" y="32715"/>
                </a:lnTo>
                <a:lnTo>
                  <a:pt x="534009" y="32715"/>
                </a:lnTo>
                <a:lnTo>
                  <a:pt x="533565" y="31127"/>
                </a:lnTo>
                <a:lnTo>
                  <a:pt x="533781" y="28625"/>
                </a:lnTo>
                <a:lnTo>
                  <a:pt x="533781" y="20218"/>
                </a:lnTo>
                <a:lnTo>
                  <a:pt x="533781" y="19088"/>
                </a:lnTo>
                <a:lnTo>
                  <a:pt x="529031" y="17500"/>
                </a:lnTo>
                <a:lnTo>
                  <a:pt x="532206" y="16357"/>
                </a:lnTo>
                <a:lnTo>
                  <a:pt x="533844" y="14541"/>
                </a:lnTo>
                <a:lnTo>
                  <a:pt x="534466" y="13868"/>
                </a:lnTo>
                <a:lnTo>
                  <a:pt x="534466" y="6362"/>
                </a:lnTo>
                <a:lnTo>
                  <a:pt x="534466" y="4318"/>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nvGrpSpPr>
          <p:cNvPr id="4" name="object 4"/>
          <p:cNvGrpSpPr/>
          <p:nvPr/>
        </p:nvGrpSpPr>
        <p:grpSpPr>
          <a:xfrm>
            <a:off x="2158322" y="6538500"/>
            <a:ext cx="534670" cy="119380"/>
            <a:chOff x="634322" y="6538500"/>
            <a:chExt cx="534670" cy="119380"/>
          </a:xfrm>
        </p:grpSpPr>
        <p:pic>
          <p:nvPicPr>
            <p:cNvPr id="5" name="object 5"/>
            <p:cNvPicPr/>
            <p:nvPr/>
          </p:nvPicPr>
          <p:blipFill>
            <a:blip r:embed="rId2" cstate="print"/>
            <a:stretch>
              <a:fillRect/>
            </a:stretch>
          </p:blipFill>
          <p:spPr>
            <a:xfrm>
              <a:off x="634322" y="6538574"/>
              <a:ext cx="150020" cy="119045"/>
            </a:xfrm>
            <a:prstGeom prst="rect">
              <a:avLst/>
            </a:prstGeom>
          </p:spPr>
        </p:pic>
        <p:sp>
          <p:nvSpPr>
            <p:cNvPr id="6" name="object 6"/>
            <p:cNvSpPr/>
            <p:nvPr/>
          </p:nvSpPr>
          <p:spPr>
            <a:xfrm>
              <a:off x="806065" y="6538801"/>
              <a:ext cx="38100" cy="116839"/>
            </a:xfrm>
            <a:custGeom>
              <a:avLst/>
              <a:gdLst/>
              <a:ahLst/>
              <a:cxnLst/>
              <a:rect l="l" t="t" r="r" b="b"/>
              <a:pathLst>
                <a:path w="38100" h="116840">
                  <a:moveTo>
                    <a:pt x="38014" y="116773"/>
                  </a:moveTo>
                  <a:lnTo>
                    <a:pt x="0" y="116773"/>
                  </a:lnTo>
                  <a:lnTo>
                    <a:pt x="0" y="0"/>
                  </a:lnTo>
                  <a:lnTo>
                    <a:pt x="38014" y="0"/>
                  </a:lnTo>
                  <a:lnTo>
                    <a:pt x="38014" y="116773"/>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7" name="object 7"/>
            <p:cNvPicPr/>
            <p:nvPr/>
          </p:nvPicPr>
          <p:blipFill>
            <a:blip r:embed="rId3" cstate="print"/>
            <a:stretch>
              <a:fillRect/>
            </a:stretch>
          </p:blipFill>
          <p:spPr>
            <a:xfrm>
              <a:off x="875758" y="6538801"/>
              <a:ext cx="133955" cy="116773"/>
            </a:xfrm>
            <a:prstGeom prst="rect">
              <a:avLst/>
            </a:prstGeom>
          </p:spPr>
        </p:pic>
        <p:sp>
          <p:nvSpPr>
            <p:cNvPr id="8" name="object 8"/>
            <p:cNvSpPr/>
            <p:nvPr/>
          </p:nvSpPr>
          <p:spPr>
            <a:xfrm>
              <a:off x="1041387" y="6538505"/>
              <a:ext cx="127635" cy="117475"/>
            </a:xfrm>
            <a:custGeom>
              <a:avLst/>
              <a:gdLst/>
              <a:ahLst/>
              <a:cxnLst/>
              <a:rect l="l" t="t" r="r" b="b"/>
              <a:pathLst>
                <a:path w="127634" h="117475">
                  <a:moveTo>
                    <a:pt x="127165" y="0"/>
                  </a:moveTo>
                  <a:lnTo>
                    <a:pt x="0" y="0"/>
                  </a:lnTo>
                  <a:lnTo>
                    <a:pt x="0" y="26720"/>
                  </a:lnTo>
                  <a:lnTo>
                    <a:pt x="0" y="43268"/>
                  </a:lnTo>
                  <a:lnTo>
                    <a:pt x="0" y="71259"/>
                  </a:lnTo>
                  <a:lnTo>
                    <a:pt x="0" y="90347"/>
                  </a:lnTo>
                  <a:lnTo>
                    <a:pt x="0" y="117081"/>
                  </a:lnTo>
                  <a:lnTo>
                    <a:pt x="127165" y="117081"/>
                  </a:lnTo>
                  <a:lnTo>
                    <a:pt x="127165" y="90347"/>
                  </a:lnTo>
                  <a:lnTo>
                    <a:pt x="38468" y="90347"/>
                  </a:lnTo>
                  <a:lnTo>
                    <a:pt x="38468" y="71259"/>
                  </a:lnTo>
                  <a:lnTo>
                    <a:pt x="104089" y="71259"/>
                  </a:lnTo>
                  <a:lnTo>
                    <a:pt x="104089" y="43268"/>
                  </a:lnTo>
                  <a:lnTo>
                    <a:pt x="38468" y="43268"/>
                  </a:lnTo>
                  <a:lnTo>
                    <a:pt x="38468" y="26720"/>
                  </a:lnTo>
                  <a:lnTo>
                    <a:pt x="127165" y="26720"/>
                  </a:lnTo>
                  <a:lnTo>
                    <a:pt x="127165" y="0"/>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grpSp>
        <p:nvGrpSpPr>
          <p:cNvPr id="9" name="object 9"/>
          <p:cNvGrpSpPr/>
          <p:nvPr/>
        </p:nvGrpSpPr>
        <p:grpSpPr>
          <a:xfrm>
            <a:off x="1748028" y="6396228"/>
            <a:ext cx="8696325" cy="349250"/>
            <a:chOff x="224027" y="6396228"/>
            <a:chExt cx="8696325" cy="349250"/>
          </a:xfrm>
        </p:grpSpPr>
        <p:sp>
          <p:nvSpPr>
            <p:cNvPr id="10" name="object 10"/>
            <p:cNvSpPr/>
            <p:nvPr/>
          </p:nvSpPr>
          <p:spPr>
            <a:xfrm>
              <a:off x="228599" y="6400800"/>
              <a:ext cx="8686800" cy="2540"/>
            </a:xfrm>
            <a:custGeom>
              <a:avLst/>
              <a:gdLst/>
              <a:ahLst/>
              <a:cxnLst/>
              <a:rect l="l" t="t" r="r" b="b"/>
              <a:pathLst>
                <a:path w="8686800" h="2539">
                  <a:moveTo>
                    <a:pt x="0" y="2285"/>
                  </a:moveTo>
                  <a:lnTo>
                    <a:pt x="8686571" y="0"/>
                  </a:lnTo>
                </a:path>
              </a:pathLst>
            </a:custGeom>
            <a:ln w="9143">
              <a:solidFill>
                <a:srgbClr val="CB9D2C"/>
              </a:solidFill>
            </a:ln>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11" name="object 11"/>
            <p:cNvPicPr/>
            <p:nvPr/>
          </p:nvPicPr>
          <p:blipFill>
            <a:blip r:embed="rId4" cstate="print"/>
            <a:stretch>
              <a:fillRect/>
            </a:stretch>
          </p:blipFill>
          <p:spPr>
            <a:xfrm>
              <a:off x="300333" y="6449087"/>
              <a:ext cx="250297" cy="295766"/>
            </a:xfrm>
            <a:prstGeom prst="rect">
              <a:avLst/>
            </a:prstGeom>
          </p:spPr>
        </p:pic>
      </p:grpSp>
      <p:sp>
        <p:nvSpPr>
          <p:cNvPr id="12" name="object 12"/>
          <p:cNvSpPr/>
          <p:nvPr/>
        </p:nvSpPr>
        <p:spPr>
          <a:xfrm>
            <a:off x="5155691" y="0"/>
            <a:ext cx="1880870" cy="137160"/>
          </a:xfrm>
          <a:custGeom>
            <a:avLst/>
            <a:gdLst/>
            <a:ahLst/>
            <a:cxnLst/>
            <a:rect l="l" t="t" r="r" b="b"/>
            <a:pathLst>
              <a:path w="1880870" h="137160">
                <a:moveTo>
                  <a:pt x="1880628" y="0"/>
                </a:moveTo>
                <a:lnTo>
                  <a:pt x="0" y="0"/>
                </a:lnTo>
                <a:lnTo>
                  <a:pt x="0" y="137159"/>
                </a:lnTo>
                <a:lnTo>
                  <a:pt x="1880628" y="137159"/>
                </a:lnTo>
                <a:lnTo>
                  <a:pt x="1880628" y="0"/>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13" name="object 13"/>
          <p:cNvSpPr txBox="1">
            <a:spLocks noGrp="1"/>
          </p:cNvSpPr>
          <p:nvPr>
            <p:ph type="title"/>
          </p:nvPr>
        </p:nvSpPr>
        <p:spPr>
          <a:xfrm>
            <a:off x="1831341" y="118450"/>
            <a:ext cx="8547100" cy="692150"/>
          </a:xfrm>
          <a:prstGeom prst="rect">
            <a:avLst/>
          </a:prstGeom>
        </p:spPr>
        <p:txBody>
          <a:bodyPr vert="horz" wrap="square" lIns="0" tIns="53340" rIns="0" bIns="0" rtlCol="0">
            <a:spAutoFit/>
          </a:bodyPr>
          <a:lstStyle/>
          <a:p>
            <a:pPr marL="12700" marR="5080">
              <a:lnSpc>
                <a:spcPts val="2480"/>
              </a:lnSpc>
              <a:spcBef>
                <a:spcPts val="420"/>
              </a:spcBef>
            </a:pPr>
            <a:r>
              <a:rPr sz="2300" spc="240" dirty="0"/>
              <a:t>HVAC</a:t>
            </a:r>
            <a:r>
              <a:rPr sz="2300" spc="-130" dirty="0"/>
              <a:t> </a:t>
            </a:r>
            <a:r>
              <a:rPr sz="2300" spc="210" dirty="0"/>
              <a:t>Allows</a:t>
            </a:r>
            <a:r>
              <a:rPr sz="2300" spc="-155" dirty="0"/>
              <a:t> </a:t>
            </a:r>
            <a:r>
              <a:rPr sz="2300" spc="280" dirty="0"/>
              <a:t>Offshore</a:t>
            </a:r>
            <a:r>
              <a:rPr sz="2300" spc="-130" dirty="0"/>
              <a:t> </a:t>
            </a:r>
            <a:r>
              <a:rPr sz="2300" spc="229" dirty="0"/>
              <a:t>Wind</a:t>
            </a:r>
            <a:r>
              <a:rPr sz="2300" spc="-150" dirty="0"/>
              <a:t> </a:t>
            </a:r>
            <a:r>
              <a:rPr sz="2300" spc="229" dirty="0"/>
              <a:t>Developers</a:t>
            </a:r>
            <a:r>
              <a:rPr sz="2300" spc="-135" dirty="0"/>
              <a:t> </a:t>
            </a:r>
            <a:r>
              <a:rPr sz="2300" spc="245" dirty="0"/>
              <a:t>to</a:t>
            </a:r>
            <a:r>
              <a:rPr sz="2300" spc="-130" dirty="0"/>
              <a:t> </a:t>
            </a:r>
            <a:r>
              <a:rPr sz="2300" spc="190" dirty="0"/>
              <a:t>Maximize </a:t>
            </a:r>
            <a:r>
              <a:rPr sz="2300" spc="280" dirty="0"/>
              <a:t>Offshore</a:t>
            </a:r>
            <a:r>
              <a:rPr sz="2300" spc="-140" dirty="0"/>
              <a:t> </a:t>
            </a:r>
            <a:r>
              <a:rPr sz="2300" spc="229" dirty="0"/>
              <a:t>Wind</a:t>
            </a:r>
            <a:r>
              <a:rPr sz="2300" spc="-140" dirty="0"/>
              <a:t> </a:t>
            </a:r>
            <a:r>
              <a:rPr sz="2300" spc="185" dirty="0"/>
              <a:t>Capacity,</a:t>
            </a:r>
            <a:r>
              <a:rPr sz="2300" spc="-135" dirty="0"/>
              <a:t> </a:t>
            </a:r>
            <a:r>
              <a:rPr sz="2300" spc="190" dirty="0"/>
              <a:t>Leading</a:t>
            </a:r>
            <a:r>
              <a:rPr sz="2300" spc="-160" dirty="0"/>
              <a:t> </a:t>
            </a:r>
            <a:r>
              <a:rPr sz="2300" spc="240" dirty="0"/>
              <a:t>to</a:t>
            </a:r>
            <a:r>
              <a:rPr sz="2300" spc="-125" dirty="0"/>
              <a:t> </a:t>
            </a:r>
            <a:r>
              <a:rPr sz="2300" spc="265" dirty="0"/>
              <a:t>Lower</a:t>
            </a:r>
            <a:r>
              <a:rPr sz="2300" spc="-140" dirty="0"/>
              <a:t> </a:t>
            </a:r>
            <a:r>
              <a:rPr sz="2300" spc="215" dirty="0"/>
              <a:t>Costs</a:t>
            </a:r>
            <a:endParaRPr sz="2300"/>
          </a:p>
        </p:txBody>
      </p:sp>
      <p:graphicFrame>
        <p:nvGraphicFramePr>
          <p:cNvPr id="14" name="object 14"/>
          <p:cNvGraphicFramePr>
            <a:graphicFrameLocks noGrp="1"/>
          </p:cNvGraphicFramePr>
          <p:nvPr/>
        </p:nvGraphicFramePr>
        <p:xfrm>
          <a:off x="1951988" y="1092201"/>
          <a:ext cx="8328659" cy="4678045"/>
        </p:xfrm>
        <a:graphic>
          <a:graphicData uri="http://schemas.openxmlformats.org/drawingml/2006/table">
            <a:tbl>
              <a:tblPr firstRow="1" bandRow="1">
                <a:tableStyleId>{2D5ABB26-0587-4C30-8999-92F81FD0307C}</a:tableStyleId>
              </a:tblPr>
              <a:tblGrid>
                <a:gridCol w="1545590">
                  <a:extLst>
                    <a:ext uri="{9D8B030D-6E8A-4147-A177-3AD203B41FA5}">
                      <a16:colId xmlns:a16="http://schemas.microsoft.com/office/drawing/2014/main" val="20000"/>
                    </a:ext>
                  </a:extLst>
                </a:gridCol>
                <a:gridCol w="3376295">
                  <a:extLst>
                    <a:ext uri="{9D8B030D-6E8A-4147-A177-3AD203B41FA5}">
                      <a16:colId xmlns:a16="http://schemas.microsoft.com/office/drawing/2014/main" val="20001"/>
                    </a:ext>
                  </a:extLst>
                </a:gridCol>
                <a:gridCol w="3406774">
                  <a:extLst>
                    <a:ext uri="{9D8B030D-6E8A-4147-A177-3AD203B41FA5}">
                      <a16:colId xmlns:a16="http://schemas.microsoft.com/office/drawing/2014/main" val="20002"/>
                    </a:ext>
                  </a:extLst>
                </a:gridCol>
              </a:tblGrid>
              <a:tr h="349250">
                <a:tc>
                  <a:txBody>
                    <a:bodyPr/>
                    <a:lstStyle/>
                    <a:p>
                      <a:pPr marL="17780" algn="ctr">
                        <a:lnSpc>
                          <a:spcPct val="100000"/>
                        </a:lnSpc>
                        <a:spcBef>
                          <a:spcPts val="645"/>
                        </a:spcBef>
                      </a:pPr>
                      <a:r>
                        <a:rPr sz="1100" b="1" spc="-10" dirty="0">
                          <a:solidFill>
                            <a:srgbClr val="FFFFFF"/>
                          </a:solidFill>
                          <a:latin typeface="Calibri"/>
                          <a:cs typeface="Calibri"/>
                        </a:rPr>
                        <a:t>Feature</a:t>
                      </a:r>
                      <a:endParaRPr sz="1100">
                        <a:latin typeface="Calibri"/>
                        <a:cs typeface="Calibri"/>
                      </a:endParaRPr>
                    </a:p>
                  </a:txBody>
                  <a:tcPr marL="0" marR="0" marT="81915" marB="0">
                    <a:solidFill>
                      <a:srgbClr val="4472C4"/>
                    </a:solidFill>
                  </a:tcPr>
                </a:tc>
                <a:tc>
                  <a:txBody>
                    <a:bodyPr/>
                    <a:lstStyle/>
                    <a:p>
                      <a:pPr marL="42545" algn="ctr">
                        <a:lnSpc>
                          <a:spcPct val="100000"/>
                        </a:lnSpc>
                        <a:spcBef>
                          <a:spcPts val="645"/>
                        </a:spcBef>
                      </a:pPr>
                      <a:r>
                        <a:rPr sz="1100" b="1" spc="-10" dirty="0">
                          <a:solidFill>
                            <a:srgbClr val="FFFFFF"/>
                          </a:solidFill>
                          <a:latin typeface="Calibri"/>
                          <a:cs typeface="Calibri"/>
                        </a:rPr>
                        <a:t>Advantage</a:t>
                      </a:r>
                      <a:endParaRPr sz="1100">
                        <a:latin typeface="Calibri"/>
                        <a:cs typeface="Calibri"/>
                      </a:endParaRPr>
                    </a:p>
                  </a:txBody>
                  <a:tcPr marL="0" marR="0" marT="81915" marB="0">
                    <a:solidFill>
                      <a:srgbClr val="4472C4"/>
                    </a:solidFill>
                  </a:tcPr>
                </a:tc>
                <a:tc>
                  <a:txBody>
                    <a:bodyPr/>
                    <a:lstStyle/>
                    <a:p>
                      <a:pPr marL="708660">
                        <a:lnSpc>
                          <a:spcPct val="100000"/>
                        </a:lnSpc>
                        <a:spcBef>
                          <a:spcPts val="645"/>
                        </a:spcBef>
                      </a:pPr>
                      <a:r>
                        <a:rPr sz="1100" b="1" dirty="0">
                          <a:solidFill>
                            <a:srgbClr val="FFFFFF"/>
                          </a:solidFill>
                          <a:latin typeface="Calibri"/>
                          <a:cs typeface="Calibri"/>
                        </a:rPr>
                        <a:t>How</a:t>
                      </a:r>
                      <a:r>
                        <a:rPr sz="1100" b="1" spc="-5" dirty="0">
                          <a:solidFill>
                            <a:srgbClr val="FFFFFF"/>
                          </a:solidFill>
                          <a:latin typeface="Calibri"/>
                          <a:cs typeface="Calibri"/>
                        </a:rPr>
                        <a:t> </a:t>
                      </a:r>
                      <a:r>
                        <a:rPr sz="1100" b="1" dirty="0">
                          <a:solidFill>
                            <a:srgbClr val="FFFFFF"/>
                          </a:solidFill>
                          <a:latin typeface="Calibri"/>
                          <a:cs typeface="Calibri"/>
                        </a:rPr>
                        <a:t>it</a:t>
                      </a:r>
                      <a:r>
                        <a:rPr sz="1100" b="1" spc="-5" dirty="0">
                          <a:solidFill>
                            <a:srgbClr val="FFFFFF"/>
                          </a:solidFill>
                          <a:latin typeface="Calibri"/>
                          <a:cs typeface="Calibri"/>
                        </a:rPr>
                        <a:t> </a:t>
                      </a:r>
                      <a:r>
                        <a:rPr sz="1100" b="1" dirty="0">
                          <a:solidFill>
                            <a:srgbClr val="FFFFFF"/>
                          </a:solidFill>
                          <a:latin typeface="Calibri"/>
                          <a:cs typeface="Calibri"/>
                        </a:rPr>
                        <a:t>Lowers</a:t>
                      </a:r>
                      <a:r>
                        <a:rPr sz="1100" b="1" spc="-30" dirty="0">
                          <a:solidFill>
                            <a:srgbClr val="FFFFFF"/>
                          </a:solidFill>
                          <a:latin typeface="Calibri"/>
                          <a:cs typeface="Calibri"/>
                        </a:rPr>
                        <a:t> </a:t>
                      </a:r>
                      <a:r>
                        <a:rPr sz="1100" b="1" dirty="0">
                          <a:solidFill>
                            <a:srgbClr val="FFFFFF"/>
                          </a:solidFill>
                          <a:latin typeface="Calibri"/>
                          <a:cs typeface="Calibri"/>
                        </a:rPr>
                        <a:t>Costs</a:t>
                      </a:r>
                      <a:r>
                        <a:rPr sz="1100" b="1" spc="-15" dirty="0">
                          <a:solidFill>
                            <a:srgbClr val="FFFFFF"/>
                          </a:solidFill>
                          <a:latin typeface="Calibri"/>
                          <a:cs typeface="Calibri"/>
                        </a:rPr>
                        <a:t> </a:t>
                      </a:r>
                      <a:r>
                        <a:rPr sz="1100" b="1" dirty="0">
                          <a:solidFill>
                            <a:srgbClr val="FFFFFF"/>
                          </a:solidFill>
                          <a:latin typeface="Calibri"/>
                          <a:cs typeface="Calibri"/>
                        </a:rPr>
                        <a:t>to</a:t>
                      </a:r>
                      <a:r>
                        <a:rPr sz="1100" b="1" spc="-10" dirty="0">
                          <a:solidFill>
                            <a:srgbClr val="FFFFFF"/>
                          </a:solidFill>
                          <a:latin typeface="Calibri"/>
                          <a:cs typeface="Calibri"/>
                        </a:rPr>
                        <a:t> Ratepayers</a:t>
                      </a:r>
                      <a:endParaRPr sz="1100">
                        <a:latin typeface="Calibri"/>
                        <a:cs typeface="Calibri"/>
                      </a:endParaRPr>
                    </a:p>
                  </a:txBody>
                  <a:tcPr marL="0" marR="0" marT="81915" marB="0">
                    <a:solidFill>
                      <a:srgbClr val="4472C4"/>
                    </a:solidFill>
                  </a:tcPr>
                </a:tc>
                <a:extLst>
                  <a:ext uri="{0D108BD9-81ED-4DB2-BD59-A6C34878D82A}">
                    <a16:rowId xmlns:a16="http://schemas.microsoft.com/office/drawing/2014/main" val="10000"/>
                  </a:ext>
                </a:extLst>
              </a:tr>
              <a:tr h="1296670">
                <a:tc>
                  <a:txBody>
                    <a:bodyPr/>
                    <a:lstStyle/>
                    <a:p>
                      <a:pPr marL="17780" algn="ctr">
                        <a:lnSpc>
                          <a:spcPct val="100000"/>
                        </a:lnSpc>
                        <a:spcBef>
                          <a:spcPts val="240"/>
                        </a:spcBef>
                      </a:pPr>
                      <a:r>
                        <a:rPr sz="1100" b="1" spc="-10" dirty="0">
                          <a:latin typeface="Calibri"/>
                          <a:cs typeface="Calibri"/>
                        </a:rPr>
                        <a:t>Modular</a:t>
                      </a:r>
                      <a:endParaRPr sz="1100">
                        <a:latin typeface="Calibri"/>
                        <a:cs typeface="Calibri"/>
                      </a:endParaRPr>
                    </a:p>
                  </a:txBody>
                  <a:tcPr marL="0" marR="0" marT="30480" marB="0">
                    <a:lnL w="12700">
                      <a:solidFill>
                        <a:srgbClr val="4472C4"/>
                      </a:solidFill>
                      <a:prstDash val="solid"/>
                    </a:lnL>
                    <a:lnB w="12700">
                      <a:solidFill>
                        <a:srgbClr val="4472C4"/>
                      </a:solidFill>
                      <a:prstDash val="solid"/>
                    </a:lnB>
                  </a:tcPr>
                </a:tc>
                <a:tc>
                  <a:txBody>
                    <a:bodyPr/>
                    <a:lstStyle/>
                    <a:p>
                      <a:pPr marL="281940" marR="107314" indent="-172720">
                        <a:lnSpc>
                          <a:spcPct val="100000"/>
                        </a:lnSpc>
                        <a:spcBef>
                          <a:spcPts val="240"/>
                        </a:spcBef>
                        <a:buFont typeface="Arial"/>
                        <a:buChar char="•"/>
                        <a:tabLst>
                          <a:tab pos="282575" algn="l"/>
                        </a:tabLst>
                      </a:pPr>
                      <a:r>
                        <a:rPr sz="1100" dirty="0">
                          <a:latin typeface="Calibri"/>
                          <a:cs typeface="Calibri"/>
                        </a:rPr>
                        <a:t>HVAC</a:t>
                      </a:r>
                      <a:r>
                        <a:rPr sz="1100" spc="-10" dirty="0">
                          <a:latin typeface="Calibri"/>
                          <a:cs typeface="Calibri"/>
                        </a:rPr>
                        <a:t> </a:t>
                      </a:r>
                      <a:r>
                        <a:rPr sz="1100" dirty="0">
                          <a:latin typeface="Calibri"/>
                          <a:cs typeface="Calibri"/>
                        </a:rPr>
                        <a:t>cables</a:t>
                      </a:r>
                      <a:r>
                        <a:rPr sz="1100" spc="-35" dirty="0">
                          <a:latin typeface="Calibri"/>
                          <a:cs typeface="Calibri"/>
                        </a:rPr>
                        <a:t> </a:t>
                      </a:r>
                      <a:r>
                        <a:rPr sz="1100" dirty="0">
                          <a:latin typeface="Calibri"/>
                          <a:cs typeface="Calibri"/>
                        </a:rPr>
                        <a:t>provide</a:t>
                      </a:r>
                      <a:r>
                        <a:rPr sz="1100" spc="-15" dirty="0">
                          <a:latin typeface="Calibri"/>
                          <a:cs typeface="Calibri"/>
                        </a:rPr>
                        <a:t> </a:t>
                      </a:r>
                      <a:r>
                        <a:rPr sz="1100" dirty="0">
                          <a:latin typeface="Calibri"/>
                          <a:cs typeface="Calibri"/>
                        </a:rPr>
                        <a:t>capacity</a:t>
                      </a:r>
                      <a:r>
                        <a:rPr sz="1100" spc="-40" dirty="0">
                          <a:latin typeface="Calibri"/>
                          <a:cs typeface="Calibri"/>
                        </a:rPr>
                        <a:t> </a:t>
                      </a:r>
                      <a:r>
                        <a:rPr sz="1100" dirty="0">
                          <a:latin typeface="Calibri"/>
                          <a:cs typeface="Calibri"/>
                        </a:rPr>
                        <a:t>in</a:t>
                      </a:r>
                      <a:r>
                        <a:rPr sz="1100" spc="-20" dirty="0">
                          <a:latin typeface="Calibri"/>
                          <a:cs typeface="Calibri"/>
                        </a:rPr>
                        <a:t> </a:t>
                      </a:r>
                      <a:r>
                        <a:rPr sz="1100" dirty="0">
                          <a:latin typeface="Calibri"/>
                          <a:cs typeface="Calibri"/>
                        </a:rPr>
                        <a:t>300</a:t>
                      </a:r>
                      <a:r>
                        <a:rPr sz="1100" spc="-5" dirty="0">
                          <a:latin typeface="Calibri"/>
                          <a:cs typeface="Calibri"/>
                        </a:rPr>
                        <a:t> </a:t>
                      </a:r>
                      <a:r>
                        <a:rPr sz="1100" dirty="0">
                          <a:latin typeface="Calibri"/>
                          <a:cs typeface="Calibri"/>
                        </a:rPr>
                        <a:t>to</a:t>
                      </a:r>
                      <a:r>
                        <a:rPr sz="1100" spc="-25" dirty="0">
                          <a:latin typeface="Calibri"/>
                          <a:cs typeface="Calibri"/>
                        </a:rPr>
                        <a:t> </a:t>
                      </a:r>
                      <a:r>
                        <a:rPr sz="1100" dirty="0">
                          <a:latin typeface="Calibri"/>
                          <a:cs typeface="Calibri"/>
                        </a:rPr>
                        <a:t>400</a:t>
                      </a:r>
                      <a:r>
                        <a:rPr sz="1100" spc="-10" dirty="0">
                          <a:latin typeface="Calibri"/>
                          <a:cs typeface="Calibri"/>
                        </a:rPr>
                        <a:t> </a:t>
                      </a:r>
                      <a:r>
                        <a:rPr sz="1100" spc="-25" dirty="0">
                          <a:latin typeface="Calibri"/>
                          <a:cs typeface="Calibri"/>
                        </a:rPr>
                        <a:t>MW </a:t>
                      </a:r>
                      <a:r>
                        <a:rPr sz="1100" dirty="0">
                          <a:latin typeface="Calibri"/>
                          <a:cs typeface="Calibri"/>
                        </a:rPr>
                        <a:t>increments</a:t>
                      </a:r>
                      <a:r>
                        <a:rPr sz="1100" spc="-45" dirty="0">
                          <a:latin typeface="Calibri"/>
                          <a:cs typeface="Calibri"/>
                        </a:rPr>
                        <a:t> </a:t>
                      </a:r>
                      <a:r>
                        <a:rPr sz="1100" dirty="0">
                          <a:latin typeface="Calibri"/>
                          <a:cs typeface="Calibri"/>
                        </a:rPr>
                        <a:t>–</a:t>
                      </a:r>
                      <a:r>
                        <a:rPr sz="1100" spc="-20" dirty="0">
                          <a:latin typeface="Calibri"/>
                          <a:cs typeface="Calibri"/>
                        </a:rPr>
                        <a:t> </a:t>
                      </a:r>
                      <a:r>
                        <a:rPr sz="1100" dirty="0">
                          <a:latin typeface="Calibri"/>
                          <a:cs typeface="Calibri"/>
                        </a:rPr>
                        <a:t>allowing</a:t>
                      </a:r>
                      <a:r>
                        <a:rPr sz="1100" spc="-45" dirty="0">
                          <a:latin typeface="Calibri"/>
                          <a:cs typeface="Calibri"/>
                        </a:rPr>
                        <a:t> </a:t>
                      </a:r>
                      <a:r>
                        <a:rPr sz="1100" dirty="0">
                          <a:latin typeface="Calibri"/>
                          <a:cs typeface="Calibri"/>
                        </a:rPr>
                        <a:t>OSW</a:t>
                      </a:r>
                      <a:r>
                        <a:rPr sz="1100" spc="-20" dirty="0">
                          <a:latin typeface="Calibri"/>
                          <a:cs typeface="Calibri"/>
                        </a:rPr>
                        <a:t> </a:t>
                      </a:r>
                      <a:r>
                        <a:rPr sz="1100" dirty="0">
                          <a:latin typeface="Calibri"/>
                          <a:cs typeface="Calibri"/>
                        </a:rPr>
                        <a:t>developers</a:t>
                      </a:r>
                      <a:r>
                        <a:rPr sz="1100" spc="-45" dirty="0">
                          <a:latin typeface="Calibri"/>
                          <a:cs typeface="Calibri"/>
                        </a:rPr>
                        <a:t> </a:t>
                      </a:r>
                      <a:r>
                        <a:rPr sz="1100" dirty="0">
                          <a:latin typeface="Calibri"/>
                          <a:cs typeface="Calibri"/>
                        </a:rPr>
                        <a:t>to</a:t>
                      </a:r>
                      <a:r>
                        <a:rPr sz="1100" spc="-20" dirty="0">
                          <a:latin typeface="Calibri"/>
                          <a:cs typeface="Calibri"/>
                        </a:rPr>
                        <a:t> </a:t>
                      </a:r>
                      <a:r>
                        <a:rPr sz="1100" spc="-10" dirty="0">
                          <a:latin typeface="Calibri"/>
                          <a:cs typeface="Calibri"/>
                        </a:rPr>
                        <a:t>better </a:t>
                      </a:r>
                      <a:r>
                        <a:rPr sz="1100" dirty="0">
                          <a:latin typeface="Calibri"/>
                          <a:cs typeface="Calibri"/>
                        </a:rPr>
                        <a:t>align</a:t>
                      </a:r>
                      <a:r>
                        <a:rPr sz="1100" spc="-40" dirty="0">
                          <a:latin typeface="Calibri"/>
                          <a:cs typeface="Calibri"/>
                        </a:rPr>
                        <a:t> </a:t>
                      </a:r>
                      <a:r>
                        <a:rPr sz="1100" dirty="0">
                          <a:latin typeface="Calibri"/>
                          <a:cs typeface="Calibri"/>
                        </a:rPr>
                        <a:t>the</a:t>
                      </a:r>
                      <a:r>
                        <a:rPr sz="1100" spc="-20" dirty="0">
                          <a:latin typeface="Calibri"/>
                          <a:cs typeface="Calibri"/>
                        </a:rPr>
                        <a:t> </a:t>
                      </a:r>
                      <a:r>
                        <a:rPr sz="1100" dirty="0">
                          <a:latin typeface="Calibri"/>
                          <a:cs typeface="Calibri"/>
                        </a:rPr>
                        <a:t>maximum</a:t>
                      </a:r>
                      <a:r>
                        <a:rPr sz="1100" spc="-55" dirty="0">
                          <a:latin typeface="Calibri"/>
                          <a:cs typeface="Calibri"/>
                        </a:rPr>
                        <a:t> </a:t>
                      </a:r>
                      <a:r>
                        <a:rPr sz="1100" dirty="0">
                          <a:latin typeface="Calibri"/>
                          <a:cs typeface="Calibri"/>
                        </a:rPr>
                        <a:t>capacity</a:t>
                      </a:r>
                      <a:r>
                        <a:rPr sz="1100" spc="-40" dirty="0">
                          <a:latin typeface="Calibri"/>
                          <a:cs typeface="Calibri"/>
                        </a:rPr>
                        <a:t> </a:t>
                      </a:r>
                      <a:r>
                        <a:rPr sz="1100" dirty="0">
                          <a:latin typeface="Calibri"/>
                          <a:cs typeface="Calibri"/>
                        </a:rPr>
                        <a:t>of</a:t>
                      </a:r>
                      <a:r>
                        <a:rPr sz="1100" spc="-25" dirty="0">
                          <a:latin typeface="Calibri"/>
                          <a:cs typeface="Calibri"/>
                        </a:rPr>
                        <a:t> </a:t>
                      </a:r>
                      <a:r>
                        <a:rPr sz="1100" dirty="0">
                          <a:latin typeface="Calibri"/>
                          <a:cs typeface="Calibri"/>
                        </a:rPr>
                        <a:t>their</a:t>
                      </a:r>
                      <a:r>
                        <a:rPr sz="1100" spc="-30" dirty="0">
                          <a:latin typeface="Calibri"/>
                          <a:cs typeface="Calibri"/>
                        </a:rPr>
                        <a:t> </a:t>
                      </a:r>
                      <a:r>
                        <a:rPr sz="1100" dirty="0">
                          <a:latin typeface="Calibri"/>
                          <a:cs typeface="Calibri"/>
                        </a:rPr>
                        <a:t>lease</a:t>
                      </a:r>
                      <a:r>
                        <a:rPr sz="1100" spc="-20" dirty="0">
                          <a:latin typeface="Calibri"/>
                          <a:cs typeface="Calibri"/>
                        </a:rPr>
                        <a:t> </a:t>
                      </a:r>
                      <a:r>
                        <a:rPr sz="1100" dirty="0">
                          <a:latin typeface="Calibri"/>
                          <a:cs typeface="Calibri"/>
                        </a:rPr>
                        <a:t>areas</a:t>
                      </a:r>
                      <a:r>
                        <a:rPr sz="1100" spc="-20" dirty="0">
                          <a:latin typeface="Calibri"/>
                          <a:cs typeface="Calibri"/>
                        </a:rPr>
                        <a:t> with </a:t>
                      </a:r>
                      <a:r>
                        <a:rPr sz="1100" dirty="0">
                          <a:latin typeface="Calibri"/>
                          <a:cs typeface="Calibri"/>
                        </a:rPr>
                        <a:t>the</a:t>
                      </a:r>
                      <a:r>
                        <a:rPr sz="1100" spc="-25" dirty="0">
                          <a:latin typeface="Calibri"/>
                          <a:cs typeface="Calibri"/>
                        </a:rPr>
                        <a:t> </a:t>
                      </a:r>
                      <a:r>
                        <a:rPr sz="1100" dirty="0">
                          <a:latin typeface="Calibri"/>
                          <a:cs typeface="Calibri"/>
                        </a:rPr>
                        <a:t>potential</a:t>
                      </a:r>
                      <a:r>
                        <a:rPr sz="1100" spc="-45" dirty="0">
                          <a:latin typeface="Calibri"/>
                          <a:cs typeface="Calibri"/>
                        </a:rPr>
                        <a:t> </a:t>
                      </a:r>
                      <a:r>
                        <a:rPr sz="1100" dirty="0">
                          <a:latin typeface="Calibri"/>
                          <a:cs typeface="Calibri"/>
                        </a:rPr>
                        <a:t>injection</a:t>
                      </a:r>
                      <a:r>
                        <a:rPr sz="1100" spc="-50" dirty="0">
                          <a:latin typeface="Calibri"/>
                          <a:cs typeface="Calibri"/>
                        </a:rPr>
                        <a:t> </a:t>
                      </a:r>
                      <a:r>
                        <a:rPr sz="1100" dirty="0">
                          <a:latin typeface="Calibri"/>
                          <a:cs typeface="Calibri"/>
                        </a:rPr>
                        <a:t>(and</a:t>
                      </a:r>
                      <a:r>
                        <a:rPr sz="1100" spc="-25" dirty="0">
                          <a:latin typeface="Calibri"/>
                          <a:cs typeface="Calibri"/>
                        </a:rPr>
                        <a:t> </a:t>
                      </a:r>
                      <a:r>
                        <a:rPr sz="1100" dirty="0">
                          <a:latin typeface="Calibri"/>
                          <a:cs typeface="Calibri"/>
                        </a:rPr>
                        <a:t>OREC</a:t>
                      </a:r>
                      <a:r>
                        <a:rPr sz="1100" spc="-20" dirty="0">
                          <a:latin typeface="Calibri"/>
                          <a:cs typeface="Calibri"/>
                        </a:rPr>
                        <a:t> </a:t>
                      </a:r>
                      <a:r>
                        <a:rPr sz="1100" dirty="0">
                          <a:latin typeface="Calibri"/>
                          <a:cs typeface="Calibri"/>
                        </a:rPr>
                        <a:t>offer)</a:t>
                      </a:r>
                      <a:r>
                        <a:rPr sz="1100" spc="-5" dirty="0">
                          <a:latin typeface="Calibri"/>
                          <a:cs typeface="Calibri"/>
                        </a:rPr>
                        <a:t> </a:t>
                      </a:r>
                      <a:r>
                        <a:rPr sz="1100" dirty="0">
                          <a:latin typeface="Calibri"/>
                          <a:cs typeface="Calibri"/>
                        </a:rPr>
                        <a:t>into</a:t>
                      </a:r>
                      <a:r>
                        <a:rPr sz="1100" spc="-40" dirty="0">
                          <a:latin typeface="Calibri"/>
                          <a:cs typeface="Calibri"/>
                        </a:rPr>
                        <a:t> </a:t>
                      </a:r>
                      <a:r>
                        <a:rPr sz="1100" spc="-25" dirty="0">
                          <a:latin typeface="Calibri"/>
                          <a:cs typeface="Calibri"/>
                        </a:rPr>
                        <a:t>NJ</a:t>
                      </a:r>
                      <a:endParaRPr sz="1100">
                        <a:latin typeface="Calibri"/>
                        <a:cs typeface="Calibri"/>
                      </a:endParaRPr>
                    </a:p>
                    <a:p>
                      <a:pPr marL="281940" marR="248920" indent="-172720">
                        <a:lnSpc>
                          <a:spcPct val="100000"/>
                        </a:lnSpc>
                        <a:spcBef>
                          <a:spcPts val="300"/>
                        </a:spcBef>
                        <a:buFont typeface="Arial"/>
                        <a:buChar char="•"/>
                        <a:tabLst>
                          <a:tab pos="282575" algn="l"/>
                        </a:tabLst>
                      </a:pPr>
                      <a:r>
                        <a:rPr sz="1100" dirty="0">
                          <a:latin typeface="Calibri"/>
                          <a:cs typeface="Calibri"/>
                        </a:rPr>
                        <a:t>In</a:t>
                      </a:r>
                      <a:r>
                        <a:rPr sz="1100" spc="-30" dirty="0">
                          <a:latin typeface="Calibri"/>
                          <a:cs typeface="Calibri"/>
                        </a:rPr>
                        <a:t> </a:t>
                      </a:r>
                      <a:r>
                        <a:rPr sz="1100" dirty="0">
                          <a:latin typeface="Calibri"/>
                          <a:cs typeface="Calibri"/>
                        </a:rPr>
                        <a:t>contrast,</a:t>
                      </a:r>
                      <a:r>
                        <a:rPr sz="1100" spc="-45" dirty="0">
                          <a:latin typeface="Calibri"/>
                          <a:cs typeface="Calibri"/>
                        </a:rPr>
                        <a:t> </a:t>
                      </a:r>
                      <a:r>
                        <a:rPr sz="1100" dirty="0">
                          <a:latin typeface="Calibri"/>
                          <a:cs typeface="Calibri"/>
                        </a:rPr>
                        <a:t>HVDC</a:t>
                      </a:r>
                      <a:r>
                        <a:rPr sz="1100" spc="-25" dirty="0">
                          <a:latin typeface="Calibri"/>
                          <a:cs typeface="Calibri"/>
                        </a:rPr>
                        <a:t> </a:t>
                      </a:r>
                      <a:r>
                        <a:rPr sz="1100" dirty="0">
                          <a:latin typeface="Calibri"/>
                          <a:cs typeface="Calibri"/>
                        </a:rPr>
                        <a:t>cables</a:t>
                      </a:r>
                      <a:r>
                        <a:rPr sz="1100" spc="-30" dirty="0">
                          <a:latin typeface="Calibri"/>
                          <a:cs typeface="Calibri"/>
                        </a:rPr>
                        <a:t> </a:t>
                      </a:r>
                      <a:r>
                        <a:rPr sz="1100" dirty="0">
                          <a:latin typeface="Calibri"/>
                          <a:cs typeface="Calibri"/>
                        </a:rPr>
                        <a:t>provide</a:t>
                      </a:r>
                      <a:r>
                        <a:rPr sz="1100" spc="-35" dirty="0">
                          <a:latin typeface="Calibri"/>
                          <a:cs typeface="Calibri"/>
                        </a:rPr>
                        <a:t> </a:t>
                      </a:r>
                      <a:r>
                        <a:rPr sz="1100" dirty="0">
                          <a:latin typeface="Calibri"/>
                          <a:cs typeface="Calibri"/>
                        </a:rPr>
                        <a:t>capacity</a:t>
                      </a:r>
                      <a:r>
                        <a:rPr sz="1100" spc="-40" dirty="0">
                          <a:latin typeface="Calibri"/>
                          <a:cs typeface="Calibri"/>
                        </a:rPr>
                        <a:t> </a:t>
                      </a:r>
                      <a:r>
                        <a:rPr sz="1100" dirty="0">
                          <a:latin typeface="Calibri"/>
                          <a:cs typeface="Calibri"/>
                        </a:rPr>
                        <a:t>in</a:t>
                      </a:r>
                      <a:r>
                        <a:rPr sz="1100" spc="-15" dirty="0">
                          <a:latin typeface="Calibri"/>
                          <a:cs typeface="Calibri"/>
                        </a:rPr>
                        <a:t> </a:t>
                      </a:r>
                      <a:r>
                        <a:rPr sz="1100" spc="-10" dirty="0">
                          <a:latin typeface="Calibri"/>
                          <a:cs typeface="Calibri"/>
                        </a:rPr>
                        <a:t>1,200 </a:t>
                      </a:r>
                      <a:r>
                        <a:rPr sz="1100" dirty="0">
                          <a:latin typeface="Calibri"/>
                          <a:cs typeface="Calibri"/>
                        </a:rPr>
                        <a:t>MW</a:t>
                      </a:r>
                      <a:r>
                        <a:rPr sz="1100" spc="-30" dirty="0">
                          <a:latin typeface="Calibri"/>
                          <a:cs typeface="Calibri"/>
                        </a:rPr>
                        <a:t> </a:t>
                      </a:r>
                      <a:r>
                        <a:rPr sz="1100" spc="-10" dirty="0">
                          <a:latin typeface="Calibri"/>
                          <a:cs typeface="Calibri"/>
                        </a:rPr>
                        <a:t>increments</a:t>
                      </a:r>
                      <a:endParaRPr sz="1100">
                        <a:latin typeface="Calibri"/>
                        <a:cs typeface="Calibri"/>
                      </a:endParaRPr>
                    </a:p>
                  </a:txBody>
                  <a:tcPr marL="0" marR="0" marT="30480" marB="0">
                    <a:lnB w="12700">
                      <a:solidFill>
                        <a:srgbClr val="4472C4"/>
                      </a:solidFill>
                      <a:prstDash val="solid"/>
                    </a:lnB>
                  </a:tcPr>
                </a:tc>
                <a:tc>
                  <a:txBody>
                    <a:bodyPr/>
                    <a:lstStyle/>
                    <a:p>
                      <a:pPr marL="287655" marR="139065" indent="-172720">
                        <a:lnSpc>
                          <a:spcPct val="100000"/>
                        </a:lnSpc>
                        <a:spcBef>
                          <a:spcPts val="240"/>
                        </a:spcBef>
                        <a:buFont typeface="Arial"/>
                        <a:buChar char="•"/>
                        <a:tabLst>
                          <a:tab pos="288290" algn="l"/>
                        </a:tabLst>
                      </a:pPr>
                      <a:r>
                        <a:rPr sz="1100" dirty="0">
                          <a:latin typeface="Calibri"/>
                          <a:cs typeface="Calibri"/>
                        </a:rPr>
                        <a:t>Spreads</a:t>
                      </a:r>
                      <a:r>
                        <a:rPr sz="1100" spc="-15" dirty="0">
                          <a:latin typeface="Calibri"/>
                          <a:cs typeface="Calibri"/>
                        </a:rPr>
                        <a:t> </a:t>
                      </a:r>
                      <a:r>
                        <a:rPr sz="1100" dirty="0">
                          <a:latin typeface="Calibri"/>
                          <a:cs typeface="Calibri"/>
                        </a:rPr>
                        <a:t>cost</a:t>
                      </a:r>
                      <a:r>
                        <a:rPr sz="1100" spc="-40" dirty="0">
                          <a:latin typeface="Calibri"/>
                          <a:cs typeface="Calibri"/>
                        </a:rPr>
                        <a:t> </a:t>
                      </a:r>
                      <a:r>
                        <a:rPr sz="1100" dirty="0">
                          <a:latin typeface="Calibri"/>
                          <a:cs typeface="Calibri"/>
                        </a:rPr>
                        <a:t>of</a:t>
                      </a:r>
                      <a:r>
                        <a:rPr sz="1100" spc="-30" dirty="0">
                          <a:latin typeface="Calibri"/>
                          <a:cs typeface="Calibri"/>
                        </a:rPr>
                        <a:t> </a:t>
                      </a:r>
                      <a:r>
                        <a:rPr sz="1100" dirty="0">
                          <a:latin typeface="Calibri"/>
                          <a:cs typeface="Calibri"/>
                        </a:rPr>
                        <a:t>lease</a:t>
                      </a:r>
                      <a:r>
                        <a:rPr sz="1100" spc="-15" dirty="0">
                          <a:latin typeface="Calibri"/>
                          <a:cs typeface="Calibri"/>
                        </a:rPr>
                        <a:t> </a:t>
                      </a:r>
                      <a:r>
                        <a:rPr sz="1100" dirty="0">
                          <a:latin typeface="Calibri"/>
                          <a:cs typeface="Calibri"/>
                        </a:rPr>
                        <a:t>over</a:t>
                      </a:r>
                      <a:r>
                        <a:rPr sz="1100" spc="-30" dirty="0">
                          <a:latin typeface="Calibri"/>
                          <a:cs typeface="Calibri"/>
                        </a:rPr>
                        <a:t> </a:t>
                      </a:r>
                      <a:r>
                        <a:rPr sz="1100" dirty="0">
                          <a:latin typeface="Calibri"/>
                          <a:cs typeface="Calibri"/>
                        </a:rPr>
                        <a:t>greater</a:t>
                      </a:r>
                      <a:r>
                        <a:rPr sz="1100" spc="-15" dirty="0">
                          <a:latin typeface="Calibri"/>
                          <a:cs typeface="Calibri"/>
                        </a:rPr>
                        <a:t> </a:t>
                      </a:r>
                      <a:r>
                        <a:rPr sz="1100" dirty="0">
                          <a:latin typeface="Calibri"/>
                          <a:cs typeface="Calibri"/>
                        </a:rPr>
                        <a:t>number</a:t>
                      </a:r>
                      <a:r>
                        <a:rPr sz="1100" spc="-15" dirty="0">
                          <a:latin typeface="Calibri"/>
                          <a:cs typeface="Calibri"/>
                        </a:rPr>
                        <a:t> </a:t>
                      </a:r>
                      <a:r>
                        <a:rPr sz="1100" dirty="0">
                          <a:latin typeface="Calibri"/>
                          <a:cs typeface="Calibri"/>
                        </a:rPr>
                        <a:t>of</a:t>
                      </a:r>
                      <a:r>
                        <a:rPr sz="1100" spc="-10" dirty="0">
                          <a:latin typeface="Calibri"/>
                          <a:cs typeface="Calibri"/>
                        </a:rPr>
                        <a:t> energy production</a:t>
                      </a:r>
                      <a:r>
                        <a:rPr sz="1100" spc="-25" dirty="0">
                          <a:latin typeface="Calibri"/>
                          <a:cs typeface="Calibri"/>
                        </a:rPr>
                        <a:t> </a:t>
                      </a:r>
                      <a:r>
                        <a:rPr sz="1100" dirty="0">
                          <a:latin typeface="Wingdings"/>
                          <a:cs typeface="Wingdings"/>
                        </a:rPr>
                        <a:t></a:t>
                      </a:r>
                      <a:r>
                        <a:rPr sz="1100" spc="-5" dirty="0">
                          <a:latin typeface="Times New Roman"/>
                          <a:cs typeface="Times New Roman"/>
                        </a:rPr>
                        <a:t> </a:t>
                      </a:r>
                      <a:r>
                        <a:rPr sz="1100" spc="-10" dirty="0">
                          <a:latin typeface="Calibri"/>
                          <a:cs typeface="Calibri"/>
                        </a:rPr>
                        <a:t>resulting</a:t>
                      </a:r>
                      <a:r>
                        <a:rPr sz="1100" spc="-20" dirty="0">
                          <a:latin typeface="Calibri"/>
                          <a:cs typeface="Calibri"/>
                        </a:rPr>
                        <a:t> </a:t>
                      </a:r>
                      <a:r>
                        <a:rPr sz="1100" dirty="0">
                          <a:latin typeface="Calibri"/>
                          <a:cs typeface="Calibri"/>
                        </a:rPr>
                        <a:t>in</a:t>
                      </a:r>
                      <a:r>
                        <a:rPr sz="1100" spc="15" dirty="0">
                          <a:latin typeface="Calibri"/>
                          <a:cs typeface="Calibri"/>
                        </a:rPr>
                        <a:t> </a:t>
                      </a:r>
                      <a:r>
                        <a:rPr sz="1100" dirty="0">
                          <a:latin typeface="Calibri"/>
                          <a:cs typeface="Calibri"/>
                        </a:rPr>
                        <a:t>a</a:t>
                      </a:r>
                      <a:r>
                        <a:rPr sz="1100" spc="20" dirty="0">
                          <a:latin typeface="Calibri"/>
                          <a:cs typeface="Calibri"/>
                        </a:rPr>
                        <a:t> </a:t>
                      </a:r>
                      <a:r>
                        <a:rPr sz="1100" dirty="0">
                          <a:latin typeface="Calibri"/>
                          <a:cs typeface="Calibri"/>
                        </a:rPr>
                        <a:t>lower</a:t>
                      </a:r>
                      <a:r>
                        <a:rPr sz="1100" spc="-5" dirty="0">
                          <a:latin typeface="Calibri"/>
                          <a:cs typeface="Calibri"/>
                        </a:rPr>
                        <a:t> </a:t>
                      </a:r>
                      <a:r>
                        <a:rPr sz="1100" dirty="0">
                          <a:latin typeface="Calibri"/>
                          <a:cs typeface="Calibri"/>
                        </a:rPr>
                        <a:t>cost</a:t>
                      </a:r>
                      <a:r>
                        <a:rPr sz="1100" spc="-10" dirty="0">
                          <a:latin typeface="Calibri"/>
                          <a:cs typeface="Calibri"/>
                        </a:rPr>
                        <a:t> </a:t>
                      </a:r>
                      <a:r>
                        <a:rPr sz="1100" spc="-25" dirty="0">
                          <a:latin typeface="Calibri"/>
                          <a:cs typeface="Calibri"/>
                        </a:rPr>
                        <a:t>per </a:t>
                      </a:r>
                      <a:r>
                        <a:rPr sz="1100" spc="-10" dirty="0">
                          <a:latin typeface="Calibri"/>
                          <a:cs typeface="Calibri"/>
                        </a:rPr>
                        <a:t>megawatt-</a:t>
                      </a:r>
                      <a:r>
                        <a:rPr sz="1100" dirty="0">
                          <a:latin typeface="Calibri"/>
                          <a:cs typeface="Calibri"/>
                        </a:rPr>
                        <a:t>hour</a:t>
                      </a:r>
                      <a:r>
                        <a:rPr sz="1100" spc="-30" dirty="0">
                          <a:latin typeface="Calibri"/>
                          <a:cs typeface="Calibri"/>
                        </a:rPr>
                        <a:t> </a:t>
                      </a:r>
                      <a:r>
                        <a:rPr sz="1100" dirty="0">
                          <a:latin typeface="Calibri"/>
                          <a:cs typeface="Calibri"/>
                        </a:rPr>
                        <a:t>(which</a:t>
                      </a:r>
                      <a:r>
                        <a:rPr sz="1100" spc="-10" dirty="0">
                          <a:latin typeface="Calibri"/>
                          <a:cs typeface="Calibri"/>
                        </a:rPr>
                        <a:t> </a:t>
                      </a:r>
                      <a:r>
                        <a:rPr sz="1100" dirty="0">
                          <a:latin typeface="Calibri"/>
                          <a:cs typeface="Calibri"/>
                        </a:rPr>
                        <a:t>lowers</a:t>
                      </a:r>
                      <a:r>
                        <a:rPr sz="1100" spc="-15" dirty="0">
                          <a:latin typeface="Calibri"/>
                          <a:cs typeface="Calibri"/>
                        </a:rPr>
                        <a:t> </a:t>
                      </a:r>
                      <a:r>
                        <a:rPr sz="1100" dirty="0">
                          <a:latin typeface="Calibri"/>
                          <a:cs typeface="Calibri"/>
                        </a:rPr>
                        <a:t>OREC </a:t>
                      </a:r>
                      <a:r>
                        <a:rPr sz="1100" spc="-10" dirty="0">
                          <a:latin typeface="Calibri"/>
                          <a:cs typeface="Calibri"/>
                        </a:rPr>
                        <a:t>cost)</a:t>
                      </a:r>
                      <a:endParaRPr sz="1100">
                        <a:latin typeface="Calibri"/>
                        <a:cs typeface="Calibri"/>
                      </a:endParaRPr>
                    </a:p>
                  </a:txBody>
                  <a:tcPr marL="0" marR="0" marT="30480" marB="0">
                    <a:lnR w="12700">
                      <a:solidFill>
                        <a:srgbClr val="4472C4"/>
                      </a:solidFill>
                      <a:prstDash val="solid"/>
                    </a:lnR>
                    <a:lnB w="12700">
                      <a:solidFill>
                        <a:srgbClr val="4472C4"/>
                      </a:solidFill>
                      <a:prstDash val="solid"/>
                    </a:lnB>
                  </a:tcPr>
                </a:tc>
                <a:extLst>
                  <a:ext uri="{0D108BD9-81ED-4DB2-BD59-A6C34878D82A}">
                    <a16:rowId xmlns:a16="http://schemas.microsoft.com/office/drawing/2014/main" val="10001"/>
                  </a:ext>
                </a:extLst>
              </a:tr>
              <a:tr h="669925">
                <a:tc>
                  <a:txBody>
                    <a:bodyPr/>
                    <a:lstStyle/>
                    <a:p>
                      <a:pPr marL="379095" marR="102870" indent="-251460">
                        <a:lnSpc>
                          <a:spcPct val="100000"/>
                        </a:lnSpc>
                        <a:spcBef>
                          <a:spcPts val="290"/>
                        </a:spcBef>
                      </a:pPr>
                      <a:r>
                        <a:rPr sz="1100" b="1" dirty="0">
                          <a:latin typeface="Calibri"/>
                          <a:cs typeface="Calibri"/>
                        </a:rPr>
                        <a:t>Proven</a:t>
                      </a:r>
                      <a:r>
                        <a:rPr sz="1100" b="1" spc="-40" dirty="0">
                          <a:latin typeface="Calibri"/>
                          <a:cs typeface="Calibri"/>
                        </a:rPr>
                        <a:t> </a:t>
                      </a:r>
                      <a:r>
                        <a:rPr sz="1100" b="1" dirty="0">
                          <a:latin typeface="Calibri"/>
                          <a:cs typeface="Calibri"/>
                        </a:rPr>
                        <a:t>Technology</a:t>
                      </a:r>
                      <a:r>
                        <a:rPr sz="1100" b="1" spc="-30" dirty="0">
                          <a:latin typeface="Calibri"/>
                          <a:cs typeface="Calibri"/>
                        </a:rPr>
                        <a:t> </a:t>
                      </a:r>
                      <a:r>
                        <a:rPr sz="1100" b="1" spc="-25" dirty="0">
                          <a:latin typeface="Calibri"/>
                          <a:cs typeface="Calibri"/>
                        </a:rPr>
                        <a:t>for </a:t>
                      </a:r>
                      <a:r>
                        <a:rPr sz="1100" b="1" dirty="0">
                          <a:latin typeface="Calibri"/>
                          <a:cs typeface="Calibri"/>
                        </a:rPr>
                        <a:t>OSW</a:t>
                      </a:r>
                      <a:r>
                        <a:rPr sz="1100" b="1" spc="-5" dirty="0">
                          <a:latin typeface="Calibri"/>
                          <a:cs typeface="Calibri"/>
                        </a:rPr>
                        <a:t> </a:t>
                      </a:r>
                      <a:r>
                        <a:rPr sz="1100" b="1" spc="-10" dirty="0">
                          <a:latin typeface="Calibri"/>
                          <a:cs typeface="Calibri"/>
                        </a:rPr>
                        <a:t>Industry</a:t>
                      </a:r>
                      <a:endParaRPr sz="1100">
                        <a:latin typeface="Calibri"/>
                        <a:cs typeface="Calibri"/>
                      </a:endParaRPr>
                    </a:p>
                  </a:txBody>
                  <a:tcPr marL="0" marR="0" marT="36830" marB="0">
                    <a:lnL w="12700">
                      <a:solidFill>
                        <a:srgbClr val="4472C4"/>
                      </a:solidFill>
                      <a:prstDash val="solid"/>
                    </a:lnL>
                    <a:lnT w="12700">
                      <a:solidFill>
                        <a:srgbClr val="4472C4"/>
                      </a:solidFill>
                      <a:prstDash val="solid"/>
                    </a:lnT>
                    <a:lnB w="12700">
                      <a:solidFill>
                        <a:srgbClr val="4472C4"/>
                      </a:solidFill>
                      <a:prstDash val="solid"/>
                    </a:lnB>
                  </a:tcPr>
                </a:tc>
                <a:tc>
                  <a:txBody>
                    <a:bodyPr/>
                    <a:lstStyle/>
                    <a:p>
                      <a:pPr marL="281940" indent="-172720">
                        <a:lnSpc>
                          <a:spcPct val="100000"/>
                        </a:lnSpc>
                        <a:spcBef>
                          <a:spcPts val="290"/>
                        </a:spcBef>
                        <a:buFont typeface="Arial"/>
                        <a:buChar char="•"/>
                        <a:tabLst>
                          <a:tab pos="282575" algn="l"/>
                        </a:tabLst>
                      </a:pPr>
                      <a:r>
                        <a:rPr sz="1100" dirty="0">
                          <a:latin typeface="Calibri"/>
                          <a:cs typeface="Calibri"/>
                        </a:rPr>
                        <a:t>Well</a:t>
                      </a:r>
                      <a:r>
                        <a:rPr sz="1100" spc="-15" dirty="0">
                          <a:latin typeface="Calibri"/>
                          <a:cs typeface="Calibri"/>
                        </a:rPr>
                        <a:t> </a:t>
                      </a:r>
                      <a:r>
                        <a:rPr sz="1100" spc="-10" dirty="0">
                          <a:latin typeface="Calibri"/>
                          <a:cs typeface="Calibri"/>
                        </a:rPr>
                        <a:t>established</a:t>
                      </a:r>
                      <a:r>
                        <a:rPr sz="1100" spc="-45" dirty="0">
                          <a:latin typeface="Calibri"/>
                          <a:cs typeface="Calibri"/>
                        </a:rPr>
                        <a:t> </a:t>
                      </a:r>
                      <a:r>
                        <a:rPr sz="1100" dirty="0">
                          <a:latin typeface="Calibri"/>
                          <a:cs typeface="Calibri"/>
                        </a:rPr>
                        <a:t>global</a:t>
                      </a:r>
                      <a:r>
                        <a:rPr sz="1100" spc="-20" dirty="0">
                          <a:latin typeface="Calibri"/>
                          <a:cs typeface="Calibri"/>
                        </a:rPr>
                        <a:t> </a:t>
                      </a:r>
                      <a:r>
                        <a:rPr sz="1100" dirty="0">
                          <a:latin typeface="Calibri"/>
                          <a:cs typeface="Calibri"/>
                        </a:rPr>
                        <a:t>supply</a:t>
                      </a:r>
                      <a:r>
                        <a:rPr sz="1100" spc="-5" dirty="0">
                          <a:latin typeface="Calibri"/>
                          <a:cs typeface="Calibri"/>
                        </a:rPr>
                        <a:t> </a:t>
                      </a:r>
                      <a:r>
                        <a:rPr sz="1100" dirty="0">
                          <a:latin typeface="Calibri"/>
                          <a:cs typeface="Calibri"/>
                        </a:rPr>
                        <a:t>chain</a:t>
                      </a:r>
                      <a:r>
                        <a:rPr sz="1100" spc="-20" dirty="0">
                          <a:latin typeface="Calibri"/>
                          <a:cs typeface="Calibri"/>
                        </a:rPr>
                        <a:t> </a:t>
                      </a:r>
                      <a:r>
                        <a:rPr sz="1100" dirty="0">
                          <a:latin typeface="Calibri"/>
                          <a:cs typeface="Calibri"/>
                        </a:rPr>
                        <a:t>for</a:t>
                      </a:r>
                      <a:r>
                        <a:rPr sz="1100" spc="5" dirty="0">
                          <a:latin typeface="Calibri"/>
                          <a:cs typeface="Calibri"/>
                        </a:rPr>
                        <a:t> </a:t>
                      </a:r>
                      <a:r>
                        <a:rPr sz="1100" spc="-20" dirty="0">
                          <a:latin typeface="Calibri"/>
                          <a:cs typeface="Calibri"/>
                        </a:rPr>
                        <a:t>HVAC</a:t>
                      </a:r>
                      <a:endParaRPr sz="1100">
                        <a:latin typeface="Calibri"/>
                        <a:cs typeface="Calibri"/>
                      </a:endParaRPr>
                    </a:p>
                    <a:p>
                      <a:pPr marL="281940" indent="-172720">
                        <a:lnSpc>
                          <a:spcPct val="100000"/>
                        </a:lnSpc>
                        <a:spcBef>
                          <a:spcPts val="300"/>
                        </a:spcBef>
                        <a:buFont typeface="Arial"/>
                        <a:buChar char="•"/>
                        <a:tabLst>
                          <a:tab pos="282575" algn="l"/>
                        </a:tabLst>
                      </a:pPr>
                      <a:r>
                        <a:rPr sz="1100" dirty="0">
                          <a:latin typeface="Calibri"/>
                          <a:cs typeface="Calibri"/>
                        </a:rPr>
                        <a:t>Well</a:t>
                      </a:r>
                      <a:r>
                        <a:rPr sz="1100" spc="-25" dirty="0">
                          <a:latin typeface="Calibri"/>
                          <a:cs typeface="Calibri"/>
                        </a:rPr>
                        <a:t> </a:t>
                      </a:r>
                      <a:r>
                        <a:rPr sz="1100" dirty="0">
                          <a:latin typeface="Calibri"/>
                          <a:cs typeface="Calibri"/>
                        </a:rPr>
                        <a:t>known</a:t>
                      </a:r>
                      <a:r>
                        <a:rPr sz="1100" spc="-50" dirty="0">
                          <a:latin typeface="Calibri"/>
                          <a:cs typeface="Calibri"/>
                        </a:rPr>
                        <a:t> </a:t>
                      </a:r>
                      <a:r>
                        <a:rPr sz="1100" dirty="0">
                          <a:latin typeface="Calibri"/>
                          <a:cs typeface="Calibri"/>
                        </a:rPr>
                        <a:t>to</a:t>
                      </a:r>
                      <a:r>
                        <a:rPr sz="1100" spc="-25" dirty="0">
                          <a:latin typeface="Calibri"/>
                          <a:cs typeface="Calibri"/>
                        </a:rPr>
                        <a:t> </a:t>
                      </a:r>
                      <a:r>
                        <a:rPr sz="1100" dirty="0">
                          <a:latin typeface="Calibri"/>
                          <a:cs typeface="Calibri"/>
                        </a:rPr>
                        <a:t>banks</a:t>
                      </a:r>
                      <a:r>
                        <a:rPr sz="1100" spc="-20" dirty="0">
                          <a:latin typeface="Calibri"/>
                          <a:cs typeface="Calibri"/>
                        </a:rPr>
                        <a:t> </a:t>
                      </a:r>
                      <a:r>
                        <a:rPr sz="1100" dirty="0">
                          <a:latin typeface="Calibri"/>
                          <a:cs typeface="Calibri"/>
                        </a:rPr>
                        <a:t>that</a:t>
                      </a:r>
                      <a:r>
                        <a:rPr sz="1100" spc="-30" dirty="0">
                          <a:latin typeface="Calibri"/>
                          <a:cs typeface="Calibri"/>
                        </a:rPr>
                        <a:t> </a:t>
                      </a:r>
                      <a:r>
                        <a:rPr sz="1100" dirty="0">
                          <a:latin typeface="Calibri"/>
                          <a:cs typeface="Calibri"/>
                        </a:rPr>
                        <a:t>finance</a:t>
                      </a:r>
                      <a:r>
                        <a:rPr sz="1100" spc="-20" dirty="0">
                          <a:latin typeface="Calibri"/>
                          <a:cs typeface="Calibri"/>
                        </a:rPr>
                        <a:t> </a:t>
                      </a:r>
                      <a:r>
                        <a:rPr sz="1100" dirty="0">
                          <a:latin typeface="Calibri"/>
                          <a:cs typeface="Calibri"/>
                        </a:rPr>
                        <a:t>OSW</a:t>
                      </a:r>
                      <a:r>
                        <a:rPr sz="1100" spc="-25" dirty="0">
                          <a:latin typeface="Calibri"/>
                          <a:cs typeface="Calibri"/>
                        </a:rPr>
                        <a:t> </a:t>
                      </a:r>
                      <a:r>
                        <a:rPr sz="1100" spc="-10" dirty="0">
                          <a:latin typeface="Calibri"/>
                          <a:cs typeface="Calibri"/>
                        </a:rPr>
                        <a:t>projects</a:t>
                      </a:r>
                      <a:endParaRPr sz="1100">
                        <a:latin typeface="Calibri"/>
                        <a:cs typeface="Calibri"/>
                      </a:endParaRPr>
                    </a:p>
                  </a:txBody>
                  <a:tcPr marL="0" marR="0" marT="36830" marB="0">
                    <a:lnT w="12700">
                      <a:solidFill>
                        <a:srgbClr val="4472C4"/>
                      </a:solidFill>
                      <a:prstDash val="solid"/>
                    </a:lnT>
                    <a:lnB w="12700">
                      <a:solidFill>
                        <a:srgbClr val="4472C4"/>
                      </a:solidFill>
                      <a:prstDash val="solid"/>
                    </a:lnB>
                  </a:tcPr>
                </a:tc>
                <a:tc>
                  <a:txBody>
                    <a:bodyPr/>
                    <a:lstStyle/>
                    <a:p>
                      <a:pPr marL="287655" marR="410209" indent="-172085">
                        <a:lnSpc>
                          <a:spcPct val="100000"/>
                        </a:lnSpc>
                        <a:spcBef>
                          <a:spcPts val="290"/>
                        </a:spcBef>
                        <a:buFont typeface="Arial"/>
                        <a:buChar char="•"/>
                        <a:tabLst>
                          <a:tab pos="288290" algn="l"/>
                        </a:tabLst>
                      </a:pPr>
                      <a:r>
                        <a:rPr sz="1100" dirty="0">
                          <a:latin typeface="Calibri"/>
                          <a:cs typeface="Calibri"/>
                        </a:rPr>
                        <a:t>Reduces</a:t>
                      </a:r>
                      <a:r>
                        <a:rPr sz="1100" spc="-15" dirty="0">
                          <a:latin typeface="Calibri"/>
                          <a:cs typeface="Calibri"/>
                        </a:rPr>
                        <a:t> </a:t>
                      </a:r>
                      <a:r>
                        <a:rPr sz="1100" spc="-10" dirty="0">
                          <a:latin typeface="Calibri"/>
                          <a:cs typeface="Calibri"/>
                        </a:rPr>
                        <a:t>project-on-project</a:t>
                      </a:r>
                      <a:r>
                        <a:rPr sz="1100" spc="-35" dirty="0">
                          <a:latin typeface="Calibri"/>
                          <a:cs typeface="Calibri"/>
                        </a:rPr>
                        <a:t> </a:t>
                      </a:r>
                      <a:r>
                        <a:rPr sz="1100" dirty="0">
                          <a:latin typeface="Calibri"/>
                          <a:cs typeface="Calibri"/>
                        </a:rPr>
                        <a:t>risk</a:t>
                      </a:r>
                      <a:r>
                        <a:rPr sz="1100" spc="5" dirty="0">
                          <a:latin typeface="Calibri"/>
                          <a:cs typeface="Calibri"/>
                        </a:rPr>
                        <a:t> </a:t>
                      </a:r>
                      <a:r>
                        <a:rPr sz="1100" dirty="0">
                          <a:latin typeface="Calibri"/>
                          <a:cs typeface="Calibri"/>
                        </a:rPr>
                        <a:t>due</a:t>
                      </a:r>
                      <a:r>
                        <a:rPr sz="1100" spc="20" dirty="0">
                          <a:latin typeface="Calibri"/>
                          <a:cs typeface="Calibri"/>
                        </a:rPr>
                        <a:t> </a:t>
                      </a:r>
                      <a:r>
                        <a:rPr sz="1100" dirty="0">
                          <a:latin typeface="Calibri"/>
                          <a:cs typeface="Calibri"/>
                        </a:rPr>
                        <a:t>to</a:t>
                      </a:r>
                      <a:r>
                        <a:rPr sz="1100" spc="-5" dirty="0">
                          <a:latin typeface="Calibri"/>
                          <a:cs typeface="Calibri"/>
                        </a:rPr>
                        <a:t> </a:t>
                      </a:r>
                      <a:r>
                        <a:rPr sz="1100" dirty="0">
                          <a:latin typeface="Calibri"/>
                          <a:cs typeface="Calibri"/>
                        </a:rPr>
                        <a:t>delays</a:t>
                      </a:r>
                      <a:r>
                        <a:rPr sz="1100" spc="-10" dirty="0">
                          <a:latin typeface="Calibri"/>
                          <a:cs typeface="Calibri"/>
                        </a:rPr>
                        <a:t> </a:t>
                      </a:r>
                      <a:r>
                        <a:rPr sz="1100" spc="-25" dirty="0">
                          <a:latin typeface="Calibri"/>
                          <a:cs typeface="Calibri"/>
                        </a:rPr>
                        <a:t>in </a:t>
                      </a:r>
                      <a:r>
                        <a:rPr sz="1100" dirty="0">
                          <a:latin typeface="Calibri"/>
                          <a:cs typeface="Calibri"/>
                        </a:rPr>
                        <a:t>equipment</a:t>
                      </a:r>
                      <a:r>
                        <a:rPr sz="1100" spc="-45" dirty="0">
                          <a:latin typeface="Calibri"/>
                          <a:cs typeface="Calibri"/>
                        </a:rPr>
                        <a:t> </a:t>
                      </a:r>
                      <a:r>
                        <a:rPr sz="1100" dirty="0">
                          <a:latin typeface="Calibri"/>
                          <a:cs typeface="Calibri"/>
                        </a:rPr>
                        <a:t>delivery</a:t>
                      </a:r>
                      <a:r>
                        <a:rPr sz="1100" spc="-25" dirty="0">
                          <a:latin typeface="Calibri"/>
                          <a:cs typeface="Calibri"/>
                        </a:rPr>
                        <a:t> </a:t>
                      </a:r>
                      <a:r>
                        <a:rPr sz="1100" dirty="0">
                          <a:latin typeface="Calibri"/>
                          <a:cs typeface="Calibri"/>
                        </a:rPr>
                        <a:t>and/or</a:t>
                      </a:r>
                      <a:r>
                        <a:rPr sz="1100" spc="-35" dirty="0">
                          <a:latin typeface="Calibri"/>
                          <a:cs typeface="Calibri"/>
                        </a:rPr>
                        <a:t> </a:t>
                      </a:r>
                      <a:r>
                        <a:rPr sz="1100" spc="-10" dirty="0">
                          <a:latin typeface="Calibri"/>
                          <a:cs typeface="Calibri"/>
                        </a:rPr>
                        <a:t>installation</a:t>
                      </a:r>
                      <a:endParaRPr sz="1100">
                        <a:latin typeface="Calibri"/>
                        <a:cs typeface="Calibri"/>
                      </a:endParaRPr>
                    </a:p>
                  </a:txBody>
                  <a:tcPr marL="0" marR="0" marT="36830" marB="0">
                    <a:lnR w="12700">
                      <a:solidFill>
                        <a:srgbClr val="4472C4"/>
                      </a:solidFill>
                      <a:prstDash val="solid"/>
                    </a:lnR>
                    <a:lnT w="12700">
                      <a:solidFill>
                        <a:srgbClr val="4472C4"/>
                      </a:solidFill>
                      <a:prstDash val="solid"/>
                    </a:lnT>
                    <a:lnB w="12700">
                      <a:solidFill>
                        <a:srgbClr val="4472C4"/>
                      </a:solidFill>
                      <a:prstDash val="solid"/>
                    </a:lnB>
                  </a:tcPr>
                </a:tc>
                <a:extLst>
                  <a:ext uri="{0D108BD9-81ED-4DB2-BD59-A6C34878D82A}">
                    <a16:rowId xmlns:a16="http://schemas.microsoft.com/office/drawing/2014/main" val="10002"/>
                  </a:ext>
                </a:extLst>
              </a:tr>
              <a:tr h="1097280">
                <a:tc>
                  <a:txBody>
                    <a:bodyPr/>
                    <a:lstStyle/>
                    <a:p>
                      <a:pPr marL="17145" algn="ctr">
                        <a:lnSpc>
                          <a:spcPct val="100000"/>
                        </a:lnSpc>
                        <a:spcBef>
                          <a:spcPts val="295"/>
                        </a:spcBef>
                      </a:pPr>
                      <a:r>
                        <a:rPr sz="1100" b="1" dirty="0">
                          <a:latin typeface="Calibri"/>
                          <a:cs typeface="Calibri"/>
                        </a:rPr>
                        <a:t>Lower</a:t>
                      </a:r>
                      <a:r>
                        <a:rPr sz="1100" b="1" spc="-40" dirty="0">
                          <a:latin typeface="Calibri"/>
                          <a:cs typeface="Calibri"/>
                        </a:rPr>
                        <a:t> </a:t>
                      </a:r>
                      <a:r>
                        <a:rPr sz="1100" b="1" dirty="0">
                          <a:latin typeface="Calibri"/>
                          <a:cs typeface="Calibri"/>
                        </a:rPr>
                        <a:t>Cost</a:t>
                      </a:r>
                      <a:r>
                        <a:rPr sz="1100" b="1" spc="-5" dirty="0">
                          <a:latin typeface="Calibri"/>
                          <a:cs typeface="Calibri"/>
                        </a:rPr>
                        <a:t> </a:t>
                      </a:r>
                      <a:r>
                        <a:rPr sz="1100" b="1" dirty="0">
                          <a:latin typeface="Calibri"/>
                          <a:cs typeface="Calibri"/>
                        </a:rPr>
                        <a:t>to</a:t>
                      </a:r>
                      <a:r>
                        <a:rPr sz="1100" b="1" spc="-10" dirty="0">
                          <a:latin typeface="Calibri"/>
                          <a:cs typeface="Calibri"/>
                        </a:rPr>
                        <a:t> </a:t>
                      </a:r>
                      <a:r>
                        <a:rPr sz="1100" b="1" spc="-20" dirty="0">
                          <a:latin typeface="Calibri"/>
                          <a:cs typeface="Calibri"/>
                        </a:rPr>
                        <a:t>Build</a:t>
                      </a:r>
                      <a:endParaRPr sz="1100">
                        <a:latin typeface="Calibri"/>
                        <a:cs typeface="Calibri"/>
                      </a:endParaRPr>
                    </a:p>
                  </a:txBody>
                  <a:tcPr marL="0" marR="0" marT="37465" marB="0">
                    <a:lnL w="12700">
                      <a:solidFill>
                        <a:srgbClr val="4472C4"/>
                      </a:solidFill>
                      <a:prstDash val="solid"/>
                    </a:lnL>
                    <a:lnT w="12700">
                      <a:solidFill>
                        <a:srgbClr val="4472C4"/>
                      </a:solidFill>
                      <a:prstDash val="solid"/>
                    </a:lnT>
                    <a:lnB w="12700">
                      <a:solidFill>
                        <a:srgbClr val="4472C4"/>
                      </a:solidFill>
                      <a:prstDash val="solid"/>
                    </a:lnB>
                  </a:tcPr>
                </a:tc>
                <a:tc>
                  <a:txBody>
                    <a:bodyPr/>
                    <a:lstStyle/>
                    <a:p>
                      <a:pPr marL="281940" indent="-172720">
                        <a:lnSpc>
                          <a:spcPct val="100000"/>
                        </a:lnSpc>
                        <a:spcBef>
                          <a:spcPts val="295"/>
                        </a:spcBef>
                        <a:buFont typeface="Arial"/>
                        <a:buChar char="•"/>
                        <a:tabLst>
                          <a:tab pos="282575" algn="l"/>
                        </a:tabLst>
                      </a:pPr>
                      <a:r>
                        <a:rPr sz="1100" dirty="0">
                          <a:latin typeface="Calibri"/>
                          <a:cs typeface="Calibri"/>
                        </a:rPr>
                        <a:t>Onshore</a:t>
                      </a:r>
                      <a:r>
                        <a:rPr sz="1100" spc="5" dirty="0">
                          <a:latin typeface="Calibri"/>
                          <a:cs typeface="Calibri"/>
                        </a:rPr>
                        <a:t> </a:t>
                      </a:r>
                      <a:r>
                        <a:rPr sz="1100" dirty="0">
                          <a:latin typeface="Calibri"/>
                          <a:cs typeface="Calibri"/>
                        </a:rPr>
                        <a:t>converter</a:t>
                      </a:r>
                      <a:r>
                        <a:rPr sz="1100" spc="-5" dirty="0">
                          <a:latin typeface="Calibri"/>
                          <a:cs typeface="Calibri"/>
                        </a:rPr>
                        <a:t> </a:t>
                      </a:r>
                      <a:r>
                        <a:rPr sz="1100" spc="-10" dirty="0">
                          <a:latin typeface="Calibri"/>
                          <a:cs typeface="Calibri"/>
                        </a:rPr>
                        <a:t>stations</a:t>
                      </a:r>
                      <a:r>
                        <a:rPr sz="1100" spc="-20" dirty="0">
                          <a:latin typeface="Calibri"/>
                          <a:cs typeface="Calibri"/>
                        </a:rPr>
                        <a:t> </a:t>
                      </a:r>
                      <a:r>
                        <a:rPr sz="1100" dirty="0">
                          <a:latin typeface="Calibri"/>
                          <a:cs typeface="Calibri"/>
                        </a:rPr>
                        <a:t>cost</a:t>
                      </a:r>
                      <a:r>
                        <a:rPr sz="1100" spc="-5" dirty="0">
                          <a:latin typeface="Calibri"/>
                          <a:cs typeface="Calibri"/>
                        </a:rPr>
                        <a:t> </a:t>
                      </a:r>
                      <a:r>
                        <a:rPr sz="1100" spc="-10" dirty="0">
                          <a:latin typeface="Calibri"/>
                          <a:cs typeface="Calibri"/>
                        </a:rPr>
                        <a:t>significantly</a:t>
                      </a:r>
                      <a:r>
                        <a:rPr sz="1100" dirty="0">
                          <a:latin typeface="Calibri"/>
                          <a:cs typeface="Calibri"/>
                        </a:rPr>
                        <a:t> </a:t>
                      </a:r>
                      <a:r>
                        <a:rPr sz="1100" spc="-20" dirty="0">
                          <a:latin typeface="Calibri"/>
                          <a:cs typeface="Calibri"/>
                        </a:rPr>
                        <a:t>less</a:t>
                      </a:r>
                      <a:endParaRPr sz="1100">
                        <a:latin typeface="Calibri"/>
                        <a:cs typeface="Calibri"/>
                      </a:endParaRPr>
                    </a:p>
                    <a:p>
                      <a:pPr marL="281940" indent="-172720">
                        <a:lnSpc>
                          <a:spcPct val="100000"/>
                        </a:lnSpc>
                        <a:buFont typeface="Arial"/>
                        <a:buChar char="•"/>
                        <a:tabLst>
                          <a:tab pos="282575" algn="l"/>
                        </a:tabLst>
                      </a:pPr>
                      <a:r>
                        <a:rPr sz="1100" dirty="0">
                          <a:latin typeface="Calibri"/>
                          <a:cs typeface="Calibri"/>
                        </a:rPr>
                        <a:t>Avoids</a:t>
                      </a:r>
                      <a:r>
                        <a:rPr sz="1100" spc="-30" dirty="0">
                          <a:latin typeface="Calibri"/>
                          <a:cs typeface="Calibri"/>
                        </a:rPr>
                        <a:t> </a:t>
                      </a:r>
                      <a:r>
                        <a:rPr sz="1100" dirty="0">
                          <a:latin typeface="Calibri"/>
                          <a:cs typeface="Calibri"/>
                        </a:rPr>
                        <a:t>placing</a:t>
                      </a:r>
                      <a:r>
                        <a:rPr sz="1100" spc="-30" dirty="0">
                          <a:latin typeface="Calibri"/>
                          <a:cs typeface="Calibri"/>
                        </a:rPr>
                        <a:t> </a:t>
                      </a:r>
                      <a:r>
                        <a:rPr sz="1100" dirty="0">
                          <a:latin typeface="Calibri"/>
                          <a:cs typeface="Calibri"/>
                        </a:rPr>
                        <a:t>converter</a:t>
                      </a:r>
                      <a:r>
                        <a:rPr sz="1100" spc="-35" dirty="0">
                          <a:latin typeface="Calibri"/>
                          <a:cs typeface="Calibri"/>
                        </a:rPr>
                        <a:t> </a:t>
                      </a:r>
                      <a:r>
                        <a:rPr sz="1100" dirty="0">
                          <a:latin typeface="Calibri"/>
                          <a:cs typeface="Calibri"/>
                        </a:rPr>
                        <a:t>stations</a:t>
                      </a:r>
                      <a:r>
                        <a:rPr sz="1100" spc="-45" dirty="0">
                          <a:latin typeface="Calibri"/>
                          <a:cs typeface="Calibri"/>
                        </a:rPr>
                        <a:t> </a:t>
                      </a:r>
                      <a:r>
                        <a:rPr sz="1100" spc="-10" dirty="0">
                          <a:latin typeface="Calibri"/>
                          <a:cs typeface="Calibri"/>
                        </a:rPr>
                        <a:t>off-</a:t>
                      </a:r>
                      <a:r>
                        <a:rPr sz="1100" spc="-20" dirty="0">
                          <a:latin typeface="Calibri"/>
                          <a:cs typeface="Calibri"/>
                        </a:rPr>
                        <a:t>shore</a:t>
                      </a:r>
                      <a:endParaRPr sz="1100">
                        <a:latin typeface="Calibri"/>
                        <a:cs typeface="Calibri"/>
                      </a:endParaRPr>
                    </a:p>
                  </a:txBody>
                  <a:tcPr marL="0" marR="0" marT="37465" marB="0">
                    <a:lnT w="12700">
                      <a:solidFill>
                        <a:srgbClr val="4472C4"/>
                      </a:solidFill>
                      <a:prstDash val="solid"/>
                    </a:lnT>
                    <a:lnB w="12700">
                      <a:solidFill>
                        <a:srgbClr val="4472C4"/>
                      </a:solidFill>
                      <a:prstDash val="solid"/>
                    </a:lnB>
                  </a:tcPr>
                </a:tc>
                <a:tc>
                  <a:txBody>
                    <a:bodyPr/>
                    <a:lstStyle/>
                    <a:p>
                      <a:pPr marL="287655" marR="128905" indent="-172085">
                        <a:lnSpc>
                          <a:spcPct val="100000"/>
                        </a:lnSpc>
                        <a:spcBef>
                          <a:spcPts val="295"/>
                        </a:spcBef>
                        <a:buFont typeface="Arial"/>
                        <a:buChar char="•"/>
                        <a:tabLst>
                          <a:tab pos="288290" algn="l"/>
                        </a:tabLst>
                      </a:pPr>
                      <a:r>
                        <a:rPr sz="1100" dirty="0">
                          <a:latin typeface="Calibri"/>
                          <a:cs typeface="Calibri"/>
                        </a:rPr>
                        <a:t>Lower</a:t>
                      </a:r>
                      <a:r>
                        <a:rPr sz="1100" spc="-25" dirty="0">
                          <a:latin typeface="Calibri"/>
                          <a:cs typeface="Calibri"/>
                        </a:rPr>
                        <a:t> </a:t>
                      </a:r>
                      <a:r>
                        <a:rPr sz="1100" dirty="0">
                          <a:latin typeface="Calibri"/>
                          <a:cs typeface="Calibri"/>
                        </a:rPr>
                        <a:t>capital</a:t>
                      </a:r>
                      <a:r>
                        <a:rPr sz="1100" spc="-20" dirty="0">
                          <a:latin typeface="Calibri"/>
                          <a:cs typeface="Calibri"/>
                        </a:rPr>
                        <a:t> </a:t>
                      </a:r>
                      <a:r>
                        <a:rPr sz="1100" dirty="0">
                          <a:latin typeface="Calibri"/>
                          <a:cs typeface="Calibri"/>
                        </a:rPr>
                        <a:t>cost</a:t>
                      </a:r>
                      <a:r>
                        <a:rPr sz="1100" spc="-35" dirty="0">
                          <a:latin typeface="Calibri"/>
                          <a:cs typeface="Calibri"/>
                        </a:rPr>
                        <a:t> </a:t>
                      </a:r>
                      <a:r>
                        <a:rPr sz="1100" dirty="0">
                          <a:latin typeface="Calibri"/>
                          <a:cs typeface="Calibri"/>
                        </a:rPr>
                        <a:t>per</a:t>
                      </a:r>
                      <a:r>
                        <a:rPr sz="1100" spc="-5" dirty="0">
                          <a:latin typeface="Calibri"/>
                          <a:cs typeface="Calibri"/>
                        </a:rPr>
                        <a:t> </a:t>
                      </a:r>
                      <a:r>
                        <a:rPr sz="1100" spc="-10" dirty="0">
                          <a:latin typeface="Calibri"/>
                          <a:cs typeface="Calibri"/>
                        </a:rPr>
                        <a:t>megawatt-</a:t>
                      </a:r>
                      <a:r>
                        <a:rPr sz="1100" dirty="0">
                          <a:latin typeface="Calibri"/>
                          <a:cs typeface="Calibri"/>
                        </a:rPr>
                        <a:t>hour</a:t>
                      </a:r>
                      <a:r>
                        <a:rPr sz="1100" spc="-25" dirty="0">
                          <a:latin typeface="Calibri"/>
                          <a:cs typeface="Calibri"/>
                        </a:rPr>
                        <a:t> </a:t>
                      </a:r>
                      <a:r>
                        <a:rPr sz="1100" dirty="0">
                          <a:latin typeface="Calibri"/>
                          <a:cs typeface="Calibri"/>
                        </a:rPr>
                        <a:t>(which</a:t>
                      </a:r>
                      <a:r>
                        <a:rPr sz="1100" spc="-20" dirty="0">
                          <a:latin typeface="Calibri"/>
                          <a:cs typeface="Calibri"/>
                        </a:rPr>
                        <a:t> </a:t>
                      </a:r>
                      <a:r>
                        <a:rPr sz="1100" spc="-10" dirty="0">
                          <a:latin typeface="Calibri"/>
                          <a:cs typeface="Calibri"/>
                        </a:rPr>
                        <a:t>lowers </a:t>
                      </a:r>
                      <a:r>
                        <a:rPr sz="1100" dirty="0">
                          <a:latin typeface="Calibri"/>
                          <a:cs typeface="Calibri"/>
                        </a:rPr>
                        <a:t>OREC</a:t>
                      </a:r>
                      <a:r>
                        <a:rPr sz="1100" spc="-10" dirty="0">
                          <a:latin typeface="Calibri"/>
                          <a:cs typeface="Calibri"/>
                        </a:rPr>
                        <a:t> </a:t>
                      </a:r>
                      <a:r>
                        <a:rPr sz="1100" spc="-20" dirty="0">
                          <a:latin typeface="Calibri"/>
                          <a:cs typeface="Calibri"/>
                        </a:rPr>
                        <a:t>cost)</a:t>
                      </a:r>
                      <a:endParaRPr sz="1100">
                        <a:latin typeface="Calibri"/>
                        <a:cs typeface="Calibri"/>
                      </a:endParaRPr>
                    </a:p>
                    <a:p>
                      <a:pPr marL="287655" marR="155575" indent="-172085">
                        <a:lnSpc>
                          <a:spcPct val="100000"/>
                        </a:lnSpc>
                        <a:buFont typeface="Arial"/>
                        <a:buChar char="•"/>
                        <a:tabLst>
                          <a:tab pos="288290" algn="l"/>
                        </a:tabLst>
                      </a:pPr>
                      <a:r>
                        <a:rPr sz="1100" dirty="0">
                          <a:latin typeface="Calibri"/>
                          <a:cs typeface="Calibri"/>
                        </a:rPr>
                        <a:t>Reduces</a:t>
                      </a:r>
                      <a:r>
                        <a:rPr sz="1100" spc="-15" dirty="0">
                          <a:latin typeface="Calibri"/>
                          <a:cs typeface="Calibri"/>
                        </a:rPr>
                        <a:t> </a:t>
                      </a:r>
                      <a:r>
                        <a:rPr sz="1100" spc="-10" dirty="0">
                          <a:latin typeface="Calibri"/>
                          <a:cs typeface="Calibri"/>
                        </a:rPr>
                        <a:t>project-on-project</a:t>
                      </a:r>
                      <a:r>
                        <a:rPr sz="1100" spc="-35" dirty="0">
                          <a:latin typeface="Calibri"/>
                          <a:cs typeface="Calibri"/>
                        </a:rPr>
                        <a:t> </a:t>
                      </a:r>
                      <a:r>
                        <a:rPr sz="1100" dirty="0">
                          <a:latin typeface="Calibri"/>
                          <a:cs typeface="Calibri"/>
                        </a:rPr>
                        <a:t>risk</a:t>
                      </a:r>
                      <a:r>
                        <a:rPr sz="1100" spc="5" dirty="0">
                          <a:latin typeface="Calibri"/>
                          <a:cs typeface="Calibri"/>
                        </a:rPr>
                        <a:t> </a:t>
                      </a:r>
                      <a:r>
                        <a:rPr sz="1100" dirty="0">
                          <a:latin typeface="Calibri"/>
                          <a:cs typeface="Calibri"/>
                        </a:rPr>
                        <a:t>due</a:t>
                      </a:r>
                      <a:r>
                        <a:rPr sz="1100" spc="15" dirty="0">
                          <a:latin typeface="Calibri"/>
                          <a:cs typeface="Calibri"/>
                        </a:rPr>
                        <a:t> </a:t>
                      </a:r>
                      <a:r>
                        <a:rPr sz="1100" dirty="0">
                          <a:latin typeface="Calibri"/>
                          <a:cs typeface="Calibri"/>
                        </a:rPr>
                        <a:t>to delays</a:t>
                      </a:r>
                      <a:r>
                        <a:rPr sz="1100" spc="-5" dirty="0">
                          <a:latin typeface="Calibri"/>
                          <a:cs typeface="Calibri"/>
                        </a:rPr>
                        <a:t> </a:t>
                      </a:r>
                      <a:r>
                        <a:rPr sz="1100" spc="-25" dirty="0">
                          <a:latin typeface="Calibri"/>
                          <a:cs typeface="Calibri"/>
                        </a:rPr>
                        <a:t>in </a:t>
                      </a:r>
                      <a:r>
                        <a:rPr sz="1100" dirty="0">
                          <a:latin typeface="Calibri"/>
                          <a:cs typeface="Calibri"/>
                        </a:rPr>
                        <a:t>delivery</a:t>
                      </a:r>
                      <a:r>
                        <a:rPr sz="1100" spc="-15" dirty="0">
                          <a:latin typeface="Calibri"/>
                          <a:cs typeface="Calibri"/>
                        </a:rPr>
                        <a:t> </a:t>
                      </a:r>
                      <a:r>
                        <a:rPr sz="1100" dirty="0">
                          <a:latin typeface="Calibri"/>
                          <a:cs typeface="Calibri"/>
                        </a:rPr>
                        <a:t>due</a:t>
                      </a:r>
                      <a:r>
                        <a:rPr sz="1100" spc="-20" dirty="0">
                          <a:latin typeface="Calibri"/>
                          <a:cs typeface="Calibri"/>
                        </a:rPr>
                        <a:t> </a:t>
                      </a:r>
                      <a:r>
                        <a:rPr sz="1100" dirty="0">
                          <a:latin typeface="Calibri"/>
                          <a:cs typeface="Calibri"/>
                        </a:rPr>
                        <a:t>to</a:t>
                      </a:r>
                      <a:r>
                        <a:rPr sz="1100" spc="-25" dirty="0">
                          <a:latin typeface="Calibri"/>
                          <a:cs typeface="Calibri"/>
                        </a:rPr>
                        <a:t> </a:t>
                      </a:r>
                      <a:r>
                        <a:rPr sz="1100" dirty="0">
                          <a:latin typeface="Calibri"/>
                          <a:cs typeface="Calibri"/>
                        </a:rPr>
                        <a:t>limited</a:t>
                      </a:r>
                      <a:r>
                        <a:rPr sz="1100" spc="-45" dirty="0">
                          <a:latin typeface="Calibri"/>
                          <a:cs typeface="Calibri"/>
                        </a:rPr>
                        <a:t> </a:t>
                      </a:r>
                      <a:r>
                        <a:rPr sz="1100" dirty="0">
                          <a:latin typeface="Calibri"/>
                          <a:cs typeface="Calibri"/>
                        </a:rPr>
                        <a:t>number</a:t>
                      </a:r>
                      <a:r>
                        <a:rPr sz="1100" spc="-20" dirty="0">
                          <a:latin typeface="Calibri"/>
                          <a:cs typeface="Calibri"/>
                        </a:rPr>
                        <a:t> </a:t>
                      </a:r>
                      <a:r>
                        <a:rPr sz="1100" dirty="0">
                          <a:latin typeface="Calibri"/>
                          <a:cs typeface="Calibri"/>
                        </a:rPr>
                        <a:t>of</a:t>
                      </a:r>
                      <a:r>
                        <a:rPr sz="1100" spc="-25" dirty="0">
                          <a:latin typeface="Calibri"/>
                          <a:cs typeface="Calibri"/>
                        </a:rPr>
                        <a:t> </a:t>
                      </a:r>
                      <a:r>
                        <a:rPr sz="1100" dirty="0">
                          <a:latin typeface="Calibri"/>
                          <a:cs typeface="Calibri"/>
                        </a:rPr>
                        <a:t>vessels</a:t>
                      </a:r>
                      <a:r>
                        <a:rPr sz="1100" spc="-45" dirty="0">
                          <a:latin typeface="Calibri"/>
                          <a:cs typeface="Calibri"/>
                        </a:rPr>
                        <a:t> </a:t>
                      </a:r>
                      <a:r>
                        <a:rPr sz="1100" dirty="0">
                          <a:latin typeface="Calibri"/>
                          <a:cs typeface="Calibri"/>
                        </a:rPr>
                        <a:t>capable</a:t>
                      </a:r>
                      <a:r>
                        <a:rPr sz="1100" spc="-15" dirty="0">
                          <a:latin typeface="Calibri"/>
                          <a:cs typeface="Calibri"/>
                        </a:rPr>
                        <a:t> </a:t>
                      </a:r>
                      <a:r>
                        <a:rPr sz="1100" spc="-25" dirty="0">
                          <a:latin typeface="Calibri"/>
                          <a:cs typeface="Calibri"/>
                        </a:rPr>
                        <a:t>of </a:t>
                      </a:r>
                      <a:r>
                        <a:rPr sz="1100" spc="-10" dirty="0">
                          <a:latin typeface="Calibri"/>
                          <a:cs typeface="Calibri"/>
                        </a:rPr>
                        <a:t>installing</a:t>
                      </a:r>
                      <a:r>
                        <a:rPr sz="1100" spc="-25" dirty="0">
                          <a:latin typeface="Calibri"/>
                          <a:cs typeface="Calibri"/>
                        </a:rPr>
                        <a:t> </a:t>
                      </a:r>
                      <a:r>
                        <a:rPr sz="1100" dirty="0">
                          <a:latin typeface="Calibri"/>
                          <a:cs typeface="Calibri"/>
                        </a:rPr>
                        <a:t>offshore</a:t>
                      </a:r>
                      <a:r>
                        <a:rPr sz="1100" spc="-10" dirty="0">
                          <a:latin typeface="Calibri"/>
                          <a:cs typeface="Calibri"/>
                        </a:rPr>
                        <a:t> </a:t>
                      </a:r>
                      <a:r>
                        <a:rPr sz="1100" dirty="0">
                          <a:latin typeface="Calibri"/>
                          <a:cs typeface="Calibri"/>
                        </a:rPr>
                        <a:t>converter</a:t>
                      </a:r>
                      <a:r>
                        <a:rPr sz="1100" spc="-5" dirty="0">
                          <a:latin typeface="Calibri"/>
                          <a:cs typeface="Calibri"/>
                        </a:rPr>
                        <a:t> </a:t>
                      </a:r>
                      <a:r>
                        <a:rPr sz="1100" spc="-10" dirty="0">
                          <a:latin typeface="Calibri"/>
                          <a:cs typeface="Calibri"/>
                        </a:rPr>
                        <a:t>stations</a:t>
                      </a:r>
                      <a:endParaRPr sz="1100">
                        <a:latin typeface="Calibri"/>
                        <a:cs typeface="Calibri"/>
                      </a:endParaRPr>
                    </a:p>
                  </a:txBody>
                  <a:tcPr marL="0" marR="0" marT="37465" marB="0">
                    <a:lnR w="12700">
                      <a:solidFill>
                        <a:srgbClr val="4472C4"/>
                      </a:solidFill>
                      <a:prstDash val="solid"/>
                    </a:lnR>
                    <a:lnT w="12700">
                      <a:solidFill>
                        <a:srgbClr val="4472C4"/>
                      </a:solidFill>
                      <a:prstDash val="solid"/>
                    </a:lnT>
                    <a:lnB w="12700">
                      <a:solidFill>
                        <a:srgbClr val="4472C4"/>
                      </a:solidFill>
                      <a:prstDash val="solid"/>
                    </a:lnB>
                  </a:tcPr>
                </a:tc>
                <a:extLst>
                  <a:ext uri="{0D108BD9-81ED-4DB2-BD59-A6C34878D82A}">
                    <a16:rowId xmlns:a16="http://schemas.microsoft.com/office/drawing/2014/main" val="10003"/>
                  </a:ext>
                </a:extLst>
              </a:tr>
              <a:tr h="632460">
                <a:tc>
                  <a:txBody>
                    <a:bodyPr/>
                    <a:lstStyle/>
                    <a:p>
                      <a:pPr marL="452120" marR="101600" indent="-325120">
                        <a:lnSpc>
                          <a:spcPct val="100000"/>
                        </a:lnSpc>
                        <a:spcBef>
                          <a:spcPts val="295"/>
                        </a:spcBef>
                      </a:pPr>
                      <a:r>
                        <a:rPr sz="1100" b="1" dirty="0">
                          <a:latin typeface="Calibri"/>
                          <a:cs typeface="Calibri"/>
                        </a:rPr>
                        <a:t>Lower</a:t>
                      </a:r>
                      <a:r>
                        <a:rPr sz="1100" b="1" spc="-30" dirty="0">
                          <a:latin typeface="Calibri"/>
                          <a:cs typeface="Calibri"/>
                        </a:rPr>
                        <a:t> </a:t>
                      </a:r>
                      <a:r>
                        <a:rPr sz="1100" b="1" dirty="0">
                          <a:latin typeface="Calibri"/>
                          <a:cs typeface="Calibri"/>
                        </a:rPr>
                        <a:t>Cost</a:t>
                      </a:r>
                      <a:r>
                        <a:rPr sz="1100" b="1" spc="-5" dirty="0">
                          <a:latin typeface="Calibri"/>
                          <a:cs typeface="Calibri"/>
                        </a:rPr>
                        <a:t> </a:t>
                      </a:r>
                      <a:r>
                        <a:rPr sz="1100" b="1" dirty="0">
                          <a:latin typeface="Calibri"/>
                          <a:cs typeface="Calibri"/>
                        </a:rPr>
                        <a:t>to</a:t>
                      </a:r>
                      <a:r>
                        <a:rPr sz="1100" b="1" spc="-10" dirty="0">
                          <a:latin typeface="Calibri"/>
                          <a:cs typeface="Calibri"/>
                        </a:rPr>
                        <a:t> Operate </a:t>
                      </a:r>
                      <a:r>
                        <a:rPr sz="1100" b="1" dirty="0">
                          <a:latin typeface="Calibri"/>
                          <a:cs typeface="Calibri"/>
                        </a:rPr>
                        <a:t>&amp;</a:t>
                      </a:r>
                      <a:r>
                        <a:rPr sz="1100" b="1" spc="-20" dirty="0">
                          <a:latin typeface="Calibri"/>
                          <a:cs typeface="Calibri"/>
                        </a:rPr>
                        <a:t> </a:t>
                      </a:r>
                      <a:r>
                        <a:rPr sz="1100" b="1" spc="-10" dirty="0">
                          <a:latin typeface="Calibri"/>
                          <a:cs typeface="Calibri"/>
                        </a:rPr>
                        <a:t>Maintain</a:t>
                      </a:r>
                      <a:endParaRPr sz="1100">
                        <a:latin typeface="Calibri"/>
                        <a:cs typeface="Calibri"/>
                      </a:endParaRPr>
                    </a:p>
                  </a:txBody>
                  <a:tcPr marL="0" marR="0" marT="37465" marB="0">
                    <a:lnL w="12700">
                      <a:solidFill>
                        <a:srgbClr val="4472C4"/>
                      </a:solidFill>
                      <a:prstDash val="solid"/>
                    </a:lnL>
                    <a:lnT w="12700">
                      <a:solidFill>
                        <a:srgbClr val="4472C4"/>
                      </a:solidFill>
                      <a:prstDash val="solid"/>
                    </a:lnT>
                    <a:lnB w="12700">
                      <a:solidFill>
                        <a:srgbClr val="4472C4"/>
                      </a:solidFill>
                      <a:prstDash val="solid"/>
                    </a:lnB>
                  </a:tcPr>
                </a:tc>
                <a:tc>
                  <a:txBody>
                    <a:bodyPr/>
                    <a:lstStyle/>
                    <a:p>
                      <a:pPr marL="281940" marR="374015" indent="-172720">
                        <a:lnSpc>
                          <a:spcPts val="1310"/>
                        </a:lnSpc>
                        <a:spcBef>
                          <a:spcPts val="359"/>
                        </a:spcBef>
                        <a:buFont typeface="Arial"/>
                        <a:buChar char="•"/>
                        <a:tabLst>
                          <a:tab pos="282575" algn="l"/>
                        </a:tabLst>
                      </a:pPr>
                      <a:r>
                        <a:rPr sz="1100" dirty="0">
                          <a:latin typeface="Calibri"/>
                          <a:cs typeface="Calibri"/>
                        </a:rPr>
                        <a:t>Converter</a:t>
                      </a:r>
                      <a:r>
                        <a:rPr sz="1100" spc="-30" dirty="0">
                          <a:latin typeface="Calibri"/>
                          <a:cs typeface="Calibri"/>
                        </a:rPr>
                        <a:t> </a:t>
                      </a:r>
                      <a:r>
                        <a:rPr sz="1100" dirty="0">
                          <a:latin typeface="Calibri"/>
                          <a:cs typeface="Calibri"/>
                        </a:rPr>
                        <a:t>station</a:t>
                      </a:r>
                      <a:r>
                        <a:rPr sz="1100" spc="-45" dirty="0">
                          <a:latin typeface="Calibri"/>
                          <a:cs typeface="Calibri"/>
                        </a:rPr>
                        <a:t> </a:t>
                      </a:r>
                      <a:r>
                        <a:rPr sz="1100" dirty="0">
                          <a:latin typeface="Calibri"/>
                          <a:cs typeface="Calibri"/>
                        </a:rPr>
                        <a:t>is</a:t>
                      </a:r>
                      <a:r>
                        <a:rPr sz="1100" spc="-15" dirty="0">
                          <a:latin typeface="Calibri"/>
                          <a:cs typeface="Calibri"/>
                        </a:rPr>
                        <a:t> </a:t>
                      </a:r>
                      <a:r>
                        <a:rPr sz="1100" dirty="0">
                          <a:latin typeface="Calibri"/>
                          <a:cs typeface="Calibri"/>
                        </a:rPr>
                        <a:t>onshore</a:t>
                      </a:r>
                      <a:r>
                        <a:rPr sz="1100" spc="-35" dirty="0">
                          <a:latin typeface="Calibri"/>
                          <a:cs typeface="Calibri"/>
                        </a:rPr>
                        <a:t> </a:t>
                      </a:r>
                      <a:r>
                        <a:rPr sz="1100" dirty="0">
                          <a:latin typeface="Wingdings"/>
                          <a:cs typeface="Wingdings"/>
                        </a:rPr>
                        <a:t></a:t>
                      </a:r>
                      <a:r>
                        <a:rPr sz="1100" spc="-45" dirty="0">
                          <a:latin typeface="Times New Roman"/>
                          <a:cs typeface="Times New Roman"/>
                        </a:rPr>
                        <a:t> </a:t>
                      </a:r>
                      <a:r>
                        <a:rPr sz="1100" dirty="0">
                          <a:latin typeface="Calibri"/>
                          <a:cs typeface="Calibri"/>
                        </a:rPr>
                        <a:t>more</a:t>
                      </a:r>
                      <a:r>
                        <a:rPr sz="1100" spc="-25" dirty="0">
                          <a:latin typeface="Calibri"/>
                          <a:cs typeface="Calibri"/>
                        </a:rPr>
                        <a:t> </a:t>
                      </a:r>
                      <a:r>
                        <a:rPr sz="1100" spc="-10" dirty="0">
                          <a:latin typeface="Calibri"/>
                          <a:cs typeface="Calibri"/>
                        </a:rPr>
                        <a:t>accessible </a:t>
                      </a:r>
                      <a:r>
                        <a:rPr sz="1100" dirty="0">
                          <a:latin typeface="Calibri"/>
                          <a:cs typeface="Calibri"/>
                        </a:rPr>
                        <a:t>when</a:t>
                      </a:r>
                      <a:r>
                        <a:rPr sz="1100" spc="-30" dirty="0">
                          <a:latin typeface="Calibri"/>
                          <a:cs typeface="Calibri"/>
                        </a:rPr>
                        <a:t> </a:t>
                      </a:r>
                      <a:r>
                        <a:rPr sz="1100" dirty="0">
                          <a:latin typeface="Calibri"/>
                          <a:cs typeface="Calibri"/>
                        </a:rPr>
                        <a:t>needed,</a:t>
                      </a:r>
                      <a:r>
                        <a:rPr sz="1100" spc="-30" dirty="0">
                          <a:latin typeface="Calibri"/>
                          <a:cs typeface="Calibri"/>
                        </a:rPr>
                        <a:t> </a:t>
                      </a:r>
                      <a:r>
                        <a:rPr sz="1100" dirty="0">
                          <a:latin typeface="Calibri"/>
                          <a:cs typeface="Calibri"/>
                        </a:rPr>
                        <a:t>reducing</a:t>
                      </a:r>
                      <a:r>
                        <a:rPr sz="1100" spc="-25" dirty="0">
                          <a:latin typeface="Calibri"/>
                          <a:cs typeface="Calibri"/>
                        </a:rPr>
                        <a:t> </a:t>
                      </a:r>
                      <a:r>
                        <a:rPr sz="1100" spc="-10" dirty="0">
                          <a:latin typeface="Calibri"/>
                          <a:cs typeface="Calibri"/>
                        </a:rPr>
                        <a:t>downtime</a:t>
                      </a:r>
                      <a:endParaRPr sz="1100">
                        <a:latin typeface="Calibri"/>
                        <a:cs typeface="Calibri"/>
                      </a:endParaRPr>
                    </a:p>
                  </a:txBody>
                  <a:tcPr marL="0" marR="0" marT="45719" marB="0">
                    <a:lnT w="12700">
                      <a:solidFill>
                        <a:srgbClr val="4472C4"/>
                      </a:solidFill>
                      <a:prstDash val="solid"/>
                    </a:lnT>
                    <a:lnB w="12700">
                      <a:solidFill>
                        <a:srgbClr val="4472C4"/>
                      </a:solidFill>
                      <a:prstDash val="solid"/>
                    </a:lnB>
                  </a:tcPr>
                </a:tc>
                <a:tc>
                  <a:txBody>
                    <a:bodyPr/>
                    <a:lstStyle/>
                    <a:p>
                      <a:pPr marL="287020" marR="365760" indent="-172720">
                        <a:lnSpc>
                          <a:spcPct val="100000"/>
                        </a:lnSpc>
                        <a:spcBef>
                          <a:spcPts val="295"/>
                        </a:spcBef>
                        <a:buFont typeface="Arial"/>
                        <a:buChar char="•"/>
                        <a:tabLst>
                          <a:tab pos="287655" algn="l"/>
                        </a:tabLst>
                      </a:pPr>
                      <a:r>
                        <a:rPr sz="1100" dirty="0">
                          <a:latin typeface="Calibri"/>
                          <a:cs typeface="Calibri"/>
                        </a:rPr>
                        <a:t>Lower</a:t>
                      </a:r>
                      <a:r>
                        <a:rPr sz="1100" spc="-20" dirty="0">
                          <a:latin typeface="Calibri"/>
                          <a:cs typeface="Calibri"/>
                        </a:rPr>
                        <a:t> </a:t>
                      </a:r>
                      <a:r>
                        <a:rPr sz="1100" dirty="0">
                          <a:latin typeface="Calibri"/>
                          <a:cs typeface="Calibri"/>
                        </a:rPr>
                        <a:t>operating</a:t>
                      </a:r>
                      <a:r>
                        <a:rPr sz="1100" spc="-40" dirty="0">
                          <a:latin typeface="Calibri"/>
                          <a:cs typeface="Calibri"/>
                        </a:rPr>
                        <a:t> </a:t>
                      </a:r>
                      <a:r>
                        <a:rPr sz="1100" dirty="0">
                          <a:latin typeface="Calibri"/>
                          <a:cs typeface="Calibri"/>
                        </a:rPr>
                        <a:t>cost</a:t>
                      </a:r>
                      <a:r>
                        <a:rPr sz="1100" spc="-30" dirty="0">
                          <a:latin typeface="Calibri"/>
                          <a:cs typeface="Calibri"/>
                        </a:rPr>
                        <a:t> </a:t>
                      </a:r>
                      <a:r>
                        <a:rPr sz="1100" dirty="0">
                          <a:latin typeface="Calibri"/>
                          <a:cs typeface="Calibri"/>
                        </a:rPr>
                        <a:t>per</a:t>
                      </a:r>
                      <a:r>
                        <a:rPr sz="1100" spc="10" dirty="0">
                          <a:latin typeface="Calibri"/>
                          <a:cs typeface="Calibri"/>
                        </a:rPr>
                        <a:t> </a:t>
                      </a:r>
                      <a:r>
                        <a:rPr sz="1100" spc="-10" dirty="0">
                          <a:latin typeface="Calibri"/>
                          <a:cs typeface="Calibri"/>
                        </a:rPr>
                        <a:t>megawatt-</a:t>
                      </a:r>
                      <a:r>
                        <a:rPr sz="1100" dirty="0">
                          <a:latin typeface="Calibri"/>
                          <a:cs typeface="Calibri"/>
                        </a:rPr>
                        <a:t>hour</a:t>
                      </a:r>
                      <a:r>
                        <a:rPr sz="1100" spc="-30" dirty="0">
                          <a:latin typeface="Calibri"/>
                          <a:cs typeface="Calibri"/>
                        </a:rPr>
                        <a:t> </a:t>
                      </a:r>
                      <a:r>
                        <a:rPr sz="1100" spc="-10" dirty="0">
                          <a:latin typeface="Calibri"/>
                          <a:cs typeface="Calibri"/>
                        </a:rPr>
                        <a:t>(which </a:t>
                      </a:r>
                      <a:r>
                        <a:rPr sz="1100" dirty="0">
                          <a:latin typeface="Calibri"/>
                          <a:cs typeface="Calibri"/>
                        </a:rPr>
                        <a:t>lowers</a:t>
                      </a:r>
                      <a:r>
                        <a:rPr sz="1100" spc="-10" dirty="0">
                          <a:latin typeface="Calibri"/>
                          <a:cs typeface="Calibri"/>
                        </a:rPr>
                        <a:t> </a:t>
                      </a:r>
                      <a:r>
                        <a:rPr sz="1100" dirty="0">
                          <a:latin typeface="Calibri"/>
                          <a:cs typeface="Calibri"/>
                        </a:rPr>
                        <a:t>OREC</a:t>
                      </a:r>
                      <a:r>
                        <a:rPr sz="1100" spc="5" dirty="0">
                          <a:latin typeface="Calibri"/>
                          <a:cs typeface="Calibri"/>
                        </a:rPr>
                        <a:t> </a:t>
                      </a:r>
                      <a:r>
                        <a:rPr sz="1100" dirty="0">
                          <a:latin typeface="Calibri"/>
                          <a:cs typeface="Calibri"/>
                        </a:rPr>
                        <a:t>cost)</a:t>
                      </a:r>
                      <a:r>
                        <a:rPr sz="1100" spc="-20" dirty="0">
                          <a:latin typeface="Calibri"/>
                          <a:cs typeface="Calibri"/>
                        </a:rPr>
                        <a:t> </a:t>
                      </a:r>
                      <a:r>
                        <a:rPr sz="1100" dirty="0">
                          <a:latin typeface="Calibri"/>
                          <a:cs typeface="Calibri"/>
                        </a:rPr>
                        <a:t>as</a:t>
                      </a:r>
                      <a:r>
                        <a:rPr sz="1100" spc="5" dirty="0">
                          <a:latin typeface="Calibri"/>
                          <a:cs typeface="Calibri"/>
                        </a:rPr>
                        <a:t> </a:t>
                      </a:r>
                      <a:r>
                        <a:rPr sz="1100" spc="-10" dirty="0">
                          <a:latin typeface="Calibri"/>
                          <a:cs typeface="Calibri"/>
                        </a:rPr>
                        <a:t>infrastructure</a:t>
                      </a:r>
                      <a:r>
                        <a:rPr sz="1100" spc="-15" dirty="0">
                          <a:latin typeface="Calibri"/>
                          <a:cs typeface="Calibri"/>
                        </a:rPr>
                        <a:t> </a:t>
                      </a:r>
                      <a:r>
                        <a:rPr sz="1100" dirty="0">
                          <a:latin typeface="Calibri"/>
                          <a:cs typeface="Calibri"/>
                        </a:rPr>
                        <a:t>is</a:t>
                      </a:r>
                      <a:r>
                        <a:rPr sz="1100" spc="5" dirty="0">
                          <a:latin typeface="Calibri"/>
                          <a:cs typeface="Calibri"/>
                        </a:rPr>
                        <a:t> </a:t>
                      </a:r>
                      <a:r>
                        <a:rPr sz="1100" spc="-10" dirty="0">
                          <a:latin typeface="Calibri"/>
                          <a:cs typeface="Calibri"/>
                        </a:rPr>
                        <a:t>onshore</a:t>
                      </a:r>
                      <a:endParaRPr sz="1100">
                        <a:latin typeface="Calibri"/>
                        <a:cs typeface="Calibri"/>
                      </a:endParaRPr>
                    </a:p>
                  </a:txBody>
                  <a:tcPr marL="0" marR="0" marT="37465" marB="0">
                    <a:lnR w="12700">
                      <a:solidFill>
                        <a:srgbClr val="4472C4"/>
                      </a:solidFill>
                      <a:prstDash val="solid"/>
                    </a:lnR>
                    <a:lnT w="12700">
                      <a:solidFill>
                        <a:srgbClr val="4472C4"/>
                      </a:solidFill>
                      <a:prstDash val="solid"/>
                    </a:lnT>
                    <a:lnB w="12700">
                      <a:solidFill>
                        <a:srgbClr val="4472C4"/>
                      </a:solidFill>
                      <a:prstDash val="solid"/>
                    </a:lnB>
                  </a:tcPr>
                </a:tc>
                <a:extLst>
                  <a:ext uri="{0D108BD9-81ED-4DB2-BD59-A6C34878D82A}">
                    <a16:rowId xmlns:a16="http://schemas.microsoft.com/office/drawing/2014/main" val="10004"/>
                  </a:ext>
                </a:extLst>
              </a:tr>
              <a:tr h="632460">
                <a:tc>
                  <a:txBody>
                    <a:bodyPr/>
                    <a:lstStyle/>
                    <a:p>
                      <a:pPr marL="15875" algn="ctr">
                        <a:lnSpc>
                          <a:spcPct val="100000"/>
                        </a:lnSpc>
                        <a:spcBef>
                          <a:spcPts val="295"/>
                        </a:spcBef>
                      </a:pPr>
                      <a:r>
                        <a:rPr sz="1100" b="1" dirty="0">
                          <a:latin typeface="Calibri"/>
                          <a:cs typeface="Calibri"/>
                        </a:rPr>
                        <a:t>Higher</a:t>
                      </a:r>
                      <a:r>
                        <a:rPr sz="1100" b="1" spc="-35" dirty="0">
                          <a:latin typeface="Calibri"/>
                          <a:cs typeface="Calibri"/>
                        </a:rPr>
                        <a:t> </a:t>
                      </a:r>
                      <a:r>
                        <a:rPr sz="1100" b="1" spc="-10" dirty="0">
                          <a:latin typeface="Calibri"/>
                          <a:cs typeface="Calibri"/>
                        </a:rPr>
                        <a:t>Reliability</a:t>
                      </a:r>
                      <a:endParaRPr sz="1100">
                        <a:latin typeface="Calibri"/>
                        <a:cs typeface="Calibri"/>
                      </a:endParaRPr>
                    </a:p>
                  </a:txBody>
                  <a:tcPr marL="0" marR="0" marT="37465" marB="0">
                    <a:lnL w="12700">
                      <a:solidFill>
                        <a:srgbClr val="4472C4"/>
                      </a:solidFill>
                      <a:prstDash val="solid"/>
                    </a:lnL>
                    <a:lnT w="12700">
                      <a:solidFill>
                        <a:srgbClr val="4472C4"/>
                      </a:solidFill>
                      <a:prstDash val="solid"/>
                    </a:lnT>
                    <a:lnB w="12700">
                      <a:solidFill>
                        <a:srgbClr val="4472C4"/>
                      </a:solidFill>
                      <a:prstDash val="solid"/>
                    </a:lnB>
                  </a:tcPr>
                </a:tc>
                <a:tc>
                  <a:txBody>
                    <a:bodyPr/>
                    <a:lstStyle/>
                    <a:p>
                      <a:pPr marL="281305" marR="681355" indent="-172720">
                        <a:lnSpc>
                          <a:spcPct val="100000"/>
                        </a:lnSpc>
                        <a:spcBef>
                          <a:spcPts val="295"/>
                        </a:spcBef>
                        <a:buFont typeface="Arial"/>
                        <a:buChar char="•"/>
                        <a:tabLst>
                          <a:tab pos="281940" algn="l"/>
                        </a:tabLst>
                      </a:pPr>
                      <a:r>
                        <a:rPr sz="1100" dirty="0">
                          <a:latin typeface="Calibri"/>
                          <a:cs typeface="Calibri"/>
                        </a:rPr>
                        <a:t>OSW</a:t>
                      </a:r>
                      <a:r>
                        <a:rPr sz="1100" spc="-30" dirty="0">
                          <a:latin typeface="Calibri"/>
                          <a:cs typeface="Calibri"/>
                        </a:rPr>
                        <a:t> </a:t>
                      </a:r>
                      <a:r>
                        <a:rPr sz="1100" dirty="0">
                          <a:latin typeface="Calibri"/>
                          <a:cs typeface="Calibri"/>
                        </a:rPr>
                        <a:t>farms</a:t>
                      </a:r>
                      <a:r>
                        <a:rPr sz="1100" spc="-35" dirty="0">
                          <a:latin typeface="Calibri"/>
                          <a:cs typeface="Calibri"/>
                        </a:rPr>
                        <a:t> </a:t>
                      </a:r>
                      <a:r>
                        <a:rPr sz="1100" dirty="0">
                          <a:latin typeface="Calibri"/>
                          <a:cs typeface="Calibri"/>
                        </a:rPr>
                        <a:t>not</a:t>
                      </a:r>
                      <a:r>
                        <a:rPr sz="1100" spc="-25" dirty="0">
                          <a:latin typeface="Calibri"/>
                          <a:cs typeface="Calibri"/>
                        </a:rPr>
                        <a:t> </a:t>
                      </a:r>
                      <a:r>
                        <a:rPr sz="1100" dirty="0">
                          <a:latin typeface="Calibri"/>
                          <a:cs typeface="Calibri"/>
                        </a:rPr>
                        <a:t>reliant</a:t>
                      </a:r>
                      <a:r>
                        <a:rPr sz="1100" spc="-20" dirty="0">
                          <a:latin typeface="Calibri"/>
                          <a:cs typeface="Calibri"/>
                        </a:rPr>
                        <a:t> </a:t>
                      </a:r>
                      <a:r>
                        <a:rPr sz="1100" dirty="0">
                          <a:latin typeface="Calibri"/>
                          <a:cs typeface="Calibri"/>
                        </a:rPr>
                        <a:t>on</a:t>
                      </a:r>
                      <a:r>
                        <a:rPr sz="1100" spc="-20" dirty="0">
                          <a:latin typeface="Calibri"/>
                          <a:cs typeface="Calibri"/>
                        </a:rPr>
                        <a:t> </a:t>
                      </a:r>
                      <a:r>
                        <a:rPr sz="1100" dirty="0">
                          <a:latin typeface="Calibri"/>
                          <a:cs typeface="Calibri"/>
                        </a:rPr>
                        <a:t>a</a:t>
                      </a:r>
                      <a:r>
                        <a:rPr sz="1100" spc="-25" dirty="0">
                          <a:latin typeface="Calibri"/>
                          <a:cs typeface="Calibri"/>
                        </a:rPr>
                        <a:t> </a:t>
                      </a:r>
                      <a:r>
                        <a:rPr sz="1100" dirty="0">
                          <a:latin typeface="Calibri"/>
                          <a:cs typeface="Calibri"/>
                        </a:rPr>
                        <a:t>single</a:t>
                      </a:r>
                      <a:r>
                        <a:rPr sz="1100" spc="-15" dirty="0">
                          <a:latin typeface="Calibri"/>
                          <a:cs typeface="Calibri"/>
                        </a:rPr>
                        <a:t> </a:t>
                      </a:r>
                      <a:r>
                        <a:rPr sz="1100" spc="-10" dirty="0">
                          <a:latin typeface="Calibri"/>
                          <a:cs typeface="Calibri"/>
                        </a:rPr>
                        <a:t>offshore transmission</a:t>
                      </a:r>
                      <a:r>
                        <a:rPr sz="1100" spc="30" dirty="0">
                          <a:latin typeface="Calibri"/>
                          <a:cs typeface="Calibri"/>
                        </a:rPr>
                        <a:t> </a:t>
                      </a:r>
                      <a:r>
                        <a:rPr sz="1100" spc="-20" dirty="0">
                          <a:latin typeface="Calibri"/>
                          <a:cs typeface="Calibri"/>
                        </a:rPr>
                        <a:t>cable</a:t>
                      </a:r>
                      <a:endParaRPr sz="1100">
                        <a:latin typeface="Calibri"/>
                        <a:cs typeface="Calibri"/>
                      </a:endParaRPr>
                    </a:p>
                  </a:txBody>
                  <a:tcPr marL="0" marR="0" marT="37465" marB="0">
                    <a:lnT w="12700">
                      <a:solidFill>
                        <a:srgbClr val="4472C4"/>
                      </a:solidFill>
                      <a:prstDash val="solid"/>
                    </a:lnT>
                    <a:lnB w="12700">
                      <a:solidFill>
                        <a:srgbClr val="4472C4"/>
                      </a:solidFill>
                      <a:prstDash val="solid"/>
                    </a:lnB>
                  </a:tcPr>
                </a:tc>
                <a:tc>
                  <a:txBody>
                    <a:bodyPr/>
                    <a:lstStyle/>
                    <a:p>
                      <a:pPr marL="287020" marR="253365" indent="-172720">
                        <a:lnSpc>
                          <a:spcPct val="100000"/>
                        </a:lnSpc>
                        <a:spcBef>
                          <a:spcPts val="295"/>
                        </a:spcBef>
                        <a:buFont typeface="Arial"/>
                        <a:buChar char="•"/>
                        <a:tabLst>
                          <a:tab pos="287655" algn="l"/>
                        </a:tabLst>
                      </a:pPr>
                      <a:r>
                        <a:rPr sz="1100" dirty="0">
                          <a:latin typeface="Calibri"/>
                          <a:cs typeface="Calibri"/>
                        </a:rPr>
                        <a:t>Failure</a:t>
                      </a:r>
                      <a:r>
                        <a:rPr sz="1100" spc="-20" dirty="0">
                          <a:latin typeface="Calibri"/>
                          <a:cs typeface="Calibri"/>
                        </a:rPr>
                        <a:t> </a:t>
                      </a:r>
                      <a:r>
                        <a:rPr sz="1100" dirty="0">
                          <a:latin typeface="Calibri"/>
                          <a:cs typeface="Calibri"/>
                        </a:rPr>
                        <a:t>on</a:t>
                      </a:r>
                      <a:r>
                        <a:rPr sz="1100" spc="-25" dirty="0">
                          <a:latin typeface="Calibri"/>
                          <a:cs typeface="Calibri"/>
                        </a:rPr>
                        <a:t> </a:t>
                      </a:r>
                      <a:r>
                        <a:rPr sz="1100" dirty="0">
                          <a:latin typeface="Calibri"/>
                          <a:cs typeface="Calibri"/>
                        </a:rPr>
                        <a:t>a</a:t>
                      </a:r>
                      <a:r>
                        <a:rPr sz="1100" spc="-25" dirty="0">
                          <a:latin typeface="Calibri"/>
                          <a:cs typeface="Calibri"/>
                        </a:rPr>
                        <a:t> </a:t>
                      </a:r>
                      <a:r>
                        <a:rPr sz="1100" dirty="0">
                          <a:latin typeface="Calibri"/>
                          <a:cs typeface="Calibri"/>
                        </a:rPr>
                        <a:t>single</a:t>
                      </a:r>
                      <a:r>
                        <a:rPr sz="1100" spc="-20" dirty="0">
                          <a:latin typeface="Calibri"/>
                          <a:cs typeface="Calibri"/>
                        </a:rPr>
                        <a:t> </a:t>
                      </a:r>
                      <a:r>
                        <a:rPr sz="1100" dirty="0">
                          <a:latin typeface="Calibri"/>
                          <a:cs typeface="Calibri"/>
                        </a:rPr>
                        <a:t>HVAC</a:t>
                      </a:r>
                      <a:r>
                        <a:rPr sz="1100" spc="-10" dirty="0">
                          <a:latin typeface="Calibri"/>
                          <a:cs typeface="Calibri"/>
                        </a:rPr>
                        <a:t> </a:t>
                      </a:r>
                      <a:r>
                        <a:rPr sz="1100" dirty="0">
                          <a:latin typeface="Calibri"/>
                          <a:cs typeface="Calibri"/>
                        </a:rPr>
                        <a:t>cable</a:t>
                      </a:r>
                      <a:r>
                        <a:rPr sz="1100" spc="-20" dirty="0">
                          <a:latin typeface="Calibri"/>
                          <a:cs typeface="Calibri"/>
                        </a:rPr>
                        <a:t> </a:t>
                      </a:r>
                      <a:r>
                        <a:rPr sz="1100" dirty="0">
                          <a:latin typeface="Calibri"/>
                          <a:cs typeface="Calibri"/>
                        </a:rPr>
                        <a:t>does</a:t>
                      </a:r>
                      <a:r>
                        <a:rPr sz="1100" spc="-35" dirty="0">
                          <a:latin typeface="Calibri"/>
                          <a:cs typeface="Calibri"/>
                        </a:rPr>
                        <a:t> </a:t>
                      </a:r>
                      <a:r>
                        <a:rPr sz="1100" dirty="0">
                          <a:latin typeface="Calibri"/>
                          <a:cs typeface="Calibri"/>
                        </a:rPr>
                        <a:t>not</a:t>
                      </a:r>
                      <a:r>
                        <a:rPr sz="1100" spc="-40" dirty="0">
                          <a:latin typeface="Calibri"/>
                          <a:cs typeface="Calibri"/>
                        </a:rPr>
                        <a:t> </a:t>
                      </a:r>
                      <a:r>
                        <a:rPr sz="1100" spc="-10" dirty="0">
                          <a:latin typeface="Calibri"/>
                          <a:cs typeface="Calibri"/>
                        </a:rPr>
                        <a:t>jeopardize </a:t>
                      </a:r>
                      <a:r>
                        <a:rPr sz="1100" dirty="0">
                          <a:latin typeface="Calibri"/>
                          <a:cs typeface="Calibri"/>
                        </a:rPr>
                        <a:t>energy </a:t>
                      </a:r>
                      <a:r>
                        <a:rPr sz="1100" spc="-10" dirty="0">
                          <a:latin typeface="Calibri"/>
                          <a:cs typeface="Calibri"/>
                        </a:rPr>
                        <a:t>production</a:t>
                      </a:r>
                      <a:r>
                        <a:rPr sz="1100" spc="-40" dirty="0">
                          <a:latin typeface="Calibri"/>
                          <a:cs typeface="Calibri"/>
                        </a:rPr>
                        <a:t> </a:t>
                      </a:r>
                      <a:r>
                        <a:rPr sz="1100" dirty="0">
                          <a:latin typeface="Calibri"/>
                          <a:cs typeface="Calibri"/>
                        </a:rPr>
                        <a:t>of</a:t>
                      </a:r>
                      <a:r>
                        <a:rPr sz="1100" spc="-10" dirty="0">
                          <a:latin typeface="Calibri"/>
                          <a:cs typeface="Calibri"/>
                        </a:rPr>
                        <a:t> </a:t>
                      </a:r>
                      <a:r>
                        <a:rPr sz="1100" dirty="0">
                          <a:latin typeface="Calibri"/>
                          <a:cs typeface="Calibri"/>
                        </a:rPr>
                        <a:t>an</a:t>
                      </a:r>
                      <a:r>
                        <a:rPr sz="1100" spc="5" dirty="0">
                          <a:latin typeface="Calibri"/>
                          <a:cs typeface="Calibri"/>
                        </a:rPr>
                        <a:t> </a:t>
                      </a:r>
                      <a:r>
                        <a:rPr sz="1100" dirty="0">
                          <a:latin typeface="Calibri"/>
                          <a:cs typeface="Calibri"/>
                        </a:rPr>
                        <a:t>entire</a:t>
                      </a:r>
                      <a:r>
                        <a:rPr sz="1100" spc="-10" dirty="0">
                          <a:latin typeface="Calibri"/>
                          <a:cs typeface="Calibri"/>
                        </a:rPr>
                        <a:t> </a:t>
                      </a:r>
                      <a:r>
                        <a:rPr sz="1100" dirty="0">
                          <a:latin typeface="Calibri"/>
                          <a:cs typeface="Calibri"/>
                        </a:rPr>
                        <a:t>OSW </a:t>
                      </a:r>
                      <a:r>
                        <a:rPr sz="1100" spc="-20" dirty="0">
                          <a:latin typeface="Calibri"/>
                          <a:cs typeface="Calibri"/>
                        </a:rPr>
                        <a:t>farm</a:t>
                      </a:r>
                      <a:endParaRPr sz="1100">
                        <a:latin typeface="Calibri"/>
                        <a:cs typeface="Calibri"/>
                      </a:endParaRPr>
                    </a:p>
                  </a:txBody>
                  <a:tcPr marL="0" marR="0" marT="37465" marB="0">
                    <a:lnR w="12700">
                      <a:solidFill>
                        <a:srgbClr val="4472C4"/>
                      </a:solidFill>
                      <a:prstDash val="solid"/>
                    </a:lnR>
                    <a:lnT w="12700">
                      <a:solidFill>
                        <a:srgbClr val="4472C4"/>
                      </a:solidFill>
                      <a:prstDash val="solid"/>
                    </a:lnT>
                    <a:lnB w="12700">
                      <a:solidFill>
                        <a:srgbClr val="4472C4"/>
                      </a:solidFill>
                      <a:prstDash val="solid"/>
                    </a:lnB>
                  </a:tcPr>
                </a:tc>
                <a:extLst>
                  <a:ext uri="{0D108BD9-81ED-4DB2-BD59-A6C34878D82A}">
                    <a16:rowId xmlns:a16="http://schemas.microsoft.com/office/drawing/2014/main" val="10005"/>
                  </a:ext>
                </a:extLst>
              </a:tr>
            </a:tbl>
          </a:graphicData>
        </a:graphic>
      </p:graphicFrame>
      <p:sp>
        <p:nvSpPr>
          <p:cNvPr id="15" name="object 15"/>
          <p:cNvSpPr txBox="1"/>
          <p:nvPr/>
        </p:nvSpPr>
        <p:spPr>
          <a:xfrm>
            <a:off x="6936017" y="6469739"/>
            <a:ext cx="2032000" cy="243015"/>
          </a:xfrm>
          <a:prstGeom prst="rect">
            <a:avLst/>
          </a:prstGeom>
        </p:spPr>
        <p:txBody>
          <a:bodyPr vert="horz" wrap="square" lIns="0" tIns="12065" rIns="0" bIns="0" rtlCol="0">
            <a:spAutoFit/>
          </a:bodyPr>
          <a:lstStyle/>
          <a:p>
            <a:pPr marL="12700" fontAlgn="auto">
              <a:lnSpc>
                <a:spcPts val="940"/>
              </a:lnSpc>
              <a:spcBef>
                <a:spcPts val="95"/>
              </a:spcBef>
              <a:spcAft>
                <a:spcPts val="0"/>
              </a:spcAft>
            </a:pPr>
            <a:r>
              <a:rPr sz="850" i="1" kern="0" spc="-70" dirty="0">
                <a:solidFill>
                  <a:sysClr val="windowText" lastClr="000000"/>
                </a:solidFill>
                <a:latin typeface="Arial"/>
                <a:cs typeface="Arial"/>
              </a:rPr>
              <a:t>HVDC:</a:t>
            </a:r>
            <a:r>
              <a:rPr sz="850" i="1" kern="0" spc="-15" dirty="0">
                <a:solidFill>
                  <a:sysClr val="windowText" lastClr="000000"/>
                </a:solidFill>
                <a:latin typeface="Arial"/>
                <a:cs typeface="Arial"/>
              </a:rPr>
              <a:t> </a:t>
            </a:r>
            <a:r>
              <a:rPr sz="850" i="1" kern="0" dirty="0">
                <a:solidFill>
                  <a:sysClr val="windowText" lastClr="000000"/>
                </a:solidFill>
                <a:latin typeface="Arial"/>
                <a:cs typeface="Arial"/>
              </a:rPr>
              <a:t>High</a:t>
            </a:r>
            <a:r>
              <a:rPr sz="850" i="1" kern="0" spc="15" dirty="0">
                <a:solidFill>
                  <a:sysClr val="windowText" lastClr="000000"/>
                </a:solidFill>
                <a:latin typeface="Arial"/>
                <a:cs typeface="Arial"/>
              </a:rPr>
              <a:t> </a:t>
            </a:r>
            <a:r>
              <a:rPr sz="850" i="1" kern="0" dirty="0">
                <a:solidFill>
                  <a:sysClr val="windowText" lastClr="000000"/>
                </a:solidFill>
                <a:latin typeface="Arial"/>
                <a:cs typeface="Arial"/>
              </a:rPr>
              <a:t>Voltage</a:t>
            </a:r>
            <a:r>
              <a:rPr sz="850" i="1" kern="0" spc="-15" dirty="0">
                <a:solidFill>
                  <a:sysClr val="windowText" lastClr="000000"/>
                </a:solidFill>
                <a:latin typeface="Arial"/>
                <a:cs typeface="Arial"/>
              </a:rPr>
              <a:t> </a:t>
            </a:r>
            <a:r>
              <a:rPr sz="850" i="1" kern="0" dirty="0">
                <a:solidFill>
                  <a:sysClr val="windowText" lastClr="000000"/>
                </a:solidFill>
                <a:latin typeface="Arial"/>
                <a:cs typeface="Arial"/>
              </a:rPr>
              <a:t>Direct</a:t>
            </a:r>
            <a:r>
              <a:rPr sz="850" i="1" kern="0" spc="-20" dirty="0">
                <a:solidFill>
                  <a:sysClr val="windowText" lastClr="000000"/>
                </a:solidFill>
                <a:latin typeface="Arial"/>
                <a:cs typeface="Arial"/>
              </a:rPr>
              <a:t> </a:t>
            </a:r>
            <a:r>
              <a:rPr sz="850" i="1" kern="0" spc="-10" dirty="0">
                <a:solidFill>
                  <a:sysClr val="windowText" lastClr="000000"/>
                </a:solidFill>
                <a:latin typeface="Arial"/>
                <a:cs typeface="Arial"/>
              </a:rPr>
              <a:t>Current</a:t>
            </a:r>
            <a:endParaRPr sz="850" kern="0">
              <a:solidFill>
                <a:sysClr val="windowText" lastClr="000000"/>
              </a:solidFill>
              <a:latin typeface="Arial"/>
              <a:cs typeface="Arial"/>
            </a:endParaRPr>
          </a:p>
          <a:p>
            <a:pPr marL="12700" fontAlgn="auto">
              <a:lnSpc>
                <a:spcPts val="940"/>
              </a:lnSpc>
              <a:spcBef>
                <a:spcPts val="0"/>
              </a:spcBef>
              <a:spcAft>
                <a:spcPts val="0"/>
              </a:spcAft>
            </a:pPr>
            <a:r>
              <a:rPr sz="850" i="1" kern="0" spc="-100" dirty="0">
                <a:solidFill>
                  <a:sysClr val="windowText" lastClr="000000"/>
                </a:solidFill>
                <a:latin typeface="Arial"/>
                <a:cs typeface="Arial"/>
              </a:rPr>
              <a:t>OREC:</a:t>
            </a:r>
            <a:r>
              <a:rPr sz="850" i="1" kern="0" spc="-25" dirty="0">
                <a:solidFill>
                  <a:sysClr val="windowText" lastClr="000000"/>
                </a:solidFill>
                <a:latin typeface="Arial"/>
                <a:cs typeface="Arial"/>
              </a:rPr>
              <a:t> </a:t>
            </a:r>
            <a:r>
              <a:rPr sz="850" i="1" kern="0" dirty="0">
                <a:solidFill>
                  <a:sysClr val="windowText" lastClr="000000"/>
                </a:solidFill>
                <a:latin typeface="Arial"/>
                <a:cs typeface="Arial"/>
              </a:rPr>
              <a:t>Offshore</a:t>
            </a:r>
            <a:r>
              <a:rPr sz="850" i="1" kern="0" spc="-35" dirty="0">
                <a:solidFill>
                  <a:sysClr val="windowText" lastClr="000000"/>
                </a:solidFill>
                <a:latin typeface="Arial"/>
                <a:cs typeface="Arial"/>
              </a:rPr>
              <a:t> </a:t>
            </a:r>
            <a:r>
              <a:rPr sz="850" i="1" kern="0" spc="-20" dirty="0">
                <a:solidFill>
                  <a:sysClr val="windowText" lastClr="000000"/>
                </a:solidFill>
                <a:latin typeface="Arial"/>
                <a:cs typeface="Arial"/>
              </a:rPr>
              <a:t>Renewable</a:t>
            </a:r>
            <a:r>
              <a:rPr sz="850" i="1" kern="0" spc="-60" dirty="0">
                <a:solidFill>
                  <a:sysClr val="windowText" lastClr="000000"/>
                </a:solidFill>
                <a:latin typeface="Arial"/>
                <a:cs typeface="Arial"/>
              </a:rPr>
              <a:t> </a:t>
            </a:r>
            <a:r>
              <a:rPr sz="850" i="1" kern="0" spc="-10" dirty="0">
                <a:solidFill>
                  <a:sysClr val="windowText" lastClr="000000"/>
                </a:solidFill>
                <a:latin typeface="Arial"/>
                <a:cs typeface="Arial"/>
              </a:rPr>
              <a:t>Energy Credits</a:t>
            </a:r>
            <a:endParaRPr sz="850" kern="0">
              <a:solidFill>
                <a:sysClr val="windowText" lastClr="000000"/>
              </a:solidFill>
              <a:latin typeface="Arial"/>
              <a:cs typeface="Arial"/>
            </a:endParaRPr>
          </a:p>
        </p:txBody>
      </p:sp>
    </p:spTree>
    <p:extLst>
      <p:ext uri="{BB962C8B-B14F-4D97-AF65-F5344CB8AC3E}">
        <p14:creationId xmlns:p14="http://schemas.microsoft.com/office/powerpoint/2010/main" val="1215166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283126" y="6483540"/>
            <a:ext cx="89535" cy="166071"/>
          </a:xfrm>
          <a:prstGeom prst="rect">
            <a:avLst/>
          </a:prstGeom>
        </p:spPr>
        <p:txBody>
          <a:bodyPr vert="horz" wrap="square" lIns="0" tIns="12065" rIns="0" bIns="0" rtlCol="0">
            <a:spAutoFit/>
          </a:bodyPr>
          <a:lstStyle/>
          <a:p>
            <a:pPr marL="12700" fontAlgn="auto">
              <a:spcBef>
                <a:spcPts val="95"/>
              </a:spcBef>
              <a:spcAft>
                <a:spcPts val="0"/>
              </a:spcAft>
            </a:pPr>
            <a:r>
              <a:rPr sz="1000" kern="0" spc="-55" dirty="0">
                <a:solidFill>
                  <a:srgbClr val="8A8A8A"/>
                </a:solidFill>
                <a:latin typeface="Arial"/>
                <a:cs typeface="Arial"/>
              </a:rPr>
              <a:t>7</a:t>
            </a:r>
            <a:endParaRPr sz="1000" kern="0">
              <a:solidFill>
                <a:sysClr val="windowText" lastClr="000000"/>
              </a:solidFill>
              <a:latin typeface="Arial"/>
              <a:cs typeface="Arial"/>
            </a:endParaRPr>
          </a:p>
        </p:txBody>
      </p:sp>
      <p:sp>
        <p:nvSpPr>
          <p:cNvPr id="3" name="object 3"/>
          <p:cNvSpPr/>
          <p:nvPr/>
        </p:nvSpPr>
        <p:spPr>
          <a:xfrm>
            <a:off x="2158314" y="6705105"/>
            <a:ext cx="534670" cy="33655"/>
          </a:xfrm>
          <a:custGeom>
            <a:avLst/>
            <a:gdLst/>
            <a:ahLst/>
            <a:cxnLst/>
            <a:rect l="l" t="t" r="r" b="b"/>
            <a:pathLst>
              <a:path w="534669" h="33654">
                <a:moveTo>
                  <a:pt x="25349" y="26581"/>
                </a:moveTo>
                <a:lnTo>
                  <a:pt x="7467" y="26581"/>
                </a:lnTo>
                <a:lnTo>
                  <a:pt x="7467" y="685"/>
                </a:lnTo>
                <a:lnTo>
                  <a:pt x="0" y="685"/>
                </a:lnTo>
                <a:lnTo>
                  <a:pt x="0" y="32715"/>
                </a:lnTo>
                <a:lnTo>
                  <a:pt x="24434" y="32715"/>
                </a:lnTo>
                <a:lnTo>
                  <a:pt x="25349" y="26581"/>
                </a:lnTo>
                <a:close/>
              </a:path>
              <a:path w="534669" h="33654">
                <a:moveTo>
                  <a:pt x="48196" y="685"/>
                </a:moveTo>
                <a:lnTo>
                  <a:pt x="40500" y="685"/>
                </a:lnTo>
                <a:lnTo>
                  <a:pt x="40500" y="32715"/>
                </a:lnTo>
                <a:lnTo>
                  <a:pt x="48196" y="32715"/>
                </a:lnTo>
                <a:lnTo>
                  <a:pt x="48196" y="685"/>
                </a:lnTo>
                <a:close/>
              </a:path>
              <a:path w="534669" h="33654">
                <a:moveTo>
                  <a:pt x="98653" y="10223"/>
                </a:moveTo>
                <a:lnTo>
                  <a:pt x="97751" y="5689"/>
                </a:lnTo>
                <a:lnTo>
                  <a:pt x="93459" y="0"/>
                </a:lnTo>
                <a:lnTo>
                  <a:pt x="71958" y="0"/>
                </a:lnTo>
                <a:lnTo>
                  <a:pt x="65849" y="7505"/>
                </a:lnTo>
                <a:lnTo>
                  <a:pt x="65849" y="26352"/>
                </a:lnTo>
                <a:lnTo>
                  <a:pt x="71501" y="33401"/>
                </a:lnTo>
                <a:lnTo>
                  <a:pt x="87795" y="33401"/>
                </a:lnTo>
                <a:lnTo>
                  <a:pt x="90512" y="31813"/>
                </a:lnTo>
                <a:lnTo>
                  <a:pt x="92544" y="29311"/>
                </a:lnTo>
                <a:lnTo>
                  <a:pt x="92773" y="30441"/>
                </a:lnTo>
                <a:lnTo>
                  <a:pt x="93002" y="32042"/>
                </a:lnTo>
                <a:lnTo>
                  <a:pt x="93002" y="32715"/>
                </a:lnTo>
                <a:lnTo>
                  <a:pt x="98653" y="32715"/>
                </a:lnTo>
                <a:lnTo>
                  <a:pt x="98653" y="14312"/>
                </a:lnTo>
                <a:lnTo>
                  <a:pt x="83502" y="14312"/>
                </a:lnTo>
                <a:lnTo>
                  <a:pt x="83502" y="20218"/>
                </a:lnTo>
                <a:lnTo>
                  <a:pt x="91186" y="20218"/>
                </a:lnTo>
                <a:lnTo>
                  <a:pt x="91186" y="24765"/>
                </a:lnTo>
                <a:lnTo>
                  <a:pt x="88696" y="27495"/>
                </a:lnTo>
                <a:lnTo>
                  <a:pt x="76708" y="27495"/>
                </a:lnTo>
                <a:lnTo>
                  <a:pt x="73761" y="22720"/>
                </a:lnTo>
                <a:lnTo>
                  <a:pt x="73761" y="10452"/>
                </a:lnTo>
                <a:lnTo>
                  <a:pt x="76708" y="5905"/>
                </a:lnTo>
                <a:lnTo>
                  <a:pt x="88480" y="5905"/>
                </a:lnTo>
                <a:lnTo>
                  <a:pt x="90284" y="8636"/>
                </a:lnTo>
                <a:lnTo>
                  <a:pt x="90970" y="10223"/>
                </a:lnTo>
                <a:lnTo>
                  <a:pt x="98653" y="10223"/>
                </a:lnTo>
                <a:close/>
              </a:path>
              <a:path w="534669" h="33654">
                <a:moveTo>
                  <a:pt x="147078" y="685"/>
                </a:moveTo>
                <a:lnTo>
                  <a:pt x="139382" y="685"/>
                </a:lnTo>
                <a:lnTo>
                  <a:pt x="139382" y="12725"/>
                </a:lnTo>
                <a:lnTo>
                  <a:pt x="124447" y="12725"/>
                </a:lnTo>
                <a:lnTo>
                  <a:pt x="124447" y="685"/>
                </a:lnTo>
                <a:lnTo>
                  <a:pt x="116992" y="685"/>
                </a:lnTo>
                <a:lnTo>
                  <a:pt x="116992" y="32715"/>
                </a:lnTo>
                <a:lnTo>
                  <a:pt x="124447" y="32715"/>
                </a:lnTo>
                <a:lnTo>
                  <a:pt x="124447" y="18859"/>
                </a:lnTo>
                <a:lnTo>
                  <a:pt x="139382" y="18859"/>
                </a:lnTo>
                <a:lnTo>
                  <a:pt x="139382" y="32715"/>
                </a:lnTo>
                <a:lnTo>
                  <a:pt x="147078" y="32715"/>
                </a:lnTo>
                <a:lnTo>
                  <a:pt x="147078" y="685"/>
                </a:lnTo>
                <a:close/>
              </a:path>
              <a:path w="534669" h="33654">
                <a:moveTo>
                  <a:pt x="192786" y="685"/>
                </a:moveTo>
                <a:lnTo>
                  <a:pt x="162699" y="685"/>
                </a:lnTo>
                <a:lnTo>
                  <a:pt x="162699" y="6819"/>
                </a:lnTo>
                <a:lnTo>
                  <a:pt x="174002" y="6819"/>
                </a:lnTo>
                <a:lnTo>
                  <a:pt x="174002" y="32715"/>
                </a:lnTo>
                <a:lnTo>
                  <a:pt x="181698" y="32715"/>
                </a:lnTo>
                <a:lnTo>
                  <a:pt x="181698" y="6819"/>
                </a:lnTo>
                <a:lnTo>
                  <a:pt x="192786" y="6819"/>
                </a:lnTo>
                <a:lnTo>
                  <a:pt x="192786" y="685"/>
                </a:lnTo>
                <a:close/>
              </a:path>
              <a:path w="534669" h="33654">
                <a:moveTo>
                  <a:pt x="266331" y="32715"/>
                </a:moveTo>
                <a:lnTo>
                  <a:pt x="256044" y="23723"/>
                </a:lnTo>
                <a:lnTo>
                  <a:pt x="265874" y="12039"/>
                </a:lnTo>
                <a:lnTo>
                  <a:pt x="257505" y="12039"/>
                </a:lnTo>
                <a:lnTo>
                  <a:pt x="251498" y="19748"/>
                </a:lnTo>
                <a:lnTo>
                  <a:pt x="247319" y="16090"/>
                </a:lnTo>
                <a:lnTo>
                  <a:pt x="247319" y="24993"/>
                </a:lnTo>
                <a:lnTo>
                  <a:pt x="246418" y="26136"/>
                </a:lnTo>
                <a:lnTo>
                  <a:pt x="244830" y="27495"/>
                </a:lnTo>
                <a:lnTo>
                  <a:pt x="238721" y="27495"/>
                </a:lnTo>
                <a:lnTo>
                  <a:pt x="237134" y="25450"/>
                </a:lnTo>
                <a:lnTo>
                  <a:pt x="237134" y="21361"/>
                </a:lnTo>
                <a:lnTo>
                  <a:pt x="237591" y="18859"/>
                </a:lnTo>
                <a:lnTo>
                  <a:pt x="239560" y="18199"/>
                </a:lnTo>
                <a:lnTo>
                  <a:pt x="247319" y="24993"/>
                </a:lnTo>
                <a:lnTo>
                  <a:pt x="247319" y="16090"/>
                </a:lnTo>
                <a:lnTo>
                  <a:pt x="246888" y="15709"/>
                </a:lnTo>
                <a:lnTo>
                  <a:pt x="250939" y="14312"/>
                </a:lnTo>
                <a:lnTo>
                  <a:pt x="252984" y="11595"/>
                </a:lnTo>
                <a:lnTo>
                  <a:pt x="252984" y="4775"/>
                </a:lnTo>
                <a:lnTo>
                  <a:pt x="252984" y="4318"/>
                </a:lnTo>
                <a:lnTo>
                  <a:pt x="250266" y="0"/>
                </a:lnTo>
                <a:lnTo>
                  <a:pt x="246367" y="0"/>
                </a:lnTo>
                <a:lnTo>
                  <a:pt x="246367" y="9779"/>
                </a:lnTo>
                <a:lnTo>
                  <a:pt x="245960" y="11595"/>
                </a:lnTo>
                <a:lnTo>
                  <a:pt x="243268" y="12585"/>
                </a:lnTo>
                <a:lnTo>
                  <a:pt x="241439" y="11366"/>
                </a:lnTo>
                <a:lnTo>
                  <a:pt x="240080" y="9779"/>
                </a:lnTo>
                <a:lnTo>
                  <a:pt x="240080" y="6362"/>
                </a:lnTo>
                <a:lnTo>
                  <a:pt x="241211" y="4775"/>
                </a:lnTo>
                <a:lnTo>
                  <a:pt x="245516" y="4775"/>
                </a:lnTo>
                <a:lnTo>
                  <a:pt x="246303" y="6362"/>
                </a:lnTo>
                <a:lnTo>
                  <a:pt x="246367" y="9779"/>
                </a:lnTo>
                <a:lnTo>
                  <a:pt x="246367" y="0"/>
                </a:lnTo>
                <a:lnTo>
                  <a:pt x="236689" y="0"/>
                </a:lnTo>
                <a:lnTo>
                  <a:pt x="233286" y="4318"/>
                </a:lnTo>
                <a:lnTo>
                  <a:pt x="233387" y="11595"/>
                </a:lnTo>
                <a:lnTo>
                  <a:pt x="234200" y="13639"/>
                </a:lnTo>
                <a:lnTo>
                  <a:pt x="236118" y="15214"/>
                </a:lnTo>
                <a:lnTo>
                  <a:pt x="231711" y="16814"/>
                </a:lnTo>
                <a:lnTo>
                  <a:pt x="229895" y="20218"/>
                </a:lnTo>
                <a:lnTo>
                  <a:pt x="229895" y="28397"/>
                </a:lnTo>
                <a:lnTo>
                  <a:pt x="233070" y="33401"/>
                </a:lnTo>
                <a:lnTo>
                  <a:pt x="248678" y="33401"/>
                </a:lnTo>
                <a:lnTo>
                  <a:pt x="251396" y="29083"/>
                </a:lnTo>
                <a:lnTo>
                  <a:pt x="251650" y="28790"/>
                </a:lnTo>
                <a:lnTo>
                  <a:pt x="256146" y="32715"/>
                </a:lnTo>
                <a:lnTo>
                  <a:pt x="266331" y="32715"/>
                </a:lnTo>
                <a:close/>
              </a:path>
              <a:path w="534669" h="33654">
                <a:moveTo>
                  <a:pt x="334886" y="4546"/>
                </a:moveTo>
                <a:lnTo>
                  <a:pt x="330136" y="685"/>
                </a:lnTo>
                <a:lnTo>
                  <a:pt x="327418" y="685"/>
                </a:lnTo>
                <a:lnTo>
                  <a:pt x="327418" y="8178"/>
                </a:lnTo>
                <a:lnTo>
                  <a:pt x="327418" y="14084"/>
                </a:lnTo>
                <a:lnTo>
                  <a:pt x="325158" y="15227"/>
                </a:lnTo>
                <a:lnTo>
                  <a:pt x="313842" y="15227"/>
                </a:lnTo>
                <a:lnTo>
                  <a:pt x="313842" y="6591"/>
                </a:lnTo>
                <a:lnTo>
                  <a:pt x="325843" y="6591"/>
                </a:lnTo>
                <a:lnTo>
                  <a:pt x="327418" y="8178"/>
                </a:lnTo>
                <a:lnTo>
                  <a:pt x="327418" y="685"/>
                </a:lnTo>
                <a:lnTo>
                  <a:pt x="306158" y="685"/>
                </a:lnTo>
                <a:lnTo>
                  <a:pt x="306158" y="32715"/>
                </a:lnTo>
                <a:lnTo>
                  <a:pt x="313842" y="32715"/>
                </a:lnTo>
                <a:lnTo>
                  <a:pt x="313842" y="21132"/>
                </a:lnTo>
                <a:lnTo>
                  <a:pt x="330365" y="21132"/>
                </a:lnTo>
                <a:lnTo>
                  <a:pt x="334886" y="17272"/>
                </a:lnTo>
                <a:lnTo>
                  <a:pt x="334886" y="15227"/>
                </a:lnTo>
                <a:lnTo>
                  <a:pt x="334886" y="6591"/>
                </a:lnTo>
                <a:lnTo>
                  <a:pt x="334886" y="4546"/>
                </a:lnTo>
                <a:close/>
              </a:path>
              <a:path w="534669" h="33654">
                <a:moveTo>
                  <a:pt x="384441" y="7950"/>
                </a:moveTo>
                <a:lnTo>
                  <a:pt x="382879" y="5905"/>
                </a:lnTo>
                <a:lnTo>
                  <a:pt x="378333" y="0"/>
                </a:lnTo>
                <a:lnTo>
                  <a:pt x="376301" y="0"/>
                </a:lnTo>
                <a:lnTo>
                  <a:pt x="376301" y="10909"/>
                </a:lnTo>
                <a:lnTo>
                  <a:pt x="376301" y="21818"/>
                </a:lnTo>
                <a:lnTo>
                  <a:pt x="373811" y="27266"/>
                </a:lnTo>
                <a:lnTo>
                  <a:pt x="361137" y="27266"/>
                </a:lnTo>
                <a:lnTo>
                  <a:pt x="357974" y="22491"/>
                </a:lnTo>
                <a:lnTo>
                  <a:pt x="357974" y="11137"/>
                </a:lnTo>
                <a:lnTo>
                  <a:pt x="360908" y="5905"/>
                </a:lnTo>
                <a:lnTo>
                  <a:pt x="373583" y="5905"/>
                </a:lnTo>
                <a:lnTo>
                  <a:pt x="376301" y="10909"/>
                </a:lnTo>
                <a:lnTo>
                  <a:pt x="376301" y="0"/>
                </a:lnTo>
                <a:lnTo>
                  <a:pt x="356387" y="0"/>
                </a:lnTo>
                <a:lnTo>
                  <a:pt x="350050" y="7734"/>
                </a:lnTo>
                <a:lnTo>
                  <a:pt x="350050" y="25908"/>
                </a:lnTo>
                <a:lnTo>
                  <a:pt x="356158" y="33401"/>
                </a:lnTo>
                <a:lnTo>
                  <a:pt x="378561" y="33401"/>
                </a:lnTo>
                <a:lnTo>
                  <a:pt x="383095" y="27266"/>
                </a:lnTo>
                <a:lnTo>
                  <a:pt x="384441" y="25450"/>
                </a:lnTo>
                <a:lnTo>
                  <a:pt x="384441" y="7950"/>
                </a:lnTo>
                <a:close/>
              </a:path>
              <a:path w="534669" h="33654">
                <a:moveTo>
                  <a:pt x="445985" y="685"/>
                </a:moveTo>
                <a:lnTo>
                  <a:pt x="438302" y="685"/>
                </a:lnTo>
                <a:lnTo>
                  <a:pt x="436740" y="6819"/>
                </a:lnTo>
                <a:lnTo>
                  <a:pt x="435013" y="13665"/>
                </a:lnTo>
                <a:lnTo>
                  <a:pt x="433463" y="20205"/>
                </a:lnTo>
                <a:lnTo>
                  <a:pt x="432409" y="25450"/>
                </a:lnTo>
                <a:lnTo>
                  <a:pt x="431292" y="20650"/>
                </a:lnTo>
                <a:lnTo>
                  <a:pt x="429552" y="14008"/>
                </a:lnTo>
                <a:lnTo>
                  <a:pt x="427609" y="6883"/>
                </a:lnTo>
                <a:lnTo>
                  <a:pt x="425856" y="685"/>
                </a:lnTo>
                <a:lnTo>
                  <a:pt x="418617" y="685"/>
                </a:lnTo>
                <a:lnTo>
                  <a:pt x="416788" y="6959"/>
                </a:lnTo>
                <a:lnTo>
                  <a:pt x="414909" y="13868"/>
                </a:lnTo>
                <a:lnTo>
                  <a:pt x="413232" y="20434"/>
                </a:lnTo>
                <a:lnTo>
                  <a:pt x="412051" y="25679"/>
                </a:lnTo>
                <a:lnTo>
                  <a:pt x="411099" y="20434"/>
                </a:lnTo>
                <a:lnTo>
                  <a:pt x="409536" y="13868"/>
                </a:lnTo>
                <a:lnTo>
                  <a:pt x="407758" y="6959"/>
                </a:lnTo>
                <a:lnTo>
                  <a:pt x="406171" y="685"/>
                </a:lnTo>
                <a:lnTo>
                  <a:pt x="398018" y="685"/>
                </a:lnTo>
                <a:lnTo>
                  <a:pt x="407301" y="32715"/>
                </a:lnTo>
                <a:lnTo>
                  <a:pt x="415442" y="32715"/>
                </a:lnTo>
                <a:lnTo>
                  <a:pt x="417703" y="24765"/>
                </a:lnTo>
                <a:lnTo>
                  <a:pt x="420649" y="14084"/>
                </a:lnTo>
                <a:lnTo>
                  <a:pt x="421779" y="8864"/>
                </a:lnTo>
                <a:lnTo>
                  <a:pt x="422681" y="13411"/>
                </a:lnTo>
                <a:lnTo>
                  <a:pt x="426085" y="25679"/>
                </a:lnTo>
                <a:lnTo>
                  <a:pt x="428117" y="32715"/>
                </a:lnTo>
                <a:lnTo>
                  <a:pt x="436486" y="32715"/>
                </a:lnTo>
                <a:lnTo>
                  <a:pt x="445985" y="685"/>
                </a:lnTo>
                <a:close/>
              </a:path>
              <a:path w="534669" h="33654">
                <a:moveTo>
                  <a:pt x="488988" y="26581"/>
                </a:moveTo>
                <a:lnTo>
                  <a:pt x="469074" y="26581"/>
                </a:lnTo>
                <a:lnTo>
                  <a:pt x="469074" y="19088"/>
                </a:lnTo>
                <a:lnTo>
                  <a:pt x="486943" y="19088"/>
                </a:lnTo>
                <a:lnTo>
                  <a:pt x="486943" y="12954"/>
                </a:lnTo>
                <a:lnTo>
                  <a:pt x="469074" y="12954"/>
                </a:lnTo>
                <a:lnTo>
                  <a:pt x="469074" y="6819"/>
                </a:lnTo>
                <a:lnTo>
                  <a:pt x="487857" y="6819"/>
                </a:lnTo>
                <a:lnTo>
                  <a:pt x="487857" y="685"/>
                </a:lnTo>
                <a:lnTo>
                  <a:pt x="461606" y="685"/>
                </a:lnTo>
                <a:lnTo>
                  <a:pt x="461606" y="32715"/>
                </a:lnTo>
                <a:lnTo>
                  <a:pt x="488073" y="32715"/>
                </a:lnTo>
                <a:lnTo>
                  <a:pt x="488988" y="26581"/>
                </a:lnTo>
                <a:close/>
              </a:path>
              <a:path w="534669" h="33654">
                <a:moveTo>
                  <a:pt x="534466" y="4318"/>
                </a:moveTo>
                <a:lnTo>
                  <a:pt x="530390" y="685"/>
                </a:lnTo>
                <a:lnTo>
                  <a:pt x="526770" y="685"/>
                </a:lnTo>
                <a:lnTo>
                  <a:pt x="526770" y="7950"/>
                </a:lnTo>
                <a:lnTo>
                  <a:pt x="526770" y="13182"/>
                </a:lnTo>
                <a:lnTo>
                  <a:pt x="524967" y="14541"/>
                </a:lnTo>
                <a:lnTo>
                  <a:pt x="513194" y="14541"/>
                </a:lnTo>
                <a:lnTo>
                  <a:pt x="513194" y="6362"/>
                </a:lnTo>
                <a:lnTo>
                  <a:pt x="524967" y="6362"/>
                </a:lnTo>
                <a:lnTo>
                  <a:pt x="526770" y="7950"/>
                </a:lnTo>
                <a:lnTo>
                  <a:pt x="526770" y="685"/>
                </a:lnTo>
                <a:lnTo>
                  <a:pt x="505726" y="685"/>
                </a:lnTo>
                <a:lnTo>
                  <a:pt x="505726" y="32715"/>
                </a:lnTo>
                <a:lnTo>
                  <a:pt x="513194" y="32715"/>
                </a:lnTo>
                <a:lnTo>
                  <a:pt x="513194" y="20218"/>
                </a:lnTo>
                <a:lnTo>
                  <a:pt x="524510" y="20218"/>
                </a:lnTo>
                <a:lnTo>
                  <a:pt x="525640" y="21590"/>
                </a:lnTo>
                <a:lnTo>
                  <a:pt x="525640" y="31356"/>
                </a:lnTo>
                <a:lnTo>
                  <a:pt x="526313" y="32715"/>
                </a:lnTo>
                <a:lnTo>
                  <a:pt x="534009" y="32715"/>
                </a:lnTo>
                <a:lnTo>
                  <a:pt x="533565" y="31127"/>
                </a:lnTo>
                <a:lnTo>
                  <a:pt x="533781" y="28625"/>
                </a:lnTo>
                <a:lnTo>
                  <a:pt x="533781" y="20218"/>
                </a:lnTo>
                <a:lnTo>
                  <a:pt x="533781" y="19088"/>
                </a:lnTo>
                <a:lnTo>
                  <a:pt x="529031" y="17500"/>
                </a:lnTo>
                <a:lnTo>
                  <a:pt x="532206" y="16357"/>
                </a:lnTo>
                <a:lnTo>
                  <a:pt x="533844" y="14541"/>
                </a:lnTo>
                <a:lnTo>
                  <a:pt x="534466" y="13868"/>
                </a:lnTo>
                <a:lnTo>
                  <a:pt x="534466" y="6362"/>
                </a:lnTo>
                <a:lnTo>
                  <a:pt x="534466" y="4318"/>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nvGrpSpPr>
          <p:cNvPr id="4" name="object 4"/>
          <p:cNvGrpSpPr/>
          <p:nvPr/>
        </p:nvGrpSpPr>
        <p:grpSpPr>
          <a:xfrm>
            <a:off x="2158322" y="6538500"/>
            <a:ext cx="534670" cy="119380"/>
            <a:chOff x="634322" y="6538500"/>
            <a:chExt cx="534670" cy="119380"/>
          </a:xfrm>
        </p:grpSpPr>
        <p:pic>
          <p:nvPicPr>
            <p:cNvPr id="5" name="object 5"/>
            <p:cNvPicPr/>
            <p:nvPr/>
          </p:nvPicPr>
          <p:blipFill>
            <a:blip r:embed="rId2" cstate="print"/>
            <a:stretch>
              <a:fillRect/>
            </a:stretch>
          </p:blipFill>
          <p:spPr>
            <a:xfrm>
              <a:off x="634322" y="6538574"/>
              <a:ext cx="150020" cy="119045"/>
            </a:xfrm>
            <a:prstGeom prst="rect">
              <a:avLst/>
            </a:prstGeom>
          </p:spPr>
        </p:pic>
        <p:sp>
          <p:nvSpPr>
            <p:cNvPr id="6" name="object 6"/>
            <p:cNvSpPr/>
            <p:nvPr/>
          </p:nvSpPr>
          <p:spPr>
            <a:xfrm>
              <a:off x="806065" y="6538801"/>
              <a:ext cx="38100" cy="116839"/>
            </a:xfrm>
            <a:custGeom>
              <a:avLst/>
              <a:gdLst/>
              <a:ahLst/>
              <a:cxnLst/>
              <a:rect l="l" t="t" r="r" b="b"/>
              <a:pathLst>
                <a:path w="38100" h="116840">
                  <a:moveTo>
                    <a:pt x="38014" y="116773"/>
                  </a:moveTo>
                  <a:lnTo>
                    <a:pt x="0" y="116773"/>
                  </a:lnTo>
                  <a:lnTo>
                    <a:pt x="0" y="0"/>
                  </a:lnTo>
                  <a:lnTo>
                    <a:pt x="38014" y="0"/>
                  </a:lnTo>
                  <a:lnTo>
                    <a:pt x="38014" y="116773"/>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7" name="object 7"/>
            <p:cNvPicPr/>
            <p:nvPr/>
          </p:nvPicPr>
          <p:blipFill>
            <a:blip r:embed="rId3" cstate="print"/>
            <a:stretch>
              <a:fillRect/>
            </a:stretch>
          </p:blipFill>
          <p:spPr>
            <a:xfrm>
              <a:off x="875758" y="6538801"/>
              <a:ext cx="133955" cy="116773"/>
            </a:xfrm>
            <a:prstGeom prst="rect">
              <a:avLst/>
            </a:prstGeom>
          </p:spPr>
        </p:pic>
        <p:sp>
          <p:nvSpPr>
            <p:cNvPr id="8" name="object 8"/>
            <p:cNvSpPr/>
            <p:nvPr/>
          </p:nvSpPr>
          <p:spPr>
            <a:xfrm>
              <a:off x="1041387" y="6538505"/>
              <a:ext cx="127635" cy="117475"/>
            </a:xfrm>
            <a:custGeom>
              <a:avLst/>
              <a:gdLst/>
              <a:ahLst/>
              <a:cxnLst/>
              <a:rect l="l" t="t" r="r" b="b"/>
              <a:pathLst>
                <a:path w="127634" h="117475">
                  <a:moveTo>
                    <a:pt x="127165" y="0"/>
                  </a:moveTo>
                  <a:lnTo>
                    <a:pt x="0" y="0"/>
                  </a:lnTo>
                  <a:lnTo>
                    <a:pt x="0" y="26720"/>
                  </a:lnTo>
                  <a:lnTo>
                    <a:pt x="0" y="43268"/>
                  </a:lnTo>
                  <a:lnTo>
                    <a:pt x="0" y="71259"/>
                  </a:lnTo>
                  <a:lnTo>
                    <a:pt x="0" y="90347"/>
                  </a:lnTo>
                  <a:lnTo>
                    <a:pt x="0" y="117081"/>
                  </a:lnTo>
                  <a:lnTo>
                    <a:pt x="127165" y="117081"/>
                  </a:lnTo>
                  <a:lnTo>
                    <a:pt x="127165" y="90347"/>
                  </a:lnTo>
                  <a:lnTo>
                    <a:pt x="38468" y="90347"/>
                  </a:lnTo>
                  <a:lnTo>
                    <a:pt x="38468" y="71259"/>
                  </a:lnTo>
                  <a:lnTo>
                    <a:pt x="104089" y="71259"/>
                  </a:lnTo>
                  <a:lnTo>
                    <a:pt x="104089" y="43268"/>
                  </a:lnTo>
                  <a:lnTo>
                    <a:pt x="38468" y="43268"/>
                  </a:lnTo>
                  <a:lnTo>
                    <a:pt x="38468" y="26720"/>
                  </a:lnTo>
                  <a:lnTo>
                    <a:pt x="127165" y="26720"/>
                  </a:lnTo>
                  <a:lnTo>
                    <a:pt x="127165" y="0"/>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grpSp>
        <p:nvGrpSpPr>
          <p:cNvPr id="9" name="object 9"/>
          <p:cNvGrpSpPr/>
          <p:nvPr/>
        </p:nvGrpSpPr>
        <p:grpSpPr>
          <a:xfrm>
            <a:off x="1748028" y="6396228"/>
            <a:ext cx="8696325" cy="349250"/>
            <a:chOff x="224027" y="6396228"/>
            <a:chExt cx="8696325" cy="349250"/>
          </a:xfrm>
        </p:grpSpPr>
        <p:sp>
          <p:nvSpPr>
            <p:cNvPr id="10" name="object 10"/>
            <p:cNvSpPr/>
            <p:nvPr/>
          </p:nvSpPr>
          <p:spPr>
            <a:xfrm>
              <a:off x="228599" y="6400800"/>
              <a:ext cx="8686800" cy="2540"/>
            </a:xfrm>
            <a:custGeom>
              <a:avLst/>
              <a:gdLst/>
              <a:ahLst/>
              <a:cxnLst/>
              <a:rect l="l" t="t" r="r" b="b"/>
              <a:pathLst>
                <a:path w="8686800" h="2539">
                  <a:moveTo>
                    <a:pt x="0" y="2285"/>
                  </a:moveTo>
                  <a:lnTo>
                    <a:pt x="8686571" y="0"/>
                  </a:lnTo>
                </a:path>
              </a:pathLst>
            </a:custGeom>
            <a:ln w="9143">
              <a:solidFill>
                <a:srgbClr val="CB9D2C"/>
              </a:solidFill>
            </a:ln>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11" name="object 11"/>
            <p:cNvPicPr/>
            <p:nvPr/>
          </p:nvPicPr>
          <p:blipFill>
            <a:blip r:embed="rId4" cstate="print"/>
            <a:stretch>
              <a:fillRect/>
            </a:stretch>
          </p:blipFill>
          <p:spPr>
            <a:xfrm>
              <a:off x="300333" y="6449087"/>
              <a:ext cx="250297" cy="295766"/>
            </a:xfrm>
            <a:prstGeom prst="rect">
              <a:avLst/>
            </a:prstGeom>
          </p:spPr>
        </p:pic>
      </p:grpSp>
      <p:sp>
        <p:nvSpPr>
          <p:cNvPr id="12" name="object 12"/>
          <p:cNvSpPr/>
          <p:nvPr/>
        </p:nvSpPr>
        <p:spPr>
          <a:xfrm>
            <a:off x="5155691" y="0"/>
            <a:ext cx="1880870" cy="137160"/>
          </a:xfrm>
          <a:custGeom>
            <a:avLst/>
            <a:gdLst/>
            <a:ahLst/>
            <a:cxnLst/>
            <a:rect l="l" t="t" r="r" b="b"/>
            <a:pathLst>
              <a:path w="1880870" h="137160">
                <a:moveTo>
                  <a:pt x="1880628" y="0"/>
                </a:moveTo>
                <a:lnTo>
                  <a:pt x="0" y="0"/>
                </a:lnTo>
                <a:lnTo>
                  <a:pt x="0" y="137159"/>
                </a:lnTo>
                <a:lnTo>
                  <a:pt x="1880628" y="137159"/>
                </a:lnTo>
                <a:lnTo>
                  <a:pt x="1880628" y="0"/>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13" name="object 13"/>
          <p:cNvPicPr/>
          <p:nvPr/>
        </p:nvPicPr>
        <p:blipFill>
          <a:blip r:embed="rId5" cstate="print"/>
          <a:stretch>
            <a:fillRect/>
          </a:stretch>
        </p:blipFill>
        <p:spPr>
          <a:xfrm>
            <a:off x="1638300" y="1295401"/>
            <a:ext cx="5410200" cy="5018531"/>
          </a:xfrm>
          <a:prstGeom prst="rect">
            <a:avLst/>
          </a:prstGeom>
        </p:spPr>
      </p:pic>
      <p:sp>
        <p:nvSpPr>
          <p:cNvPr id="14" name="object 14"/>
          <p:cNvSpPr txBox="1">
            <a:spLocks noGrp="1"/>
          </p:cNvSpPr>
          <p:nvPr>
            <p:ph type="title"/>
          </p:nvPr>
        </p:nvSpPr>
        <p:spPr>
          <a:xfrm>
            <a:off x="1602740" y="238104"/>
            <a:ext cx="8702675" cy="720725"/>
          </a:xfrm>
          <a:prstGeom prst="rect">
            <a:avLst/>
          </a:prstGeom>
        </p:spPr>
        <p:txBody>
          <a:bodyPr vert="horz" wrap="square" lIns="0" tIns="12700" rIns="0" bIns="0" rtlCol="0">
            <a:spAutoFit/>
          </a:bodyPr>
          <a:lstStyle/>
          <a:p>
            <a:pPr marL="12700">
              <a:lnSpc>
                <a:spcPts val="2735"/>
              </a:lnSpc>
              <a:spcBef>
                <a:spcPts val="100"/>
              </a:spcBef>
            </a:pPr>
            <a:r>
              <a:rPr spc="185" dirty="0"/>
              <a:t>Final</a:t>
            </a:r>
            <a:r>
              <a:rPr spc="-130" dirty="0"/>
              <a:t> </a:t>
            </a:r>
            <a:r>
              <a:rPr spc="245" dirty="0"/>
              <a:t>Lease</a:t>
            </a:r>
            <a:r>
              <a:rPr spc="-145" dirty="0"/>
              <a:t> </a:t>
            </a:r>
            <a:r>
              <a:rPr spc="300" dirty="0"/>
              <a:t>Areas</a:t>
            </a:r>
            <a:r>
              <a:rPr spc="-125" dirty="0"/>
              <a:t> </a:t>
            </a:r>
            <a:r>
              <a:rPr spc="300" dirty="0"/>
              <a:t>Makes</a:t>
            </a:r>
            <a:r>
              <a:rPr spc="-130" dirty="0"/>
              <a:t> </a:t>
            </a:r>
            <a:r>
              <a:rPr spc="250" dirty="0"/>
              <a:t>HVAC</a:t>
            </a:r>
            <a:r>
              <a:rPr spc="-140" dirty="0"/>
              <a:t> </a:t>
            </a:r>
            <a:r>
              <a:rPr spc="285" dirty="0"/>
              <a:t>More</a:t>
            </a:r>
            <a:r>
              <a:rPr spc="-120" dirty="0"/>
              <a:t> </a:t>
            </a:r>
            <a:r>
              <a:rPr spc="270" dirty="0"/>
              <a:t>Attractive</a:t>
            </a:r>
            <a:r>
              <a:rPr spc="-140" dirty="0"/>
              <a:t> </a:t>
            </a:r>
            <a:r>
              <a:rPr spc="315" dirty="0"/>
              <a:t>for</a:t>
            </a:r>
          </a:p>
          <a:p>
            <a:pPr marL="12700">
              <a:lnSpc>
                <a:spcPts val="2735"/>
              </a:lnSpc>
            </a:pPr>
            <a:r>
              <a:rPr spc="254" dirty="0"/>
              <a:t>&gt;70%</a:t>
            </a:r>
            <a:r>
              <a:rPr spc="-120" dirty="0"/>
              <a:t> </a:t>
            </a:r>
            <a:r>
              <a:rPr spc="320" dirty="0"/>
              <a:t>of</a:t>
            </a:r>
            <a:r>
              <a:rPr spc="-135" dirty="0"/>
              <a:t> </a:t>
            </a:r>
            <a:r>
              <a:rPr spc="185" dirty="0"/>
              <a:t>Uncommitted</a:t>
            </a:r>
            <a:r>
              <a:rPr spc="-145" dirty="0"/>
              <a:t> </a:t>
            </a:r>
            <a:r>
              <a:rPr spc="295" dirty="0"/>
              <a:t>Offshore</a:t>
            </a:r>
            <a:r>
              <a:rPr spc="-155" dirty="0"/>
              <a:t> </a:t>
            </a:r>
            <a:r>
              <a:rPr spc="245" dirty="0"/>
              <a:t>Wind</a:t>
            </a:r>
            <a:r>
              <a:rPr spc="-155" dirty="0"/>
              <a:t> </a:t>
            </a:r>
            <a:r>
              <a:rPr spc="180" dirty="0"/>
              <a:t>Capacity</a:t>
            </a:r>
          </a:p>
        </p:txBody>
      </p:sp>
      <p:sp>
        <p:nvSpPr>
          <p:cNvPr id="15" name="object 15"/>
          <p:cNvSpPr txBox="1"/>
          <p:nvPr/>
        </p:nvSpPr>
        <p:spPr>
          <a:xfrm>
            <a:off x="1640839" y="1001804"/>
            <a:ext cx="8754110" cy="4211955"/>
          </a:xfrm>
          <a:prstGeom prst="rect">
            <a:avLst/>
          </a:prstGeom>
        </p:spPr>
        <p:txBody>
          <a:bodyPr vert="horz" wrap="square" lIns="0" tIns="91440" rIns="0" bIns="0" rtlCol="0">
            <a:spAutoFit/>
          </a:bodyPr>
          <a:lstStyle/>
          <a:p>
            <a:pPr marL="12700" fontAlgn="auto">
              <a:spcBef>
                <a:spcPts val="720"/>
              </a:spcBef>
              <a:spcAft>
                <a:spcPts val="0"/>
              </a:spcAft>
            </a:pPr>
            <a:r>
              <a:rPr sz="1050" i="1" u="sng" kern="0" dirty="0">
                <a:solidFill>
                  <a:sysClr val="windowText" lastClr="000000"/>
                </a:solidFill>
                <a:uFill>
                  <a:solidFill>
                    <a:srgbClr val="000000"/>
                  </a:solidFill>
                </a:uFill>
                <a:latin typeface="Arial"/>
                <a:cs typeface="Arial"/>
              </a:rPr>
              <a:t>Offshore</a:t>
            </a:r>
            <a:r>
              <a:rPr sz="1050" i="1" u="sng" kern="0" spc="15" dirty="0">
                <a:solidFill>
                  <a:sysClr val="windowText" lastClr="000000"/>
                </a:solidFill>
                <a:uFill>
                  <a:solidFill>
                    <a:srgbClr val="000000"/>
                  </a:solidFill>
                </a:uFill>
                <a:latin typeface="Arial"/>
                <a:cs typeface="Arial"/>
              </a:rPr>
              <a:t> </a:t>
            </a:r>
            <a:r>
              <a:rPr sz="1050" i="1" u="sng" kern="0" dirty="0">
                <a:solidFill>
                  <a:sysClr val="windowText" lastClr="000000"/>
                </a:solidFill>
                <a:uFill>
                  <a:solidFill>
                    <a:srgbClr val="000000"/>
                  </a:solidFill>
                </a:uFill>
                <a:latin typeface="Arial"/>
                <a:cs typeface="Arial"/>
              </a:rPr>
              <a:t>Wind</a:t>
            </a:r>
            <a:r>
              <a:rPr sz="1050" i="1" u="sng" kern="0" spc="10" dirty="0">
                <a:solidFill>
                  <a:sysClr val="windowText" lastClr="000000"/>
                </a:solidFill>
                <a:uFill>
                  <a:solidFill>
                    <a:srgbClr val="000000"/>
                  </a:solidFill>
                </a:uFill>
                <a:latin typeface="Arial"/>
                <a:cs typeface="Arial"/>
              </a:rPr>
              <a:t> </a:t>
            </a:r>
            <a:r>
              <a:rPr sz="1050" i="1" u="sng" kern="0" spc="-40" dirty="0">
                <a:solidFill>
                  <a:sysClr val="windowText" lastClr="000000"/>
                </a:solidFill>
                <a:uFill>
                  <a:solidFill>
                    <a:srgbClr val="000000"/>
                  </a:solidFill>
                </a:uFill>
                <a:latin typeface="Arial"/>
                <a:cs typeface="Arial"/>
              </a:rPr>
              <a:t>Lease</a:t>
            </a:r>
            <a:r>
              <a:rPr sz="1050" i="1" u="sng" kern="0" spc="-5" dirty="0">
                <a:solidFill>
                  <a:sysClr val="windowText" lastClr="000000"/>
                </a:solidFill>
                <a:uFill>
                  <a:solidFill>
                    <a:srgbClr val="000000"/>
                  </a:solidFill>
                </a:uFill>
                <a:latin typeface="Arial"/>
                <a:cs typeface="Arial"/>
              </a:rPr>
              <a:t> </a:t>
            </a:r>
            <a:r>
              <a:rPr sz="1050" i="1" u="sng" kern="0" spc="-10" dirty="0">
                <a:solidFill>
                  <a:sysClr val="windowText" lastClr="000000"/>
                </a:solidFill>
                <a:uFill>
                  <a:solidFill>
                    <a:srgbClr val="000000"/>
                  </a:solidFill>
                </a:uFill>
                <a:latin typeface="Arial"/>
                <a:cs typeface="Arial"/>
              </a:rPr>
              <a:t>Areas</a:t>
            </a:r>
            <a:r>
              <a:rPr sz="1050" i="1" u="sng" kern="0" spc="15" dirty="0">
                <a:solidFill>
                  <a:sysClr val="windowText" lastClr="000000"/>
                </a:solidFill>
                <a:uFill>
                  <a:solidFill>
                    <a:srgbClr val="000000"/>
                  </a:solidFill>
                </a:uFill>
                <a:latin typeface="Arial"/>
                <a:cs typeface="Arial"/>
              </a:rPr>
              <a:t> </a:t>
            </a:r>
            <a:r>
              <a:rPr sz="1050" i="1" u="sng" kern="0" spc="50" dirty="0">
                <a:solidFill>
                  <a:sysClr val="windowText" lastClr="000000"/>
                </a:solidFill>
                <a:uFill>
                  <a:solidFill>
                    <a:srgbClr val="000000"/>
                  </a:solidFill>
                </a:uFill>
                <a:latin typeface="Arial"/>
                <a:cs typeface="Arial"/>
              </a:rPr>
              <a:t>that</a:t>
            </a:r>
            <a:r>
              <a:rPr sz="1050" i="1" u="sng" kern="0" spc="-5" dirty="0">
                <a:solidFill>
                  <a:sysClr val="windowText" lastClr="000000"/>
                </a:solidFill>
                <a:uFill>
                  <a:solidFill>
                    <a:srgbClr val="000000"/>
                  </a:solidFill>
                </a:uFill>
                <a:latin typeface="Arial"/>
                <a:cs typeface="Arial"/>
              </a:rPr>
              <a:t> </a:t>
            </a:r>
            <a:r>
              <a:rPr sz="1050" i="1" u="sng" kern="0" spc="-65" dirty="0">
                <a:solidFill>
                  <a:sysClr val="windowText" lastClr="000000"/>
                </a:solidFill>
                <a:uFill>
                  <a:solidFill>
                    <a:srgbClr val="000000"/>
                  </a:solidFill>
                </a:uFill>
                <a:latin typeface="Arial"/>
                <a:cs typeface="Arial"/>
              </a:rPr>
              <a:t>Can</a:t>
            </a:r>
            <a:r>
              <a:rPr sz="1050" i="1" u="sng" kern="0" spc="-15" dirty="0">
                <a:solidFill>
                  <a:sysClr val="windowText" lastClr="000000"/>
                </a:solidFill>
                <a:uFill>
                  <a:solidFill>
                    <a:srgbClr val="000000"/>
                  </a:solidFill>
                </a:uFill>
                <a:latin typeface="Arial"/>
                <a:cs typeface="Arial"/>
              </a:rPr>
              <a:t> </a:t>
            </a:r>
            <a:r>
              <a:rPr sz="1050" i="1" u="sng" kern="0" spc="-25" dirty="0">
                <a:solidFill>
                  <a:sysClr val="windowText" lastClr="000000"/>
                </a:solidFill>
                <a:uFill>
                  <a:solidFill>
                    <a:srgbClr val="000000"/>
                  </a:solidFill>
                </a:uFill>
                <a:latin typeface="Arial"/>
                <a:cs typeface="Arial"/>
              </a:rPr>
              <a:t>Connect</a:t>
            </a:r>
            <a:r>
              <a:rPr sz="1050" i="1" u="sng" kern="0" spc="-5" dirty="0">
                <a:solidFill>
                  <a:sysClr val="windowText" lastClr="000000"/>
                </a:solidFill>
                <a:uFill>
                  <a:solidFill>
                    <a:srgbClr val="000000"/>
                  </a:solidFill>
                </a:uFill>
                <a:latin typeface="Arial"/>
                <a:cs typeface="Arial"/>
              </a:rPr>
              <a:t> </a:t>
            </a:r>
            <a:r>
              <a:rPr sz="1050" i="1" u="sng" kern="0" dirty="0">
                <a:solidFill>
                  <a:sysClr val="windowText" lastClr="000000"/>
                </a:solidFill>
                <a:uFill>
                  <a:solidFill>
                    <a:srgbClr val="000000"/>
                  </a:solidFill>
                </a:uFill>
                <a:latin typeface="Arial"/>
                <a:cs typeface="Arial"/>
              </a:rPr>
              <a:t>to</a:t>
            </a:r>
            <a:r>
              <a:rPr sz="1050" i="1" u="sng" kern="0" spc="-15" dirty="0">
                <a:solidFill>
                  <a:sysClr val="windowText" lastClr="000000"/>
                </a:solidFill>
                <a:uFill>
                  <a:solidFill>
                    <a:srgbClr val="000000"/>
                  </a:solidFill>
                </a:uFill>
                <a:latin typeface="Arial"/>
                <a:cs typeface="Arial"/>
              </a:rPr>
              <a:t> </a:t>
            </a:r>
            <a:r>
              <a:rPr sz="1050" i="1" u="sng" kern="0" dirty="0">
                <a:solidFill>
                  <a:sysClr val="windowText" lastClr="000000"/>
                </a:solidFill>
                <a:uFill>
                  <a:solidFill>
                    <a:srgbClr val="000000"/>
                  </a:solidFill>
                </a:uFill>
                <a:latin typeface="Arial"/>
                <a:cs typeface="Arial"/>
              </a:rPr>
              <a:t>Outerbridge</a:t>
            </a:r>
            <a:r>
              <a:rPr sz="1050" i="1" u="sng" kern="0" spc="-10" dirty="0">
                <a:solidFill>
                  <a:sysClr val="windowText" lastClr="000000"/>
                </a:solidFill>
                <a:uFill>
                  <a:solidFill>
                    <a:srgbClr val="000000"/>
                  </a:solidFill>
                </a:uFill>
                <a:latin typeface="Arial"/>
                <a:cs typeface="Arial"/>
              </a:rPr>
              <a:t> </a:t>
            </a:r>
            <a:r>
              <a:rPr sz="1050" i="1" u="sng" kern="0" dirty="0">
                <a:solidFill>
                  <a:sysClr val="windowText" lastClr="000000"/>
                </a:solidFill>
                <a:uFill>
                  <a:solidFill>
                    <a:srgbClr val="000000"/>
                  </a:solidFill>
                </a:uFill>
                <a:latin typeface="Arial"/>
                <a:cs typeface="Arial"/>
              </a:rPr>
              <a:t>via</a:t>
            </a:r>
            <a:r>
              <a:rPr sz="1050" i="1" u="sng" kern="0" spc="45" dirty="0">
                <a:solidFill>
                  <a:sysClr val="windowText" lastClr="000000"/>
                </a:solidFill>
                <a:uFill>
                  <a:solidFill>
                    <a:srgbClr val="000000"/>
                  </a:solidFill>
                </a:uFill>
                <a:latin typeface="Arial"/>
                <a:cs typeface="Arial"/>
              </a:rPr>
              <a:t> </a:t>
            </a:r>
            <a:r>
              <a:rPr sz="1050" i="1" u="sng" kern="0" spc="-20" dirty="0">
                <a:solidFill>
                  <a:sysClr val="windowText" lastClr="000000"/>
                </a:solidFill>
                <a:uFill>
                  <a:solidFill>
                    <a:srgbClr val="000000"/>
                  </a:solidFill>
                </a:uFill>
                <a:latin typeface="Arial"/>
                <a:cs typeface="Arial"/>
              </a:rPr>
              <a:t>HVAC</a:t>
            </a:r>
            <a:endParaRPr sz="1050" kern="0">
              <a:solidFill>
                <a:sysClr val="windowText" lastClr="000000"/>
              </a:solidFill>
              <a:latin typeface="Arial"/>
              <a:cs typeface="Arial"/>
            </a:endParaRPr>
          </a:p>
          <a:p>
            <a:pPr marL="5937885" marR="391795" indent="-287020" fontAlgn="auto">
              <a:spcBef>
                <a:spcPts val="835"/>
              </a:spcBef>
              <a:spcAft>
                <a:spcPts val="0"/>
              </a:spcAft>
              <a:buFont typeface="Wingdings"/>
              <a:buChar char=""/>
              <a:tabLst>
                <a:tab pos="5937885" algn="l"/>
                <a:tab pos="5938520" algn="l"/>
              </a:tabLst>
            </a:pPr>
            <a:r>
              <a:rPr sz="1400" b="1" kern="0" spc="-10" dirty="0">
                <a:solidFill>
                  <a:sysClr val="windowText" lastClr="000000"/>
                </a:solidFill>
                <a:latin typeface="Calibri"/>
                <a:cs typeface="Calibri"/>
              </a:rPr>
              <a:t>Varying</a:t>
            </a:r>
            <a:r>
              <a:rPr sz="1400" b="1" kern="0" spc="-45" dirty="0">
                <a:solidFill>
                  <a:sysClr val="windowText" lastClr="000000"/>
                </a:solidFill>
                <a:latin typeface="Calibri"/>
                <a:cs typeface="Calibri"/>
              </a:rPr>
              <a:t> </a:t>
            </a:r>
            <a:r>
              <a:rPr sz="1400" b="1" kern="0" dirty="0">
                <a:solidFill>
                  <a:sysClr val="windowText" lastClr="000000"/>
                </a:solidFill>
                <a:latin typeface="Calibri"/>
                <a:cs typeface="Calibri"/>
              </a:rPr>
              <a:t>Locations</a:t>
            </a:r>
            <a:r>
              <a:rPr sz="1400" kern="0" dirty="0">
                <a:solidFill>
                  <a:sysClr val="windowText" lastClr="000000"/>
                </a:solidFill>
                <a:latin typeface="Calibri"/>
                <a:cs typeface="Calibri"/>
              </a:rPr>
              <a:t>.</a:t>
            </a:r>
            <a:r>
              <a:rPr sz="1400" kern="0" spc="-55" dirty="0">
                <a:solidFill>
                  <a:sysClr val="windowText" lastClr="000000"/>
                </a:solidFill>
                <a:latin typeface="Calibri"/>
                <a:cs typeface="Calibri"/>
              </a:rPr>
              <a:t> </a:t>
            </a:r>
            <a:r>
              <a:rPr sz="1400" kern="0" dirty="0">
                <a:solidFill>
                  <a:sysClr val="windowText" lastClr="000000"/>
                </a:solidFill>
                <a:latin typeface="Calibri"/>
                <a:cs typeface="Calibri"/>
              </a:rPr>
              <a:t>Some</a:t>
            </a:r>
            <a:r>
              <a:rPr sz="1400" kern="0" spc="-50" dirty="0">
                <a:solidFill>
                  <a:sysClr val="windowText" lastClr="000000"/>
                </a:solidFill>
                <a:latin typeface="Calibri"/>
                <a:cs typeface="Calibri"/>
              </a:rPr>
              <a:t> </a:t>
            </a:r>
            <a:r>
              <a:rPr sz="1400" kern="0" dirty="0">
                <a:solidFill>
                  <a:sysClr val="windowText" lastClr="000000"/>
                </a:solidFill>
                <a:latin typeface="Calibri"/>
                <a:cs typeface="Calibri"/>
              </a:rPr>
              <a:t>are</a:t>
            </a:r>
            <a:r>
              <a:rPr sz="1400" kern="0" spc="-15" dirty="0">
                <a:solidFill>
                  <a:sysClr val="windowText" lastClr="000000"/>
                </a:solidFill>
                <a:latin typeface="Calibri"/>
                <a:cs typeface="Calibri"/>
              </a:rPr>
              <a:t> </a:t>
            </a:r>
            <a:r>
              <a:rPr sz="1400" kern="0" spc="-25" dirty="0">
                <a:solidFill>
                  <a:sysClr val="windowText" lastClr="000000"/>
                </a:solidFill>
                <a:latin typeface="Calibri"/>
                <a:cs typeface="Calibri"/>
              </a:rPr>
              <a:t>in </a:t>
            </a:r>
            <a:r>
              <a:rPr sz="1400" kern="0" dirty="0">
                <a:solidFill>
                  <a:sysClr val="windowText" lastClr="000000"/>
                </a:solidFill>
                <a:latin typeface="Calibri"/>
                <a:cs typeface="Calibri"/>
              </a:rPr>
              <a:t>Southern</a:t>
            </a:r>
            <a:r>
              <a:rPr sz="1400" kern="0" spc="-35" dirty="0">
                <a:solidFill>
                  <a:sysClr val="windowText" lastClr="000000"/>
                </a:solidFill>
                <a:latin typeface="Calibri"/>
                <a:cs typeface="Calibri"/>
              </a:rPr>
              <a:t> </a:t>
            </a:r>
            <a:r>
              <a:rPr sz="1400" kern="0" dirty="0">
                <a:solidFill>
                  <a:sysClr val="windowText" lastClr="000000"/>
                </a:solidFill>
                <a:latin typeface="Calibri"/>
                <a:cs typeface="Calibri"/>
              </a:rPr>
              <a:t>NJ;</a:t>
            </a:r>
            <a:r>
              <a:rPr sz="1400" kern="0" spc="-50" dirty="0">
                <a:solidFill>
                  <a:sysClr val="windowText" lastClr="000000"/>
                </a:solidFill>
                <a:latin typeface="Calibri"/>
                <a:cs typeface="Calibri"/>
              </a:rPr>
              <a:t> </a:t>
            </a:r>
            <a:r>
              <a:rPr sz="1400" kern="0" dirty="0">
                <a:solidFill>
                  <a:sysClr val="windowText" lastClr="000000"/>
                </a:solidFill>
                <a:latin typeface="Calibri"/>
                <a:cs typeface="Calibri"/>
              </a:rPr>
              <a:t>others</a:t>
            </a:r>
            <a:r>
              <a:rPr sz="1400" kern="0" spc="-20" dirty="0">
                <a:solidFill>
                  <a:sysClr val="windowText" lastClr="000000"/>
                </a:solidFill>
                <a:latin typeface="Calibri"/>
                <a:cs typeface="Calibri"/>
              </a:rPr>
              <a:t> </a:t>
            </a:r>
            <a:r>
              <a:rPr sz="1400" kern="0" dirty="0">
                <a:solidFill>
                  <a:sysClr val="windowText" lastClr="000000"/>
                </a:solidFill>
                <a:latin typeface="Calibri"/>
                <a:cs typeface="Calibri"/>
              </a:rPr>
              <a:t>farther</a:t>
            </a:r>
            <a:r>
              <a:rPr sz="1400" kern="0" spc="-35" dirty="0">
                <a:solidFill>
                  <a:sysClr val="windowText" lastClr="000000"/>
                </a:solidFill>
                <a:latin typeface="Calibri"/>
                <a:cs typeface="Calibri"/>
              </a:rPr>
              <a:t> </a:t>
            </a:r>
            <a:r>
              <a:rPr sz="1400" kern="0" spc="-20" dirty="0">
                <a:solidFill>
                  <a:sysClr val="windowText" lastClr="000000"/>
                </a:solidFill>
                <a:latin typeface="Calibri"/>
                <a:cs typeface="Calibri"/>
              </a:rPr>
              <a:t>north</a:t>
            </a:r>
            <a:endParaRPr sz="1400" kern="0">
              <a:solidFill>
                <a:sysClr val="windowText" lastClr="000000"/>
              </a:solidFill>
              <a:latin typeface="Calibri"/>
              <a:cs typeface="Calibri"/>
            </a:endParaRPr>
          </a:p>
          <a:p>
            <a:pPr fontAlgn="auto">
              <a:spcBef>
                <a:spcPts val="30"/>
              </a:spcBef>
              <a:spcAft>
                <a:spcPts val="0"/>
              </a:spcAft>
              <a:buFont typeface="Wingdings"/>
              <a:buChar char=""/>
            </a:pPr>
            <a:endParaRPr sz="1350" kern="0">
              <a:solidFill>
                <a:sysClr val="windowText" lastClr="000000"/>
              </a:solidFill>
              <a:latin typeface="Calibri"/>
              <a:cs typeface="Calibri"/>
            </a:endParaRPr>
          </a:p>
          <a:p>
            <a:pPr marL="5937885" marR="77470" indent="-287020" fontAlgn="auto">
              <a:spcBef>
                <a:spcPts val="5"/>
              </a:spcBef>
              <a:spcAft>
                <a:spcPts val="0"/>
              </a:spcAft>
              <a:buFont typeface="Wingdings"/>
              <a:buChar char=""/>
              <a:tabLst>
                <a:tab pos="5937885" algn="l"/>
                <a:tab pos="5938520" algn="l"/>
              </a:tabLst>
            </a:pPr>
            <a:r>
              <a:rPr sz="1400" b="1" kern="0" spc="-10" dirty="0">
                <a:solidFill>
                  <a:sysClr val="windowText" lastClr="000000"/>
                </a:solidFill>
                <a:latin typeface="Calibri"/>
                <a:cs typeface="Calibri"/>
              </a:rPr>
              <a:t>Non-</a:t>
            </a:r>
            <a:r>
              <a:rPr sz="1400" b="1" kern="0" dirty="0">
                <a:solidFill>
                  <a:sysClr val="windowText" lastClr="000000"/>
                </a:solidFill>
                <a:latin typeface="Calibri"/>
                <a:cs typeface="Calibri"/>
              </a:rPr>
              <a:t>Uniform</a:t>
            </a:r>
            <a:r>
              <a:rPr sz="1400" b="1" kern="0" spc="-70" dirty="0">
                <a:solidFill>
                  <a:sysClr val="windowText" lastClr="000000"/>
                </a:solidFill>
                <a:latin typeface="Calibri"/>
                <a:cs typeface="Calibri"/>
              </a:rPr>
              <a:t> </a:t>
            </a:r>
            <a:r>
              <a:rPr sz="1400" b="1" kern="0" dirty="0">
                <a:solidFill>
                  <a:sysClr val="windowText" lastClr="000000"/>
                </a:solidFill>
                <a:latin typeface="Calibri"/>
                <a:cs typeface="Calibri"/>
              </a:rPr>
              <a:t>Size</a:t>
            </a:r>
            <a:r>
              <a:rPr sz="1400" kern="0" dirty="0">
                <a:solidFill>
                  <a:sysClr val="windowText" lastClr="000000"/>
                </a:solidFill>
                <a:latin typeface="Calibri"/>
                <a:cs typeface="Calibri"/>
              </a:rPr>
              <a:t>.</a:t>
            </a:r>
            <a:r>
              <a:rPr sz="1400" kern="0" spc="-35" dirty="0">
                <a:solidFill>
                  <a:sysClr val="windowText" lastClr="000000"/>
                </a:solidFill>
                <a:latin typeface="Calibri"/>
                <a:cs typeface="Calibri"/>
              </a:rPr>
              <a:t> </a:t>
            </a:r>
            <a:r>
              <a:rPr sz="1400" kern="0" dirty="0">
                <a:solidFill>
                  <a:sysClr val="windowText" lastClr="000000"/>
                </a:solidFill>
                <a:latin typeface="Calibri"/>
                <a:cs typeface="Calibri"/>
              </a:rPr>
              <a:t>Wide</a:t>
            </a:r>
            <a:r>
              <a:rPr sz="1400" kern="0" spc="-20" dirty="0">
                <a:solidFill>
                  <a:sysClr val="windowText" lastClr="000000"/>
                </a:solidFill>
                <a:latin typeface="Calibri"/>
                <a:cs typeface="Calibri"/>
              </a:rPr>
              <a:t> </a:t>
            </a:r>
            <a:r>
              <a:rPr sz="1400" kern="0" dirty="0">
                <a:solidFill>
                  <a:sysClr val="windowText" lastClr="000000"/>
                </a:solidFill>
                <a:latin typeface="Calibri"/>
                <a:cs typeface="Calibri"/>
              </a:rPr>
              <a:t>range</a:t>
            </a:r>
            <a:r>
              <a:rPr sz="1400" kern="0" spc="-30" dirty="0">
                <a:solidFill>
                  <a:sysClr val="windowText" lastClr="000000"/>
                </a:solidFill>
                <a:latin typeface="Calibri"/>
                <a:cs typeface="Calibri"/>
              </a:rPr>
              <a:t> </a:t>
            </a:r>
            <a:r>
              <a:rPr sz="1400" kern="0" spc="-25" dirty="0">
                <a:solidFill>
                  <a:sysClr val="windowText" lastClr="000000"/>
                </a:solidFill>
                <a:latin typeface="Calibri"/>
                <a:cs typeface="Calibri"/>
              </a:rPr>
              <a:t>of </a:t>
            </a:r>
            <a:r>
              <a:rPr sz="1400" kern="0" dirty="0">
                <a:solidFill>
                  <a:sysClr val="windowText" lastClr="000000"/>
                </a:solidFill>
                <a:latin typeface="Calibri"/>
                <a:cs typeface="Calibri"/>
              </a:rPr>
              <a:t>energy</a:t>
            </a:r>
            <a:r>
              <a:rPr sz="1400" kern="0" spc="-45" dirty="0">
                <a:solidFill>
                  <a:sysClr val="windowText" lastClr="000000"/>
                </a:solidFill>
                <a:latin typeface="Calibri"/>
                <a:cs typeface="Calibri"/>
              </a:rPr>
              <a:t> </a:t>
            </a:r>
            <a:r>
              <a:rPr sz="1400" kern="0" dirty="0">
                <a:solidFill>
                  <a:sysClr val="windowText" lastClr="000000"/>
                </a:solidFill>
                <a:latin typeface="Calibri"/>
                <a:cs typeface="Calibri"/>
              </a:rPr>
              <a:t>generation</a:t>
            </a:r>
            <a:r>
              <a:rPr sz="1400" kern="0" spc="-50" dirty="0">
                <a:solidFill>
                  <a:sysClr val="windowText" lastClr="000000"/>
                </a:solidFill>
                <a:latin typeface="Calibri"/>
                <a:cs typeface="Calibri"/>
              </a:rPr>
              <a:t> </a:t>
            </a:r>
            <a:r>
              <a:rPr sz="1400" kern="0" dirty="0">
                <a:solidFill>
                  <a:sysClr val="windowText" lastClr="000000"/>
                </a:solidFill>
                <a:latin typeface="Calibri"/>
                <a:cs typeface="Calibri"/>
              </a:rPr>
              <a:t>capacity</a:t>
            </a:r>
            <a:r>
              <a:rPr sz="1400" kern="0" spc="-40" dirty="0">
                <a:solidFill>
                  <a:sysClr val="windowText" lastClr="000000"/>
                </a:solidFill>
                <a:latin typeface="Calibri"/>
                <a:cs typeface="Calibri"/>
              </a:rPr>
              <a:t> </a:t>
            </a:r>
            <a:r>
              <a:rPr sz="1400" kern="0" dirty="0">
                <a:solidFill>
                  <a:sysClr val="windowText" lastClr="000000"/>
                </a:solidFill>
                <a:latin typeface="Calibri"/>
                <a:cs typeface="Calibri"/>
              </a:rPr>
              <a:t>across</a:t>
            </a:r>
            <a:r>
              <a:rPr sz="1400" kern="0" spc="-65" dirty="0">
                <a:solidFill>
                  <a:sysClr val="windowText" lastClr="000000"/>
                </a:solidFill>
                <a:latin typeface="Calibri"/>
                <a:cs typeface="Calibri"/>
              </a:rPr>
              <a:t> </a:t>
            </a:r>
            <a:r>
              <a:rPr sz="1400" kern="0" spc="-25" dirty="0">
                <a:solidFill>
                  <a:sysClr val="windowText" lastClr="000000"/>
                </a:solidFill>
                <a:latin typeface="Calibri"/>
                <a:cs typeface="Calibri"/>
              </a:rPr>
              <a:t>the </a:t>
            </a:r>
            <a:r>
              <a:rPr sz="1400" kern="0" dirty="0">
                <a:solidFill>
                  <a:sysClr val="windowText" lastClr="000000"/>
                </a:solidFill>
                <a:latin typeface="Calibri"/>
                <a:cs typeface="Calibri"/>
              </a:rPr>
              <a:t>lease</a:t>
            </a:r>
            <a:r>
              <a:rPr sz="1400" kern="0" spc="-10" dirty="0">
                <a:solidFill>
                  <a:sysClr val="windowText" lastClr="000000"/>
                </a:solidFill>
                <a:latin typeface="Calibri"/>
                <a:cs typeface="Calibri"/>
              </a:rPr>
              <a:t> </a:t>
            </a:r>
            <a:r>
              <a:rPr sz="1400" kern="0" spc="-20" dirty="0">
                <a:solidFill>
                  <a:sysClr val="windowText" lastClr="000000"/>
                </a:solidFill>
                <a:latin typeface="Calibri"/>
                <a:cs typeface="Calibri"/>
              </a:rPr>
              <a:t>areas</a:t>
            </a:r>
            <a:endParaRPr sz="1400" kern="0">
              <a:solidFill>
                <a:sysClr val="windowText" lastClr="000000"/>
              </a:solidFill>
              <a:latin typeface="Calibri"/>
              <a:cs typeface="Calibri"/>
            </a:endParaRPr>
          </a:p>
          <a:p>
            <a:pPr fontAlgn="auto">
              <a:spcBef>
                <a:spcPts val="30"/>
              </a:spcBef>
              <a:spcAft>
                <a:spcPts val="0"/>
              </a:spcAft>
              <a:buFont typeface="Wingdings"/>
              <a:buChar char=""/>
            </a:pPr>
            <a:endParaRPr sz="1350" kern="0">
              <a:solidFill>
                <a:sysClr val="windowText" lastClr="000000"/>
              </a:solidFill>
              <a:latin typeface="Calibri"/>
              <a:cs typeface="Calibri"/>
            </a:endParaRPr>
          </a:p>
          <a:p>
            <a:pPr marL="5937885" marR="127000" indent="-287020" fontAlgn="auto">
              <a:spcBef>
                <a:spcPts val="0"/>
              </a:spcBef>
              <a:spcAft>
                <a:spcPts val="0"/>
              </a:spcAft>
              <a:buFont typeface="Wingdings"/>
              <a:buChar char=""/>
              <a:tabLst>
                <a:tab pos="5937885" algn="l"/>
                <a:tab pos="5938520" algn="l"/>
              </a:tabLst>
            </a:pPr>
            <a:r>
              <a:rPr sz="1400" b="1" kern="0" dirty="0">
                <a:solidFill>
                  <a:sysClr val="windowText" lastClr="000000"/>
                </a:solidFill>
                <a:latin typeface="Calibri"/>
                <a:cs typeface="Calibri"/>
              </a:rPr>
              <a:t>Unique</a:t>
            </a:r>
            <a:r>
              <a:rPr sz="1400" b="1" kern="0" spc="-35" dirty="0">
                <a:solidFill>
                  <a:sysClr val="windowText" lastClr="000000"/>
                </a:solidFill>
                <a:latin typeface="Calibri"/>
                <a:cs typeface="Calibri"/>
              </a:rPr>
              <a:t> </a:t>
            </a:r>
            <a:r>
              <a:rPr sz="1400" b="1" kern="0" dirty="0">
                <a:solidFill>
                  <a:sysClr val="windowText" lastClr="000000"/>
                </a:solidFill>
                <a:latin typeface="Calibri"/>
                <a:cs typeface="Calibri"/>
              </a:rPr>
              <a:t>Shapes.</a:t>
            </a:r>
            <a:r>
              <a:rPr sz="1400" b="1" kern="0" spc="-40" dirty="0">
                <a:solidFill>
                  <a:sysClr val="windowText" lastClr="000000"/>
                </a:solidFill>
                <a:latin typeface="Calibri"/>
                <a:cs typeface="Calibri"/>
              </a:rPr>
              <a:t> </a:t>
            </a:r>
            <a:r>
              <a:rPr sz="1400" kern="0" spc="-10" dirty="0">
                <a:solidFill>
                  <a:sysClr val="windowText" lastClr="000000"/>
                </a:solidFill>
                <a:latin typeface="Calibri"/>
                <a:cs typeface="Calibri"/>
              </a:rPr>
              <a:t>Affects</a:t>
            </a:r>
            <a:r>
              <a:rPr sz="1400" kern="0" spc="-20" dirty="0">
                <a:solidFill>
                  <a:sysClr val="windowText" lastClr="000000"/>
                </a:solidFill>
                <a:latin typeface="Calibri"/>
                <a:cs typeface="Calibri"/>
              </a:rPr>
              <a:t> </a:t>
            </a:r>
            <a:r>
              <a:rPr sz="1400" kern="0" dirty="0">
                <a:solidFill>
                  <a:sysClr val="windowText" lastClr="000000"/>
                </a:solidFill>
                <a:latin typeface="Calibri"/>
                <a:cs typeface="Calibri"/>
              </a:rPr>
              <a:t>how</a:t>
            </a:r>
            <a:r>
              <a:rPr sz="1400" kern="0" spc="-15" dirty="0">
                <a:solidFill>
                  <a:sysClr val="windowText" lastClr="000000"/>
                </a:solidFill>
                <a:latin typeface="Calibri"/>
                <a:cs typeface="Calibri"/>
              </a:rPr>
              <a:t> </a:t>
            </a:r>
            <a:r>
              <a:rPr sz="1400" kern="0" spc="-10" dirty="0">
                <a:solidFill>
                  <a:sysClr val="windowText" lastClr="000000"/>
                </a:solidFill>
                <a:latin typeface="Calibri"/>
                <a:cs typeface="Calibri"/>
              </a:rPr>
              <a:t>offshore </a:t>
            </a:r>
            <a:r>
              <a:rPr sz="1400" kern="0" dirty="0">
                <a:solidFill>
                  <a:sysClr val="windowText" lastClr="000000"/>
                </a:solidFill>
                <a:latin typeface="Calibri"/>
                <a:cs typeface="Calibri"/>
              </a:rPr>
              <a:t>wind</a:t>
            </a:r>
            <a:r>
              <a:rPr sz="1400" kern="0" spc="-45" dirty="0">
                <a:solidFill>
                  <a:sysClr val="windowText" lastClr="000000"/>
                </a:solidFill>
                <a:latin typeface="Calibri"/>
                <a:cs typeface="Calibri"/>
              </a:rPr>
              <a:t> </a:t>
            </a:r>
            <a:r>
              <a:rPr sz="1400" kern="0" dirty="0">
                <a:solidFill>
                  <a:sysClr val="windowText" lastClr="000000"/>
                </a:solidFill>
                <a:latin typeface="Calibri"/>
                <a:cs typeface="Calibri"/>
              </a:rPr>
              <a:t>developers</a:t>
            </a:r>
            <a:r>
              <a:rPr sz="1400" kern="0" spc="-10" dirty="0">
                <a:solidFill>
                  <a:sysClr val="windowText" lastClr="000000"/>
                </a:solidFill>
                <a:latin typeface="Calibri"/>
                <a:cs typeface="Calibri"/>
              </a:rPr>
              <a:t> </a:t>
            </a:r>
            <a:r>
              <a:rPr sz="1400" kern="0" dirty="0">
                <a:solidFill>
                  <a:sysClr val="windowText" lastClr="000000"/>
                </a:solidFill>
                <a:latin typeface="Calibri"/>
                <a:cs typeface="Calibri"/>
              </a:rPr>
              <a:t>will</a:t>
            </a:r>
            <a:r>
              <a:rPr sz="1400" kern="0" spc="-45" dirty="0">
                <a:solidFill>
                  <a:sysClr val="windowText" lastClr="000000"/>
                </a:solidFill>
                <a:latin typeface="Calibri"/>
                <a:cs typeface="Calibri"/>
              </a:rPr>
              <a:t> </a:t>
            </a:r>
            <a:r>
              <a:rPr sz="1400" kern="0" dirty="0">
                <a:solidFill>
                  <a:sysClr val="windowText" lastClr="000000"/>
                </a:solidFill>
                <a:latin typeface="Calibri"/>
                <a:cs typeface="Calibri"/>
              </a:rPr>
              <a:t>position</a:t>
            </a:r>
            <a:r>
              <a:rPr sz="1400" kern="0" spc="-25" dirty="0">
                <a:solidFill>
                  <a:sysClr val="windowText" lastClr="000000"/>
                </a:solidFill>
                <a:latin typeface="Calibri"/>
                <a:cs typeface="Calibri"/>
              </a:rPr>
              <a:t> the </a:t>
            </a:r>
            <a:r>
              <a:rPr sz="1400" kern="0" dirty="0">
                <a:solidFill>
                  <a:sysClr val="windowText" lastClr="000000"/>
                </a:solidFill>
                <a:latin typeface="Calibri"/>
                <a:cs typeface="Calibri"/>
              </a:rPr>
              <a:t>equipment</a:t>
            </a:r>
            <a:r>
              <a:rPr sz="1400" kern="0" spc="-5" dirty="0">
                <a:solidFill>
                  <a:sysClr val="windowText" lastClr="000000"/>
                </a:solidFill>
                <a:latin typeface="Calibri"/>
                <a:cs typeface="Calibri"/>
              </a:rPr>
              <a:t> </a:t>
            </a:r>
            <a:r>
              <a:rPr sz="1400" kern="0" dirty="0">
                <a:solidFill>
                  <a:sysClr val="windowText" lastClr="000000"/>
                </a:solidFill>
                <a:latin typeface="Calibri"/>
                <a:cs typeface="Calibri"/>
              </a:rPr>
              <a:t>to</a:t>
            </a:r>
            <a:r>
              <a:rPr sz="1400" kern="0" spc="-25" dirty="0">
                <a:solidFill>
                  <a:sysClr val="windowText" lastClr="000000"/>
                </a:solidFill>
                <a:latin typeface="Calibri"/>
                <a:cs typeface="Calibri"/>
              </a:rPr>
              <a:t> </a:t>
            </a:r>
            <a:r>
              <a:rPr sz="1400" kern="0" spc="-10" dirty="0">
                <a:solidFill>
                  <a:sysClr val="windowText" lastClr="000000"/>
                </a:solidFill>
                <a:latin typeface="Calibri"/>
                <a:cs typeface="Calibri"/>
              </a:rPr>
              <a:t>maximize</a:t>
            </a:r>
            <a:r>
              <a:rPr sz="1400" kern="0" spc="-35" dirty="0">
                <a:solidFill>
                  <a:sysClr val="windowText" lastClr="000000"/>
                </a:solidFill>
                <a:latin typeface="Calibri"/>
                <a:cs typeface="Calibri"/>
              </a:rPr>
              <a:t> </a:t>
            </a:r>
            <a:r>
              <a:rPr sz="1400" kern="0" spc="-10" dirty="0">
                <a:solidFill>
                  <a:sysClr val="windowText" lastClr="000000"/>
                </a:solidFill>
                <a:latin typeface="Calibri"/>
                <a:cs typeface="Calibri"/>
              </a:rPr>
              <a:t>energy </a:t>
            </a:r>
            <a:r>
              <a:rPr sz="1400" kern="0" dirty="0">
                <a:solidFill>
                  <a:sysClr val="windowText" lastClr="000000"/>
                </a:solidFill>
                <a:latin typeface="Calibri"/>
                <a:cs typeface="Calibri"/>
              </a:rPr>
              <a:t>production</a:t>
            </a:r>
            <a:r>
              <a:rPr sz="1400" kern="0" spc="-45" dirty="0">
                <a:solidFill>
                  <a:sysClr val="windowText" lastClr="000000"/>
                </a:solidFill>
                <a:latin typeface="Calibri"/>
                <a:cs typeface="Calibri"/>
              </a:rPr>
              <a:t> </a:t>
            </a:r>
            <a:r>
              <a:rPr sz="1400" kern="0" dirty="0">
                <a:solidFill>
                  <a:sysClr val="windowText" lastClr="000000"/>
                </a:solidFill>
                <a:latin typeface="Calibri"/>
                <a:cs typeface="Calibri"/>
              </a:rPr>
              <a:t>while</a:t>
            </a:r>
            <a:r>
              <a:rPr sz="1400" kern="0" spc="-50" dirty="0">
                <a:solidFill>
                  <a:sysClr val="windowText" lastClr="000000"/>
                </a:solidFill>
                <a:latin typeface="Calibri"/>
                <a:cs typeface="Calibri"/>
              </a:rPr>
              <a:t> </a:t>
            </a:r>
            <a:r>
              <a:rPr sz="1400" kern="0" dirty="0">
                <a:solidFill>
                  <a:sysClr val="windowText" lastClr="000000"/>
                </a:solidFill>
                <a:latin typeface="Calibri"/>
                <a:cs typeface="Calibri"/>
              </a:rPr>
              <a:t>minimizing</a:t>
            </a:r>
            <a:r>
              <a:rPr sz="1400" kern="0" spc="-35" dirty="0">
                <a:solidFill>
                  <a:sysClr val="windowText" lastClr="000000"/>
                </a:solidFill>
                <a:latin typeface="Calibri"/>
                <a:cs typeface="Calibri"/>
              </a:rPr>
              <a:t> </a:t>
            </a:r>
            <a:r>
              <a:rPr sz="1400" kern="0" spc="-20" dirty="0">
                <a:solidFill>
                  <a:sysClr val="windowText" lastClr="000000"/>
                </a:solidFill>
                <a:latin typeface="Calibri"/>
                <a:cs typeface="Calibri"/>
              </a:rPr>
              <a:t>cost</a:t>
            </a:r>
            <a:endParaRPr sz="1400" kern="0">
              <a:solidFill>
                <a:sysClr val="windowText" lastClr="000000"/>
              </a:solidFill>
              <a:latin typeface="Calibri"/>
              <a:cs typeface="Calibri"/>
            </a:endParaRPr>
          </a:p>
          <a:p>
            <a:pPr fontAlgn="auto">
              <a:spcBef>
                <a:spcPts val="30"/>
              </a:spcBef>
              <a:spcAft>
                <a:spcPts val="0"/>
              </a:spcAft>
              <a:buFont typeface="Wingdings"/>
              <a:buChar char=""/>
            </a:pPr>
            <a:endParaRPr sz="1350" kern="0">
              <a:solidFill>
                <a:sysClr val="windowText" lastClr="000000"/>
              </a:solidFill>
              <a:latin typeface="Calibri"/>
              <a:cs typeface="Calibri"/>
            </a:endParaRPr>
          </a:p>
          <a:p>
            <a:pPr marL="5937885" marR="5080" indent="-287020" fontAlgn="auto">
              <a:spcBef>
                <a:spcPts val="0"/>
              </a:spcBef>
              <a:spcAft>
                <a:spcPts val="0"/>
              </a:spcAft>
              <a:buFont typeface="Wingdings"/>
              <a:buChar char=""/>
              <a:tabLst>
                <a:tab pos="5937885" algn="l"/>
                <a:tab pos="5938520" algn="l"/>
              </a:tabLst>
            </a:pPr>
            <a:r>
              <a:rPr sz="1400" b="1" kern="0" dirty="0">
                <a:solidFill>
                  <a:sysClr val="windowText" lastClr="000000"/>
                </a:solidFill>
                <a:latin typeface="Calibri"/>
                <a:cs typeface="Calibri"/>
              </a:rPr>
              <a:t>Imperfect</a:t>
            </a:r>
            <a:r>
              <a:rPr sz="1400" b="1" kern="0" spc="-55" dirty="0">
                <a:solidFill>
                  <a:sysClr val="windowText" lastClr="000000"/>
                </a:solidFill>
                <a:latin typeface="Calibri"/>
                <a:cs typeface="Calibri"/>
              </a:rPr>
              <a:t> </a:t>
            </a:r>
            <a:r>
              <a:rPr sz="1400" b="1" kern="0" dirty="0">
                <a:solidFill>
                  <a:sysClr val="windowText" lastClr="000000"/>
                </a:solidFill>
                <a:latin typeface="Calibri"/>
                <a:cs typeface="Calibri"/>
              </a:rPr>
              <a:t>Capacity</a:t>
            </a:r>
            <a:r>
              <a:rPr sz="1400" b="1" kern="0" spc="-65" dirty="0">
                <a:solidFill>
                  <a:sysClr val="windowText" lastClr="000000"/>
                </a:solidFill>
                <a:latin typeface="Calibri"/>
                <a:cs typeface="Calibri"/>
              </a:rPr>
              <a:t> </a:t>
            </a:r>
            <a:r>
              <a:rPr sz="1400" b="1" kern="0" dirty="0">
                <a:solidFill>
                  <a:sysClr val="windowText" lastClr="000000"/>
                </a:solidFill>
                <a:latin typeface="Calibri"/>
                <a:cs typeface="Calibri"/>
              </a:rPr>
              <a:t>Alignment</a:t>
            </a:r>
            <a:r>
              <a:rPr sz="1400" kern="0" dirty="0">
                <a:solidFill>
                  <a:sysClr val="windowText" lastClr="000000"/>
                </a:solidFill>
                <a:latin typeface="Calibri"/>
                <a:cs typeface="Calibri"/>
              </a:rPr>
              <a:t>.</a:t>
            </a:r>
            <a:r>
              <a:rPr sz="1400" kern="0" spc="-40" dirty="0">
                <a:solidFill>
                  <a:sysClr val="windowText" lastClr="000000"/>
                </a:solidFill>
                <a:latin typeface="Calibri"/>
                <a:cs typeface="Calibri"/>
              </a:rPr>
              <a:t> </a:t>
            </a:r>
            <a:r>
              <a:rPr sz="1400" kern="0" spc="-10" dirty="0">
                <a:solidFill>
                  <a:sysClr val="windowText" lastClr="000000"/>
                </a:solidFill>
                <a:latin typeface="Calibri"/>
                <a:cs typeface="Calibri"/>
              </a:rPr>
              <a:t>Energy </a:t>
            </a:r>
            <a:r>
              <a:rPr sz="1400" kern="0" dirty="0">
                <a:solidFill>
                  <a:sysClr val="windowText" lastClr="000000"/>
                </a:solidFill>
                <a:latin typeface="Calibri"/>
                <a:cs typeface="Calibri"/>
              </a:rPr>
              <a:t>generation</a:t>
            </a:r>
            <a:r>
              <a:rPr sz="1400" kern="0" spc="-30" dirty="0">
                <a:solidFill>
                  <a:sysClr val="windowText" lastClr="000000"/>
                </a:solidFill>
                <a:latin typeface="Calibri"/>
                <a:cs typeface="Calibri"/>
              </a:rPr>
              <a:t> </a:t>
            </a:r>
            <a:r>
              <a:rPr sz="1400" kern="0" dirty="0">
                <a:solidFill>
                  <a:sysClr val="windowText" lastClr="000000"/>
                </a:solidFill>
                <a:latin typeface="Calibri"/>
                <a:cs typeface="Calibri"/>
              </a:rPr>
              <a:t>capacity</a:t>
            </a:r>
            <a:r>
              <a:rPr sz="1400" kern="0" spc="-20" dirty="0">
                <a:solidFill>
                  <a:sysClr val="windowText" lastClr="000000"/>
                </a:solidFill>
                <a:latin typeface="Calibri"/>
                <a:cs typeface="Calibri"/>
              </a:rPr>
              <a:t> </a:t>
            </a:r>
            <a:r>
              <a:rPr sz="1400" kern="0" dirty="0">
                <a:solidFill>
                  <a:sysClr val="windowText" lastClr="000000"/>
                </a:solidFill>
                <a:latin typeface="Calibri"/>
                <a:cs typeface="Calibri"/>
              </a:rPr>
              <a:t>on</a:t>
            </a:r>
            <a:r>
              <a:rPr sz="1400" kern="0" spc="-40" dirty="0">
                <a:solidFill>
                  <a:sysClr val="windowText" lastClr="000000"/>
                </a:solidFill>
                <a:latin typeface="Calibri"/>
                <a:cs typeface="Calibri"/>
              </a:rPr>
              <a:t> </a:t>
            </a:r>
            <a:r>
              <a:rPr sz="1400" kern="0" dirty="0">
                <a:solidFill>
                  <a:sysClr val="windowText" lastClr="000000"/>
                </a:solidFill>
                <a:latin typeface="Calibri"/>
                <a:cs typeface="Calibri"/>
              </a:rPr>
              <a:t>each</a:t>
            </a:r>
            <a:r>
              <a:rPr sz="1400" kern="0" spc="-30" dirty="0">
                <a:solidFill>
                  <a:sysClr val="windowText" lastClr="000000"/>
                </a:solidFill>
                <a:latin typeface="Calibri"/>
                <a:cs typeface="Calibri"/>
              </a:rPr>
              <a:t> </a:t>
            </a:r>
            <a:r>
              <a:rPr sz="1400" kern="0" dirty="0">
                <a:solidFill>
                  <a:sysClr val="windowText" lastClr="000000"/>
                </a:solidFill>
                <a:latin typeface="Calibri"/>
                <a:cs typeface="Calibri"/>
              </a:rPr>
              <a:t>lease</a:t>
            </a:r>
            <a:r>
              <a:rPr sz="1400" kern="0" spc="-25" dirty="0">
                <a:solidFill>
                  <a:sysClr val="windowText" lastClr="000000"/>
                </a:solidFill>
                <a:latin typeface="Calibri"/>
                <a:cs typeface="Calibri"/>
              </a:rPr>
              <a:t> </a:t>
            </a:r>
            <a:r>
              <a:rPr sz="1400" kern="0" spc="-20" dirty="0">
                <a:solidFill>
                  <a:sysClr val="windowText" lastClr="000000"/>
                </a:solidFill>
                <a:latin typeface="Calibri"/>
                <a:cs typeface="Calibri"/>
              </a:rPr>
              <a:t>area </a:t>
            </a:r>
            <a:r>
              <a:rPr sz="1400" kern="0" dirty="0">
                <a:solidFill>
                  <a:sysClr val="windowText" lastClr="000000"/>
                </a:solidFill>
                <a:latin typeface="Calibri"/>
                <a:cs typeface="Calibri"/>
              </a:rPr>
              <a:t>does</a:t>
            </a:r>
            <a:r>
              <a:rPr sz="1400" kern="0" spc="-35" dirty="0">
                <a:solidFill>
                  <a:sysClr val="windowText" lastClr="000000"/>
                </a:solidFill>
                <a:latin typeface="Calibri"/>
                <a:cs typeface="Calibri"/>
              </a:rPr>
              <a:t> </a:t>
            </a:r>
            <a:r>
              <a:rPr sz="1400" kern="0" dirty="0">
                <a:solidFill>
                  <a:sysClr val="windowText" lastClr="000000"/>
                </a:solidFill>
                <a:latin typeface="Calibri"/>
                <a:cs typeface="Calibri"/>
              </a:rPr>
              <a:t>not</a:t>
            </a:r>
            <a:r>
              <a:rPr sz="1400" kern="0" spc="-15" dirty="0">
                <a:solidFill>
                  <a:sysClr val="windowText" lastClr="000000"/>
                </a:solidFill>
                <a:latin typeface="Calibri"/>
                <a:cs typeface="Calibri"/>
              </a:rPr>
              <a:t> </a:t>
            </a:r>
            <a:r>
              <a:rPr sz="1400" kern="0" dirty="0">
                <a:solidFill>
                  <a:sysClr val="windowText" lastClr="000000"/>
                </a:solidFill>
                <a:latin typeface="Calibri"/>
                <a:cs typeface="Calibri"/>
              </a:rPr>
              <a:t>neatly</a:t>
            </a:r>
            <a:r>
              <a:rPr sz="1400" kern="0" spc="-20" dirty="0">
                <a:solidFill>
                  <a:sysClr val="windowText" lastClr="000000"/>
                </a:solidFill>
                <a:latin typeface="Calibri"/>
                <a:cs typeface="Calibri"/>
              </a:rPr>
              <a:t> </a:t>
            </a:r>
            <a:r>
              <a:rPr sz="1400" kern="0" dirty="0">
                <a:solidFill>
                  <a:sysClr val="windowText" lastClr="000000"/>
                </a:solidFill>
                <a:latin typeface="Calibri"/>
                <a:cs typeface="Calibri"/>
              </a:rPr>
              <a:t>align</a:t>
            </a:r>
            <a:r>
              <a:rPr sz="1400" kern="0" spc="-10" dirty="0">
                <a:solidFill>
                  <a:sysClr val="windowText" lastClr="000000"/>
                </a:solidFill>
                <a:latin typeface="Calibri"/>
                <a:cs typeface="Calibri"/>
              </a:rPr>
              <a:t> </a:t>
            </a:r>
            <a:r>
              <a:rPr sz="1400" kern="0" dirty="0">
                <a:solidFill>
                  <a:sysClr val="windowText" lastClr="000000"/>
                </a:solidFill>
                <a:latin typeface="Calibri"/>
                <a:cs typeface="Calibri"/>
              </a:rPr>
              <a:t>with</a:t>
            </a:r>
            <a:r>
              <a:rPr sz="1400" kern="0" spc="-30" dirty="0">
                <a:solidFill>
                  <a:sysClr val="windowText" lastClr="000000"/>
                </a:solidFill>
                <a:latin typeface="Calibri"/>
                <a:cs typeface="Calibri"/>
              </a:rPr>
              <a:t> </a:t>
            </a:r>
            <a:r>
              <a:rPr sz="1400" kern="0" spc="-20" dirty="0">
                <a:solidFill>
                  <a:sysClr val="windowText" lastClr="000000"/>
                </a:solidFill>
                <a:latin typeface="Calibri"/>
                <a:cs typeface="Calibri"/>
              </a:rPr>
              <a:t>PJM</a:t>
            </a:r>
            <a:r>
              <a:rPr sz="1400" kern="0" spc="-15" dirty="0">
                <a:solidFill>
                  <a:sysClr val="windowText" lastClr="000000"/>
                </a:solidFill>
                <a:latin typeface="Calibri"/>
                <a:cs typeface="Calibri"/>
              </a:rPr>
              <a:t> </a:t>
            </a:r>
            <a:r>
              <a:rPr sz="1400" kern="0" dirty="0">
                <a:solidFill>
                  <a:sysClr val="windowText" lastClr="000000"/>
                </a:solidFill>
                <a:latin typeface="Calibri"/>
                <a:cs typeface="Calibri"/>
              </a:rPr>
              <a:t>N-</a:t>
            </a:r>
            <a:r>
              <a:rPr sz="1400" kern="0" spc="-50" dirty="0">
                <a:solidFill>
                  <a:sysClr val="windowText" lastClr="000000"/>
                </a:solidFill>
                <a:latin typeface="Calibri"/>
                <a:cs typeface="Calibri"/>
              </a:rPr>
              <a:t>1 </a:t>
            </a:r>
            <a:r>
              <a:rPr sz="1400" kern="0" dirty="0">
                <a:solidFill>
                  <a:sysClr val="windowText" lastClr="000000"/>
                </a:solidFill>
                <a:latin typeface="Calibri"/>
                <a:cs typeface="Calibri"/>
              </a:rPr>
              <a:t>single</a:t>
            </a:r>
            <a:r>
              <a:rPr sz="1400" kern="0" spc="-15" dirty="0">
                <a:solidFill>
                  <a:sysClr val="windowText" lastClr="000000"/>
                </a:solidFill>
                <a:latin typeface="Calibri"/>
                <a:cs typeface="Calibri"/>
              </a:rPr>
              <a:t> </a:t>
            </a:r>
            <a:r>
              <a:rPr sz="1400" kern="0" dirty="0">
                <a:solidFill>
                  <a:sysClr val="windowText" lastClr="000000"/>
                </a:solidFill>
                <a:latin typeface="Calibri"/>
                <a:cs typeface="Calibri"/>
              </a:rPr>
              <a:t>unit</a:t>
            </a:r>
            <a:r>
              <a:rPr sz="1400" kern="0" spc="5" dirty="0">
                <a:solidFill>
                  <a:sysClr val="windowText" lastClr="000000"/>
                </a:solidFill>
                <a:latin typeface="Calibri"/>
                <a:cs typeface="Calibri"/>
              </a:rPr>
              <a:t> </a:t>
            </a:r>
            <a:r>
              <a:rPr sz="1400" kern="0" spc="-10" dirty="0">
                <a:solidFill>
                  <a:sysClr val="windowText" lastClr="000000"/>
                </a:solidFill>
                <a:latin typeface="Calibri"/>
                <a:cs typeface="Calibri"/>
              </a:rPr>
              <a:t>contingency</a:t>
            </a:r>
            <a:r>
              <a:rPr sz="1400" kern="0" spc="10" dirty="0">
                <a:solidFill>
                  <a:sysClr val="windowText" lastClr="000000"/>
                </a:solidFill>
                <a:latin typeface="Calibri"/>
                <a:cs typeface="Calibri"/>
              </a:rPr>
              <a:t> </a:t>
            </a:r>
            <a:r>
              <a:rPr sz="1400" kern="0" dirty="0">
                <a:solidFill>
                  <a:sysClr val="windowText" lastClr="000000"/>
                </a:solidFill>
                <a:latin typeface="Calibri"/>
                <a:cs typeface="Calibri"/>
              </a:rPr>
              <a:t>of</a:t>
            </a:r>
            <a:r>
              <a:rPr sz="1400" kern="0" spc="-25" dirty="0">
                <a:solidFill>
                  <a:sysClr val="windowText" lastClr="000000"/>
                </a:solidFill>
                <a:latin typeface="Calibri"/>
                <a:cs typeface="Calibri"/>
              </a:rPr>
              <a:t> </a:t>
            </a:r>
            <a:r>
              <a:rPr sz="1400" kern="0" dirty="0">
                <a:solidFill>
                  <a:sysClr val="windowText" lastClr="000000"/>
                </a:solidFill>
                <a:latin typeface="Calibri"/>
                <a:cs typeface="Calibri"/>
              </a:rPr>
              <a:t>1,500</a:t>
            </a:r>
            <a:r>
              <a:rPr sz="1400" kern="0" spc="-5" dirty="0">
                <a:solidFill>
                  <a:sysClr val="windowText" lastClr="000000"/>
                </a:solidFill>
                <a:latin typeface="Calibri"/>
                <a:cs typeface="Calibri"/>
              </a:rPr>
              <a:t> </a:t>
            </a:r>
            <a:r>
              <a:rPr sz="1400" kern="0" spc="-25" dirty="0">
                <a:solidFill>
                  <a:sysClr val="windowText" lastClr="000000"/>
                </a:solidFill>
                <a:latin typeface="Calibri"/>
                <a:cs typeface="Calibri"/>
              </a:rPr>
              <a:t>MW, </a:t>
            </a:r>
            <a:r>
              <a:rPr sz="1400" kern="0" dirty="0">
                <a:solidFill>
                  <a:sysClr val="windowText" lastClr="000000"/>
                </a:solidFill>
                <a:latin typeface="Calibri"/>
                <a:cs typeface="Calibri"/>
              </a:rPr>
              <a:t>or</a:t>
            </a:r>
            <a:r>
              <a:rPr sz="1400" kern="0" spc="-45" dirty="0">
                <a:solidFill>
                  <a:sysClr val="windowText" lastClr="000000"/>
                </a:solidFill>
                <a:latin typeface="Calibri"/>
                <a:cs typeface="Calibri"/>
              </a:rPr>
              <a:t> </a:t>
            </a:r>
            <a:r>
              <a:rPr sz="1400" kern="0" dirty="0">
                <a:solidFill>
                  <a:sysClr val="windowText" lastClr="000000"/>
                </a:solidFill>
                <a:latin typeface="Calibri"/>
                <a:cs typeface="Calibri"/>
              </a:rPr>
              <a:t>the</a:t>
            </a:r>
            <a:r>
              <a:rPr sz="1400" kern="0" spc="-10" dirty="0">
                <a:solidFill>
                  <a:sysClr val="windowText" lastClr="000000"/>
                </a:solidFill>
                <a:latin typeface="Calibri"/>
                <a:cs typeface="Calibri"/>
              </a:rPr>
              <a:t> </a:t>
            </a:r>
            <a:r>
              <a:rPr sz="1400" kern="0" dirty="0">
                <a:solidFill>
                  <a:sysClr val="windowText" lastClr="000000"/>
                </a:solidFill>
                <a:latin typeface="Calibri"/>
                <a:cs typeface="Calibri"/>
              </a:rPr>
              <a:t>economically</a:t>
            </a:r>
            <a:r>
              <a:rPr sz="1400" kern="0" spc="-30" dirty="0">
                <a:solidFill>
                  <a:sysClr val="windowText" lastClr="000000"/>
                </a:solidFill>
                <a:latin typeface="Calibri"/>
                <a:cs typeface="Calibri"/>
              </a:rPr>
              <a:t> </a:t>
            </a:r>
            <a:r>
              <a:rPr sz="1400" kern="0" spc="-10" dirty="0">
                <a:solidFill>
                  <a:sysClr val="windowText" lastClr="000000"/>
                </a:solidFill>
                <a:latin typeface="Calibri"/>
                <a:cs typeface="Calibri"/>
              </a:rPr>
              <a:t>efficient</a:t>
            </a:r>
            <a:r>
              <a:rPr sz="1400" kern="0" spc="500" dirty="0">
                <a:solidFill>
                  <a:sysClr val="windowText" lastClr="000000"/>
                </a:solidFill>
                <a:latin typeface="Calibri"/>
                <a:cs typeface="Calibri"/>
              </a:rPr>
              <a:t> </a:t>
            </a:r>
            <a:r>
              <a:rPr sz="1400" kern="0" dirty="0">
                <a:solidFill>
                  <a:sysClr val="windowText" lastClr="000000"/>
                </a:solidFill>
                <a:latin typeface="Calibri"/>
                <a:cs typeface="Calibri"/>
              </a:rPr>
              <a:t>capacities of</a:t>
            </a:r>
            <a:r>
              <a:rPr sz="1400" kern="0" spc="-30" dirty="0">
                <a:solidFill>
                  <a:sysClr val="windowText" lastClr="000000"/>
                </a:solidFill>
                <a:latin typeface="Calibri"/>
                <a:cs typeface="Calibri"/>
              </a:rPr>
              <a:t> </a:t>
            </a:r>
            <a:r>
              <a:rPr sz="1400" kern="0" dirty="0">
                <a:solidFill>
                  <a:sysClr val="windowText" lastClr="000000"/>
                </a:solidFill>
                <a:latin typeface="Calibri"/>
                <a:cs typeface="Calibri"/>
              </a:rPr>
              <a:t>an</a:t>
            </a:r>
            <a:r>
              <a:rPr sz="1400" kern="0" spc="-15" dirty="0">
                <a:solidFill>
                  <a:sysClr val="windowText" lastClr="000000"/>
                </a:solidFill>
                <a:latin typeface="Calibri"/>
                <a:cs typeface="Calibri"/>
              </a:rPr>
              <a:t> </a:t>
            </a:r>
            <a:r>
              <a:rPr sz="1400" kern="0" dirty="0">
                <a:solidFill>
                  <a:sysClr val="windowText" lastClr="000000"/>
                </a:solidFill>
                <a:latin typeface="Calibri"/>
                <a:cs typeface="Calibri"/>
              </a:rPr>
              <a:t>HVDC</a:t>
            </a:r>
            <a:r>
              <a:rPr sz="1400" kern="0" spc="-10" dirty="0">
                <a:solidFill>
                  <a:sysClr val="windowText" lastClr="000000"/>
                </a:solidFill>
                <a:latin typeface="Calibri"/>
                <a:cs typeface="Calibri"/>
              </a:rPr>
              <a:t> system</a:t>
            </a:r>
            <a:endParaRPr sz="1400" kern="0">
              <a:solidFill>
                <a:sysClr val="windowText" lastClr="000000"/>
              </a:solidFill>
              <a:latin typeface="Calibri"/>
              <a:cs typeface="Calibri"/>
            </a:endParaRPr>
          </a:p>
        </p:txBody>
      </p:sp>
      <p:sp>
        <p:nvSpPr>
          <p:cNvPr id="16" name="object 16"/>
          <p:cNvSpPr txBox="1"/>
          <p:nvPr/>
        </p:nvSpPr>
        <p:spPr>
          <a:xfrm>
            <a:off x="6936051" y="6469738"/>
            <a:ext cx="1676400" cy="142988"/>
          </a:xfrm>
          <a:prstGeom prst="rect">
            <a:avLst/>
          </a:prstGeom>
        </p:spPr>
        <p:txBody>
          <a:bodyPr vert="horz" wrap="square" lIns="0" tIns="12065" rIns="0" bIns="0" rtlCol="0">
            <a:spAutoFit/>
          </a:bodyPr>
          <a:lstStyle/>
          <a:p>
            <a:pPr marL="12700" fontAlgn="auto">
              <a:spcBef>
                <a:spcPts val="95"/>
              </a:spcBef>
              <a:spcAft>
                <a:spcPts val="0"/>
              </a:spcAft>
            </a:pPr>
            <a:r>
              <a:rPr sz="850" i="1" kern="0" spc="-70" dirty="0">
                <a:solidFill>
                  <a:sysClr val="windowText" lastClr="000000"/>
                </a:solidFill>
                <a:latin typeface="Arial"/>
                <a:cs typeface="Arial"/>
              </a:rPr>
              <a:t>HVDC:</a:t>
            </a:r>
            <a:r>
              <a:rPr sz="850" i="1" kern="0" spc="-15" dirty="0">
                <a:solidFill>
                  <a:sysClr val="windowText" lastClr="000000"/>
                </a:solidFill>
                <a:latin typeface="Arial"/>
                <a:cs typeface="Arial"/>
              </a:rPr>
              <a:t> </a:t>
            </a:r>
            <a:r>
              <a:rPr sz="850" i="1" kern="0" dirty="0">
                <a:solidFill>
                  <a:sysClr val="windowText" lastClr="000000"/>
                </a:solidFill>
                <a:latin typeface="Arial"/>
                <a:cs typeface="Arial"/>
              </a:rPr>
              <a:t>High</a:t>
            </a:r>
            <a:r>
              <a:rPr sz="850" i="1" kern="0" spc="15" dirty="0">
                <a:solidFill>
                  <a:sysClr val="windowText" lastClr="000000"/>
                </a:solidFill>
                <a:latin typeface="Arial"/>
                <a:cs typeface="Arial"/>
              </a:rPr>
              <a:t> </a:t>
            </a:r>
            <a:r>
              <a:rPr sz="850" i="1" kern="0" dirty="0">
                <a:solidFill>
                  <a:sysClr val="windowText" lastClr="000000"/>
                </a:solidFill>
                <a:latin typeface="Arial"/>
                <a:cs typeface="Arial"/>
              </a:rPr>
              <a:t>Voltage</a:t>
            </a:r>
            <a:r>
              <a:rPr sz="850" i="1" kern="0" spc="-15" dirty="0">
                <a:solidFill>
                  <a:sysClr val="windowText" lastClr="000000"/>
                </a:solidFill>
                <a:latin typeface="Arial"/>
                <a:cs typeface="Arial"/>
              </a:rPr>
              <a:t> </a:t>
            </a:r>
            <a:r>
              <a:rPr sz="850" i="1" kern="0" dirty="0">
                <a:solidFill>
                  <a:sysClr val="windowText" lastClr="000000"/>
                </a:solidFill>
                <a:latin typeface="Arial"/>
                <a:cs typeface="Arial"/>
              </a:rPr>
              <a:t>Direct</a:t>
            </a:r>
            <a:r>
              <a:rPr sz="850" i="1" kern="0" spc="-20" dirty="0">
                <a:solidFill>
                  <a:sysClr val="windowText" lastClr="000000"/>
                </a:solidFill>
                <a:latin typeface="Arial"/>
                <a:cs typeface="Arial"/>
              </a:rPr>
              <a:t> </a:t>
            </a:r>
            <a:r>
              <a:rPr sz="850" i="1" kern="0" spc="-10" dirty="0">
                <a:solidFill>
                  <a:sysClr val="windowText" lastClr="000000"/>
                </a:solidFill>
                <a:latin typeface="Arial"/>
                <a:cs typeface="Arial"/>
              </a:rPr>
              <a:t>Current</a:t>
            </a:r>
            <a:endParaRPr sz="850" kern="0">
              <a:solidFill>
                <a:sysClr val="windowText" lastClr="000000"/>
              </a:solidFill>
              <a:latin typeface="Arial"/>
              <a:cs typeface="Arial"/>
            </a:endParaRPr>
          </a:p>
        </p:txBody>
      </p:sp>
    </p:spTree>
    <p:extLst>
      <p:ext uri="{BB962C8B-B14F-4D97-AF65-F5344CB8AC3E}">
        <p14:creationId xmlns:p14="http://schemas.microsoft.com/office/powerpoint/2010/main" val="1899839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269411" y="6483540"/>
            <a:ext cx="103505" cy="166071"/>
          </a:xfrm>
          <a:prstGeom prst="rect">
            <a:avLst/>
          </a:prstGeom>
        </p:spPr>
        <p:txBody>
          <a:bodyPr vert="horz" wrap="square" lIns="0" tIns="12065" rIns="0" bIns="0" rtlCol="0">
            <a:spAutoFit/>
          </a:bodyPr>
          <a:lstStyle/>
          <a:p>
            <a:pPr marL="12700" fontAlgn="auto">
              <a:spcBef>
                <a:spcPts val="95"/>
              </a:spcBef>
              <a:spcAft>
                <a:spcPts val="0"/>
              </a:spcAft>
            </a:pPr>
            <a:r>
              <a:rPr sz="1000" kern="0" spc="50" dirty="0">
                <a:solidFill>
                  <a:srgbClr val="8A8A8A"/>
                </a:solidFill>
                <a:latin typeface="Arial"/>
                <a:cs typeface="Arial"/>
              </a:rPr>
              <a:t>8</a:t>
            </a:r>
            <a:endParaRPr sz="1000" kern="0">
              <a:solidFill>
                <a:sysClr val="windowText" lastClr="000000"/>
              </a:solidFill>
              <a:latin typeface="Arial"/>
              <a:cs typeface="Arial"/>
            </a:endParaRPr>
          </a:p>
        </p:txBody>
      </p:sp>
      <p:sp>
        <p:nvSpPr>
          <p:cNvPr id="3" name="object 3"/>
          <p:cNvSpPr/>
          <p:nvPr/>
        </p:nvSpPr>
        <p:spPr>
          <a:xfrm>
            <a:off x="2158314" y="6705105"/>
            <a:ext cx="534670" cy="33655"/>
          </a:xfrm>
          <a:custGeom>
            <a:avLst/>
            <a:gdLst/>
            <a:ahLst/>
            <a:cxnLst/>
            <a:rect l="l" t="t" r="r" b="b"/>
            <a:pathLst>
              <a:path w="534669" h="33654">
                <a:moveTo>
                  <a:pt x="25349" y="26581"/>
                </a:moveTo>
                <a:lnTo>
                  <a:pt x="7467" y="26581"/>
                </a:lnTo>
                <a:lnTo>
                  <a:pt x="7467" y="685"/>
                </a:lnTo>
                <a:lnTo>
                  <a:pt x="0" y="685"/>
                </a:lnTo>
                <a:lnTo>
                  <a:pt x="0" y="32715"/>
                </a:lnTo>
                <a:lnTo>
                  <a:pt x="24434" y="32715"/>
                </a:lnTo>
                <a:lnTo>
                  <a:pt x="25349" y="26581"/>
                </a:lnTo>
                <a:close/>
              </a:path>
              <a:path w="534669" h="33654">
                <a:moveTo>
                  <a:pt x="48196" y="685"/>
                </a:moveTo>
                <a:lnTo>
                  <a:pt x="40500" y="685"/>
                </a:lnTo>
                <a:lnTo>
                  <a:pt x="40500" y="32715"/>
                </a:lnTo>
                <a:lnTo>
                  <a:pt x="48196" y="32715"/>
                </a:lnTo>
                <a:lnTo>
                  <a:pt x="48196" y="685"/>
                </a:lnTo>
                <a:close/>
              </a:path>
              <a:path w="534669" h="33654">
                <a:moveTo>
                  <a:pt x="98653" y="10223"/>
                </a:moveTo>
                <a:lnTo>
                  <a:pt x="97751" y="5689"/>
                </a:lnTo>
                <a:lnTo>
                  <a:pt x="93459" y="0"/>
                </a:lnTo>
                <a:lnTo>
                  <a:pt x="71958" y="0"/>
                </a:lnTo>
                <a:lnTo>
                  <a:pt x="65849" y="7505"/>
                </a:lnTo>
                <a:lnTo>
                  <a:pt x="65849" y="26352"/>
                </a:lnTo>
                <a:lnTo>
                  <a:pt x="71501" y="33401"/>
                </a:lnTo>
                <a:lnTo>
                  <a:pt x="87795" y="33401"/>
                </a:lnTo>
                <a:lnTo>
                  <a:pt x="90512" y="31813"/>
                </a:lnTo>
                <a:lnTo>
                  <a:pt x="92544" y="29311"/>
                </a:lnTo>
                <a:lnTo>
                  <a:pt x="92773" y="30441"/>
                </a:lnTo>
                <a:lnTo>
                  <a:pt x="93002" y="32042"/>
                </a:lnTo>
                <a:lnTo>
                  <a:pt x="93002" y="32715"/>
                </a:lnTo>
                <a:lnTo>
                  <a:pt x="98653" y="32715"/>
                </a:lnTo>
                <a:lnTo>
                  <a:pt x="98653" y="14312"/>
                </a:lnTo>
                <a:lnTo>
                  <a:pt x="83502" y="14312"/>
                </a:lnTo>
                <a:lnTo>
                  <a:pt x="83502" y="20218"/>
                </a:lnTo>
                <a:lnTo>
                  <a:pt x="91186" y="20218"/>
                </a:lnTo>
                <a:lnTo>
                  <a:pt x="91186" y="24765"/>
                </a:lnTo>
                <a:lnTo>
                  <a:pt x="88696" y="27495"/>
                </a:lnTo>
                <a:lnTo>
                  <a:pt x="76708" y="27495"/>
                </a:lnTo>
                <a:lnTo>
                  <a:pt x="73761" y="22720"/>
                </a:lnTo>
                <a:lnTo>
                  <a:pt x="73761" y="10452"/>
                </a:lnTo>
                <a:lnTo>
                  <a:pt x="76708" y="5905"/>
                </a:lnTo>
                <a:lnTo>
                  <a:pt x="88480" y="5905"/>
                </a:lnTo>
                <a:lnTo>
                  <a:pt x="90284" y="8636"/>
                </a:lnTo>
                <a:lnTo>
                  <a:pt x="90970" y="10223"/>
                </a:lnTo>
                <a:lnTo>
                  <a:pt x="98653" y="10223"/>
                </a:lnTo>
                <a:close/>
              </a:path>
              <a:path w="534669" h="33654">
                <a:moveTo>
                  <a:pt x="147078" y="685"/>
                </a:moveTo>
                <a:lnTo>
                  <a:pt x="139382" y="685"/>
                </a:lnTo>
                <a:lnTo>
                  <a:pt x="139382" y="12725"/>
                </a:lnTo>
                <a:lnTo>
                  <a:pt x="124447" y="12725"/>
                </a:lnTo>
                <a:lnTo>
                  <a:pt x="124447" y="685"/>
                </a:lnTo>
                <a:lnTo>
                  <a:pt x="116992" y="685"/>
                </a:lnTo>
                <a:lnTo>
                  <a:pt x="116992" y="32715"/>
                </a:lnTo>
                <a:lnTo>
                  <a:pt x="124447" y="32715"/>
                </a:lnTo>
                <a:lnTo>
                  <a:pt x="124447" y="18859"/>
                </a:lnTo>
                <a:lnTo>
                  <a:pt x="139382" y="18859"/>
                </a:lnTo>
                <a:lnTo>
                  <a:pt x="139382" y="32715"/>
                </a:lnTo>
                <a:lnTo>
                  <a:pt x="147078" y="32715"/>
                </a:lnTo>
                <a:lnTo>
                  <a:pt x="147078" y="685"/>
                </a:lnTo>
                <a:close/>
              </a:path>
              <a:path w="534669" h="33654">
                <a:moveTo>
                  <a:pt x="192786" y="685"/>
                </a:moveTo>
                <a:lnTo>
                  <a:pt x="162699" y="685"/>
                </a:lnTo>
                <a:lnTo>
                  <a:pt x="162699" y="6819"/>
                </a:lnTo>
                <a:lnTo>
                  <a:pt x="174002" y="6819"/>
                </a:lnTo>
                <a:lnTo>
                  <a:pt x="174002" y="32715"/>
                </a:lnTo>
                <a:lnTo>
                  <a:pt x="181698" y="32715"/>
                </a:lnTo>
                <a:lnTo>
                  <a:pt x="181698" y="6819"/>
                </a:lnTo>
                <a:lnTo>
                  <a:pt x="192786" y="6819"/>
                </a:lnTo>
                <a:lnTo>
                  <a:pt x="192786" y="685"/>
                </a:lnTo>
                <a:close/>
              </a:path>
              <a:path w="534669" h="33654">
                <a:moveTo>
                  <a:pt x="266331" y="32715"/>
                </a:moveTo>
                <a:lnTo>
                  <a:pt x="256044" y="23723"/>
                </a:lnTo>
                <a:lnTo>
                  <a:pt x="265874" y="12039"/>
                </a:lnTo>
                <a:lnTo>
                  <a:pt x="257505" y="12039"/>
                </a:lnTo>
                <a:lnTo>
                  <a:pt x="251498" y="19748"/>
                </a:lnTo>
                <a:lnTo>
                  <a:pt x="247319" y="16090"/>
                </a:lnTo>
                <a:lnTo>
                  <a:pt x="247319" y="24993"/>
                </a:lnTo>
                <a:lnTo>
                  <a:pt x="246418" y="26136"/>
                </a:lnTo>
                <a:lnTo>
                  <a:pt x="244830" y="27495"/>
                </a:lnTo>
                <a:lnTo>
                  <a:pt x="238721" y="27495"/>
                </a:lnTo>
                <a:lnTo>
                  <a:pt x="237134" y="25450"/>
                </a:lnTo>
                <a:lnTo>
                  <a:pt x="237134" y="21361"/>
                </a:lnTo>
                <a:lnTo>
                  <a:pt x="237591" y="18859"/>
                </a:lnTo>
                <a:lnTo>
                  <a:pt x="239560" y="18199"/>
                </a:lnTo>
                <a:lnTo>
                  <a:pt x="247319" y="24993"/>
                </a:lnTo>
                <a:lnTo>
                  <a:pt x="247319" y="16090"/>
                </a:lnTo>
                <a:lnTo>
                  <a:pt x="246888" y="15709"/>
                </a:lnTo>
                <a:lnTo>
                  <a:pt x="250939" y="14312"/>
                </a:lnTo>
                <a:lnTo>
                  <a:pt x="252984" y="11595"/>
                </a:lnTo>
                <a:lnTo>
                  <a:pt x="252984" y="4775"/>
                </a:lnTo>
                <a:lnTo>
                  <a:pt x="252984" y="4318"/>
                </a:lnTo>
                <a:lnTo>
                  <a:pt x="250266" y="0"/>
                </a:lnTo>
                <a:lnTo>
                  <a:pt x="246367" y="0"/>
                </a:lnTo>
                <a:lnTo>
                  <a:pt x="246367" y="9779"/>
                </a:lnTo>
                <a:lnTo>
                  <a:pt x="245960" y="11595"/>
                </a:lnTo>
                <a:lnTo>
                  <a:pt x="243268" y="12585"/>
                </a:lnTo>
                <a:lnTo>
                  <a:pt x="241439" y="11366"/>
                </a:lnTo>
                <a:lnTo>
                  <a:pt x="240080" y="9779"/>
                </a:lnTo>
                <a:lnTo>
                  <a:pt x="240080" y="6362"/>
                </a:lnTo>
                <a:lnTo>
                  <a:pt x="241211" y="4775"/>
                </a:lnTo>
                <a:lnTo>
                  <a:pt x="245516" y="4775"/>
                </a:lnTo>
                <a:lnTo>
                  <a:pt x="246303" y="6362"/>
                </a:lnTo>
                <a:lnTo>
                  <a:pt x="246367" y="9779"/>
                </a:lnTo>
                <a:lnTo>
                  <a:pt x="246367" y="0"/>
                </a:lnTo>
                <a:lnTo>
                  <a:pt x="236689" y="0"/>
                </a:lnTo>
                <a:lnTo>
                  <a:pt x="233286" y="4318"/>
                </a:lnTo>
                <a:lnTo>
                  <a:pt x="233387" y="11595"/>
                </a:lnTo>
                <a:lnTo>
                  <a:pt x="234200" y="13639"/>
                </a:lnTo>
                <a:lnTo>
                  <a:pt x="236118" y="15214"/>
                </a:lnTo>
                <a:lnTo>
                  <a:pt x="231711" y="16814"/>
                </a:lnTo>
                <a:lnTo>
                  <a:pt x="229895" y="20218"/>
                </a:lnTo>
                <a:lnTo>
                  <a:pt x="229895" y="28397"/>
                </a:lnTo>
                <a:lnTo>
                  <a:pt x="233070" y="33401"/>
                </a:lnTo>
                <a:lnTo>
                  <a:pt x="248678" y="33401"/>
                </a:lnTo>
                <a:lnTo>
                  <a:pt x="251396" y="29083"/>
                </a:lnTo>
                <a:lnTo>
                  <a:pt x="251650" y="28790"/>
                </a:lnTo>
                <a:lnTo>
                  <a:pt x="256146" y="32715"/>
                </a:lnTo>
                <a:lnTo>
                  <a:pt x="266331" y="32715"/>
                </a:lnTo>
                <a:close/>
              </a:path>
              <a:path w="534669" h="33654">
                <a:moveTo>
                  <a:pt x="334886" y="4546"/>
                </a:moveTo>
                <a:lnTo>
                  <a:pt x="330136" y="685"/>
                </a:lnTo>
                <a:lnTo>
                  <a:pt x="327418" y="685"/>
                </a:lnTo>
                <a:lnTo>
                  <a:pt x="327418" y="8178"/>
                </a:lnTo>
                <a:lnTo>
                  <a:pt x="327418" y="14084"/>
                </a:lnTo>
                <a:lnTo>
                  <a:pt x="325158" y="15227"/>
                </a:lnTo>
                <a:lnTo>
                  <a:pt x="313842" y="15227"/>
                </a:lnTo>
                <a:lnTo>
                  <a:pt x="313842" y="6591"/>
                </a:lnTo>
                <a:lnTo>
                  <a:pt x="325843" y="6591"/>
                </a:lnTo>
                <a:lnTo>
                  <a:pt x="327418" y="8178"/>
                </a:lnTo>
                <a:lnTo>
                  <a:pt x="327418" y="685"/>
                </a:lnTo>
                <a:lnTo>
                  <a:pt x="306158" y="685"/>
                </a:lnTo>
                <a:lnTo>
                  <a:pt x="306158" y="32715"/>
                </a:lnTo>
                <a:lnTo>
                  <a:pt x="313842" y="32715"/>
                </a:lnTo>
                <a:lnTo>
                  <a:pt x="313842" y="21132"/>
                </a:lnTo>
                <a:lnTo>
                  <a:pt x="330365" y="21132"/>
                </a:lnTo>
                <a:lnTo>
                  <a:pt x="334886" y="17272"/>
                </a:lnTo>
                <a:lnTo>
                  <a:pt x="334886" y="15227"/>
                </a:lnTo>
                <a:lnTo>
                  <a:pt x="334886" y="6591"/>
                </a:lnTo>
                <a:lnTo>
                  <a:pt x="334886" y="4546"/>
                </a:lnTo>
                <a:close/>
              </a:path>
              <a:path w="534669" h="33654">
                <a:moveTo>
                  <a:pt x="384441" y="7950"/>
                </a:moveTo>
                <a:lnTo>
                  <a:pt x="382879" y="5905"/>
                </a:lnTo>
                <a:lnTo>
                  <a:pt x="378333" y="0"/>
                </a:lnTo>
                <a:lnTo>
                  <a:pt x="376301" y="0"/>
                </a:lnTo>
                <a:lnTo>
                  <a:pt x="376301" y="10909"/>
                </a:lnTo>
                <a:lnTo>
                  <a:pt x="376301" y="21818"/>
                </a:lnTo>
                <a:lnTo>
                  <a:pt x="373811" y="27266"/>
                </a:lnTo>
                <a:lnTo>
                  <a:pt x="361137" y="27266"/>
                </a:lnTo>
                <a:lnTo>
                  <a:pt x="357974" y="22491"/>
                </a:lnTo>
                <a:lnTo>
                  <a:pt x="357974" y="11137"/>
                </a:lnTo>
                <a:lnTo>
                  <a:pt x="360908" y="5905"/>
                </a:lnTo>
                <a:lnTo>
                  <a:pt x="373583" y="5905"/>
                </a:lnTo>
                <a:lnTo>
                  <a:pt x="376301" y="10909"/>
                </a:lnTo>
                <a:lnTo>
                  <a:pt x="376301" y="0"/>
                </a:lnTo>
                <a:lnTo>
                  <a:pt x="356387" y="0"/>
                </a:lnTo>
                <a:lnTo>
                  <a:pt x="350050" y="7734"/>
                </a:lnTo>
                <a:lnTo>
                  <a:pt x="350050" y="25908"/>
                </a:lnTo>
                <a:lnTo>
                  <a:pt x="356158" y="33401"/>
                </a:lnTo>
                <a:lnTo>
                  <a:pt x="378561" y="33401"/>
                </a:lnTo>
                <a:lnTo>
                  <a:pt x="383095" y="27266"/>
                </a:lnTo>
                <a:lnTo>
                  <a:pt x="384441" y="25450"/>
                </a:lnTo>
                <a:lnTo>
                  <a:pt x="384441" y="7950"/>
                </a:lnTo>
                <a:close/>
              </a:path>
              <a:path w="534669" h="33654">
                <a:moveTo>
                  <a:pt x="445985" y="685"/>
                </a:moveTo>
                <a:lnTo>
                  <a:pt x="438302" y="685"/>
                </a:lnTo>
                <a:lnTo>
                  <a:pt x="436740" y="6819"/>
                </a:lnTo>
                <a:lnTo>
                  <a:pt x="435013" y="13665"/>
                </a:lnTo>
                <a:lnTo>
                  <a:pt x="433463" y="20205"/>
                </a:lnTo>
                <a:lnTo>
                  <a:pt x="432409" y="25450"/>
                </a:lnTo>
                <a:lnTo>
                  <a:pt x="431292" y="20650"/>
                </a:lnTo>
                <a:lnTo>
                  <a:pt x="429552" y="14008"/>
                </a:lnTo>
                <a:lnTo>
                  <a:pt x="427609" y="6883"/>
                </a:lnTo>
                <a:lnTo>
                  <a:pt x="425856" y="685"/>
                </a:lnTo>
                <a:lnTo>
                  <a:pt x="418617" y="685"/>
                </a:lnTo>
                <a:lnTo>
                  <a:pt x="416788" y="6959"/>
                </a:lnTo>
                <a:lnTo>
                  <a:pt x="414909" y="13868"/>
                </a:lnTo>
                <a:lnTo>
                  <a:pt x="413232" y="20434"/>
                </a:lnTo>
                <a:lnTo>
                  <a:pt x="412051" y="25679"/>
                </a:lnTo>
                <a:lnTo>
                  <a:pt x="411099" y="20434"/>
                </a:lnTo>
                <a:lnTo>
                  <a:pt x="409536" y="13868"/>
                </a:lnTo>
                <a:lnTo>
                  <a:pt x="407758" y="6959"/>
                </a:lnTo>
                <a:lnTo>
                  <a:pt x="406171" y="685"/>
                </a:lnTo>
                <a:lnTo>
                  <a:pt x="398018" y="685"/>
                </a:lnTo>
                <a:lnTo>
                  <a:pt x="407301" y="32715"/>
                </a:lnTo>
                <a:lnTo>
                  <a:pt x="415442" y="32715"/>
                </a:lnTo>
                <a:lnTo>
                  <a:pt x="417703" y="24765"/>
                </a:lnTo>
                <a:lnTo>
                  <a:pt x="420649" y="14084"/>
                </a:lnTo>
                <a:lnTo>
                  <a:pt x="421779" y="8864"/>
                </a:lnTo>
                <a:lnTo>
                  <a:pt x="422681" y="13411"/>
                </a:lnTo>
                <a:lnTo>
                  <a:pt x="426085" y="25679"/>
                </a:lnTo>
                <a:lnTo>
                  <a:pt x="428117" y="32715"/>
                </a:lnTo>
                <a:lnTo>
                  <a:pt x="436486" y="32715"/>
                </a:lnTo>
                <a:lnTo>
                  <a:pt x="445985" y="685"/>
                </a:lnTo>
                <a:close/>
              </a:path>
              <a:path w="534669" h="33654">
                <a:moveTo>
                  <a:pt x="488988" y="26581"/>
                </a:moveTo>
                <a:lnTo>
                  <a:pt x="469074" y="26581"/>
                </a:lnTo>
                <a:lnTo>
                  <a:pt x="469074" y="19088"/>
                </a:lnTo>
                <a:lnTo>
                  <a:pt x="486943" y="19088"/>
                </a:lnTo>
                <a:lnTo>
                  <a:pt x="486943" y="12954"/>
                </a:lnTo>
                <a:lnTo>
                  <a:pt x="469074" y="12954"/>
                </a:lnTo>
                <a:lnTo>
                  <a:pt x="469074" y="6819"/>
                </a:lnTo>
                <a:lnTo>
                  <a:pt x="487857" y="6819"/>
                </a:lnTo>
                <a:lnTo>
                  <a:pt x="487857" y="685"/>
                </a:lnTo>
                <a:lnTo>
                  <a:pt x="461606" y="685"/>
                </a:lnTo>
                <a:lnTo>
                  <a:pt x="461606" y="32715"/>
                </a:lnTo>
                <a:lnTo>
                  <a:pt x="488073" y="32715"/>
                </a:lnTo>
                <a:lnTo>
                  <a:pt x="488988" y="26581"/>
                </a:lnTo>
                <a:close/>
              </a:path>
              <a:path w="534669" h="33654">
                <a:moveTo>
                  <a:pt x="534466" y="4318"/>
                </a:moveTo>
                <a:lnTo>
                  <a:pt x="530390" y="685"/>
                </a:lnTo>
                <a:lnTo>
                  <a:pt x="526770" y="685"/>
                </a:lnTo>
                <a:lnTo>
                  <a:pt x="526770" y="7950"/>
                </a:lnTo>
                <a:lnTo>
                  <a:pt x="526770" y="13182"/>
                </a:lnTo>
                <a:lnTo>
                  <a:pt x="524967" y="14541"/>
                </a:lnTo>
                <a:lnTo>
                  <a:pt x="513194" y="14541"/>
                </a:lnTo>
                <a:lnTo>
                  <a:pt x="513194" y="6362"/>
                </a:lnTo>
                <a:lnTo>
                  <a:pt x="524967" y="6362"/>
                </a:lnTo>
                <a:lnTo>
                  <a:pt x="526770" y="7950"/>
                </a:lnTo>
                <a:lnTo>
                  <a:pt x="526770" y="685"/>
                </a:lnTo>
                <a:lnTo>
                  <a:pt x="505726" y="685"/>
                </a:lnTo>
                <a:lnTo>
                  <a:pt x="505726" y="32715"/>
                </a:lnTo>
                <a:lnTo>
                  <a:pt x="513194" y="32715"/>
                </a:lnTo>
                <a:lnTo>
                  <a:pt x="513194" y="20218"/>
                </a:lnTo>
                <a:lnTo>
                  <a:pt x="524510" y="20218"/>
                </a:lnTo>
                <a:lnTo>
                  <a:pt x="525640" y="21590"/>
                </a:lnTo>
                <a:lnTo>
                  <a:pt x="525640" y="31356"/>
                </a:lnTo>
                <a:lnTo>
                  <a:pt x="526313" y="32715"/>
                </a:lnTo>
                <a:lnTo>
                  <a:pt x="534009" y="32715"/>
                </a:lnTo>
                <a:lnTo>
                  <a:pt x="533565" y="31127"/>
                </a:lnTo>
                <a:lnTo>
                  <a:pt x="533781" y="28625"/>
                </a:lnTo>
                <a:lnTo>
                  <a:pt x="533781" y="20218"/>
                </a:lnTo>
                <a:lnTo>
                  <a:pt x="533781" y="19088"/>
                </a:lnTo>
                <a:lnTo>
                  <a:pt x="529031" y="17500"/>
                </a:lnTo>
                <a:lnTo>
                  <a:pt x="532206" y="16357"/>
                </a:lnTo>
                <a:lnTo>
                  <a:pt x="533844" y="14541"/>
                </a:lnTo>
                <a:lnTo>
                  <a:pt x="534466" y="13868"/>
                </a:lnTo>
                <a:lnTo>
                  <a:pt x="534466" y="6362"/>
                </a:lnTo>
                <a:lnTo>
                  <a:pt x="534466" y="4318"/>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nvGrpSpPr>
          <p:cNvPr id="4" name="object 4"/>
          <p:cNvGrpSpPr/>
          <p:nvPr/>
        </p:nvGrpSpPr>
        <p:grpSpPr>
          <a:xfrm>
            <a:off x="2158322" y="6538500"/>
            <a:ext cx="534670" cy="119380"/>
            <a:chOff x="634322" y="6538500"/>
            <a:chExt cx="534670" cy="119380"/>
          </a:xfrm>
        </p:grpSpPr>
        <p:pic>
          <p:nvPicPr>
            <p:cNvPr id="5" name="object 5"/>
            <p:cNvPicPr/>
            <p:nvPr/>
          </p:nvPicPr>
          <p:blipFill>
            <a:blip r:embed="rId2" cstate="print"/>
            <a:stretch>
              <a:fillRect/>
            </a:stretch>
          </p:blipFill>
          <p:spPr>
            <a:xfrm>
              <a:off x="634322" y="6538574"/>
              <a:ext cx="150020" cy="119045"/>
            </a:xfrm>
            <a:prstGeom prst="rect">
              <a:avLst/>
            </a:prstGeom>
          </p:spPr>
        </p:pic>
        <p:sp>
          <p:nvSpPr>
            <p:cNvPr id="6" name="object 6"/>
            <p:cNvSpPr/>
            <p:nvPr/>
          </p:nvSpPr>
          <p:spPr>
            <a:xfrm>
              <a:off x="806065" y="6538801"/>
              <a:ext cx="38100" cy="116839"/>
            </a:xfrm>
            <a:custGeom>
              <a:avLst/>
              <a:gdLst/>
              <a:ahLst/>
              <a:cxnLst/>
              <a:rect l="l" t="t" r="r" b="b"/>
              <a:pathLst>
                <a:path w="38100" h="116840">
                  <a:moveTo>
                    <a:pt x="38014" y="116773"/>
                  </a:moveTo>
                  <a:lnTo>
                    <a:pt x="0" y="116773"/>
                  </a:lnTo>
                  <a:lnTo>
                    <a:pt x="0" y="0"/>
                  </a:lnTo>
                  <a:lnTo>
                    <a:pt x="38014" y="0"/>
                  </a:lnTo>
                  <a:lnTo>
                    <a:pt x="38014" y="116773"/>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7" name="object 7"/>
            <p:cNvPicPr/>
            <p:nvPr/>
          </p:nvPicPr>
          <p:blipFill>
            <a:blip r:embed="rId3" cstate="print"/>
            <a:stretch>
              <a:fillRect/>
            </a:stretch>
          </p:blipFill>
          <p:spPr>
            <a:xfrm>
              <a:off x="875758" y="6538801"/>
              <a:ext cx="133955" cy="116773"/>
            </a:xfrm>
            <a:prstGeom prst="rect">
              <a:avLst/>
            </a:prstGeom>
          </p:spPr>
        </p:pic>
        <p:sp>
          <p:nvSpPr>
            <p:cNvPr id="8" name="object 8"/>
            <p:cNvSpPr/>
            <p:nvPr/>
          </p:nvSpPr>
          <p:spPr>
            <a:xfrm>
              <a:off x="1041387" y="6538505"/>
              <a:ext cx="127635" cy="117475"/>
            </a:xfrm>
            <a:custGeom>
              <a:avLst/>
              <a:gdLst/>
              <a:ahLst/>
              <a:cxnLst/>
              <a:rect l="l" t="t" r="r" b="b"/>
              <a:pathLst>
                <a:path w="127634" h="117475">
                  <a:moveTo>
                    <a:pt x="127165" y="0"/>
                  </a:moveTo>
                  <a:lnTo>
                    <a:pt x="0" y="0"/>
                  </a:lnTo>
                  <a:lnTo>
                    <a:pt x="0" y="26720"/>
                  </a:lnTo>
                  <a:lnTo>
                    <a:pt x="0" y="43268"/>
                  </a:lnTo>
                  <a:lnTo>
                    <a:pt x="0" y="71259"/>
                  </a:lnTo>
                  <a:lnTo>
                    <a:pt x="0" y="90347"/>
                  </a:lnTo>
                  <a:lnTo>
                    <a:pt x="0" y="117081"/>
                  </a:lnTo>
                  <a:lnTo>
                    <a:pt x="127165" y="117081"/>
                  </a:lnTo>
                  <a:lnTo>
                    <a:pt x="127165" y="90347"/>
                  </a:lnTo>
                  <a:lnTo>
                    <a:pt x="38468" y="90347"/>
                  </a:lnTo>
                  <a:lnTo>
                    <a:pt x="38468" y="71259"/>
                  </a:lnTo>
                  <a:lnTo>
                    <a:pt x="104089" y="71259"/>
                  </a:lnTo>
                  <a:lnTo>
                    <a:pt x="104089" y="43268"/>
                  </a:lnTo>
                  <a:lnTo>
                    <a:pt x="38468" y="43268"/>
                  </a:lnTo>
                  <a:lnTo>
                    <a:pt x="38468" y="26720"/>
                  </a:lnTo>
                  <a:lnTo>
                    <a:pt x="127165" y="26720"/>
                  </a:lnTo>
                  <a:lnTo>
                    <a:pt x="127165" y="0"/>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grpSp>
        <p:nvGrpSpPr>
          <p:cNvPr id="9" name="object 9"/>
          <p:cNvGrpSpPr/>
          <p:nvPr/>
        </p:nvGrpSpPr>
        <p:grpSpPr>
          <a:xfrm>
            <a:off x="1748028" y="6396228"/>
            <a:ext cx="8696325" cy="349250"/>
            <a:chOff x="224027" y="6396228"/>
            <a:chExt cx="8696325" cy="349250"/>
          </a:xfrm>
        </p:grpSpPr>
        <p:sp>
          <p:nvSpPr>
            <p:cNvPr id="10" name="object 10"/>
            <p:cNvSpPr/>
            <p:nvPr/>
          </p:nvSpPr>
          <p:spPr>
            <a:xfrm>
              <a:off x="228599" y="6400800"/>
              <a:ext cx="8686800" cy="2540"/>
            </a:xfrm>
            <a:custGeom>
              <a:avLst/>
              <a:gdLst/>
              <a:ahLst/>
              <a:cxnLst/>
              <a:rect l="l" t="t" r="r" b="b"/>
              <a:pathLst>
                <a:path w="8686800" h="2539">
                  <a:moveTo>
                    <a:pt x="0" y="2285"/>
                  </a:moveTo>
                  <a:lnTo>
                    <a:pt x="8686571" y="0"/>
                  </a:lnTo>
                </a:path>
              </a:pathLst>
            </a:custGeom>
            <a:ln w="9143">
              <a:solidFill>
                <a:srgbClr val="CB9D2C"/>
              </a:solidFill>
            </a:ln>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11" name="object 11"/>
            <p:cNvPicPr/>
            <p:nvPr/>
          </p:nvPicPr>
          <p:blipFill>
            <a:blip r:embed="rId4" cstate="print"/>
            <a:stretch>
              <a:fillRect/>
            </a:stretch>
          </p:blipFill>
          <p:spPr>
            <a:xfrm>
              <a:off x="300333" y="6449087"/>
              <a:ext cx="250297" cy="295766"/>
            </a:xfrm>
            <a:prstGeom prst="rect">
              <a:avLst/>
            </a:prstGeom>
          </p:spPr>
        </p:pic>
      </p:grpSp>
      <p:sp>
        <p:nvSpPr>
          <p:cNvPr id="12" name="object 12"/>
          <p:cNvSpPr/>
          <p:nvPr/>
        </p:nvSpPr>
        <p:spPr>
          <a:xfrm>
            <a:off x="5155691" y="0"/>
            <a:ext cx="1880870" cy="137160"/>
          </a:xfrm>
          <a:custGeom>
            <a:avLst/>
            <a:gdLst/>
            <a:ahLst/>
            <a:cxnLst/>
            <a:rect l="l" t="t" r="r" b="b"/>
            <a:pathLst>
              <a:path w="1880870" h="137160">
                <a:moveTo>
                  <a:pt x="1880628" y="0"/>
                </a:moveTo>
                <a:lnTo>
                  <a:pt x="0" y="0"/>
                </a:lnTo>
                <a:lnTo>
                  <a:pt x="0" y="137159"/>
                </a:lnTo>
                <a:lnTo>
                  <a:pt x="1880628" y="137159"/>
                </a:lnTo>
                <a:lnTo>
                  <a:pt x="1880628" y="0"/>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13" name="object 13"/>
          <p:cNvSpPr txBox="1">
            <a:spLocks noGrp="1"/>
          </p:cNvSpPr>
          <p:nvPr>
            <p:ph type="title"/>
          </p:nvPr>
        </p:nvSpPr>
        <p:spPr>
          <a:xfrm>
            <a:off x="2035389" y="251874"/>
            <a:ext cx="11169225" cy="721351"/>
          </a:xfrm>
          <a:prstGeom prst="rect">
            <a:avLst/>
          </a:prstGeom>
        </p:spPr>
        <p:txBody>
          <a:bodyPr vert="horz" wrap="square" lIns="0" tIns="53975" rIns="0" bIns="0" rtlCol="0">
            <a:spAutoFit/>
          </a:bodyPr>
          <a:lstStyle/>
          <a:p>
            <a:pPr marR="5080">
              <a:lnSpc>
                <a:spcPts val="2590"/>
              </a:lnSpc>
              <a:spcBef>
                <a:spcPts val="425"/>
              </a:spcBef>
            </a:pPr>
            <a:r>
              <a:rPr spc="160" dirty="0"/>
              <a:t>Giving</a:t>
            </a:r>
            <a:r>
              <a:rPr spc="-160" dirty="0"/>
              <a:t> </a:t>
            </a:r>
            <a:r>
              <a:rPr spc="285" dirty="0"/>
              <a:t>Greater</a:t>
            </a:r>
            <a:r>
              <a:rPr spc="-140" dirty="0"/>
              <a:t> </a:t>
            </a:r>
            <a:r>
              <a:rPr spc="250" dirty="0"/>
              <a:t>Project</a:t>
            </a:r>
            <a:r>
              <a:rPr spc="-135" dirty="0"/>
              <a:t> </a:t>
            </a:r>
            <a:r>
              <a:rPr spc="200" dirty="0"/>
              <a:t>Control</a:t>
            </a:r>
            <a:r>
              <a:rPr spc="-145" dirty="0"/>
              <a:t> </a:t>
            </a:r>
            <a:r>
              <a:rPr spc="245" dirty="0"/>
              <a:t>to</a:t>
            </a:r>
            <a:r>
              <a:rPr spc="-135" dirty="0"/>
              <a:t> </a:t>
            </a:r>
            <a:r>
              <a:rPr spc="295" dirty="0"/>
              <a:t>Offshore</a:t>
            </a:r>
            <a:r>
              <a:rPr spc="-155" dirty="0"/>
              <a:t> </a:t>
            </a:r>
            <a:r>
              <a:rPr spc="225" dirty="0"/>
              <a:t>Wind </a:t>
            </a:r>
            <a:r>
              <a:rPr spc="235" dirty="0"/>
              <a:t>Developers</a:t>
            </a:r>
            <a:r>
              <a:rPr spc="-160" dirty="0"/>
              <a:t> </a:t>
            </a:r>
            <a:r>
              <a:rPr spc="275" dirty="0"/>
              <a:t>Lowers</a:t>
            </a:r>
            <a:r>
              <a:rPr spc="-130" dirty="0"/>
              <a:t> </a:t>
            </a:r>
            <a:r>
              <a:rPr spc="260" dirty="0"/>
              <a:t>Risks</a:t>
            </a:r>
            <a:r>
              <a:rPr spc="-160" dirty="0"/>
              <a:t> </a:t>
            </a:r>
            <a:r>
              <a:rPr spc="245" dirty="0"/>
              <a:t>to</a:t>
            </a:r>
            <a:r>
              <a:rPr spc="-130" dirty="0"/>
              <a:t> </a:t>
            </a:r>
            <a:r>
              <a:rPr spc="254" dirty="0"/>
              <a:t>Ratepayers</a:t>
            </a:r>
          </a:p>
        </p:txBody>
      </p:sp>
      <p:pic>
        <p:nvPicPr>
          <p:cNvPr id="14" name="object 14"/>
          <p:cNvPicPr/>
          <p:nvPr/>
        </p:nvPicPr>
        <p:blipFill>
          <a:blip r:embed="rId5" cstate="print"/>
          <a:stretch>
            <a:fillRect/>
          </a:stretch>
        </p:blipFill>
        <p:spPr>
          <a:xfrm>
            <a:off x="1930909" y="1028700"/>
            <a:ext cx="8330183" cy="3078022"/>
          </a:xfrm>
          <a:prstGeom prst="rect">
            <a:avLst/>
          </a:prstGeom>
        </p:spPr>
      </p:pic>
      <p:graphicFrame>
        <p:nvGraphicFramePr>
          <p:cNvPr id="15" name="object 15"/>
          <p:cNvGraphicFramePr>
            <a:graphicFrameLocks noGrp="1"/>
          </p:cNvGraphicFramePr>
          <p:nvPr/>
        </p:nvGraphicFramePr>
        <p:xfrm>
          <a:off x="1925318" y="4254501"/>
          <a:ext cx="8329294" cy="1979294"/>
        </p:xfrm>
        <a:graphic>
          <a:graphicData uri="http://schemas.openxmlformats.org/drawingml/2006/table">
            <a:tbl>
              <a:tblPr firstRow="1" bandRow="1">
                <a:tableStyleId>{2D5ABB26-0587-4C30-8999-92F81FD0307C}</a:tableStyleId>
              </a:tblPr>
              <a:tblGrid>
                <a:gridCol w="2612390">
                  <a:extLst>
                    <a:ext uri="{9D8B030D-6E8A-4147-A177-3AD203B41FA5}">
                      <a16:colId xmlns:a16="http://schemas.microsoft.com/office/drawing/2014/main" val="20000"/>
                    </a:ext>
                  </a:extLst>
                </a:gridCol>
                <a:gridCol w="5716904">
                  <a:extLst>
                    <a:ext uri="{9D8B030D-6E8A-4147-A177-3AD203B41FA5}">
                      <a16:colId xmlns:a16="http://schemas.microsoft.com/office/drawing/2014/main" val="20001"/>
                    </a:ext>
                  </a:extLst>
                </a:gridCol>
              </a:tblGrid>
              <a:tr h="317500">
                <a:tc>
                  <a:txBody>
                    <a:bodyPr/>
                    <a:lstStyle/>
                    <a:p>
                      <a:pPr marL="440055">
                        <a:lnSpc>
                          <a:spcPct val="100000"/>
                        </a:lnSpc>
                        <a:spcBef>
                          <a:spcPts val="520"/>
                        </a:spcBef>
                      </a:pPr>
                      <a:r>
                        <a:rPr sz="1100" b="1" dirty="0">
                          <a:solidFill>
                            <a:srgbClr val="FFFFFF"/>
                          </a:solidFill>
                          <a:latin typeface="Calibri"/>
                          <a:cs typeface="Calibri"/>
                        </a:rPr>
                        <a:t>Feature</a:t>
                      </a:r>
                      <a:r>
                        <a:rPr sz="1100" b="1" spc="-40" dirty="0">
                          <a:solidFill>
                            <a:srgbClr val="FFFFFF"/>
                          </a:solidFill>
                          <a:latin typeface="Calibri"/>
                          <a:cs typeface="Calibri"/>
                        </a:rPr>
                        <a:t> </a:t>
                      </a:r>
                      <a:r>
                        <a:rPr sz="1100" b="1" dirty="0">
                          <a:solidFill>
                            <a:srgbClr val="FFFFFF"/>
                          </a:solidFill>
                          <a:latin typeface="Calibri"/>
                          <a:cs typeface="Calibri"/>
                        </a:rPr>
                        <a:t>of</a:t>
                      </a:r>
                      <a:r>
                        <a:rPr sz="1100" b="1" spc="-10" dirty="0">
                          <a:solidFill>
                            <a:srgbClr val="FFFFFF"/>
                          </a:solidFill>
                          <a:latin typeface="Calibri"/>
                          <a:cs typeface="Calibri"/>
                        </a:rPr>
                        <a:t> </a:t>
                      </a:r>
                      <a:r>
                        <a:rPr sz="1100" b="1" dirty="0">
                          <a:solidFill>
                            <a:srgbClr val="FFFFFF"/>
                          </a:solidFill>
                          <a:latin typeface="Calibri"/>
                          <a:cs typeface="Calibri"/>
                        </a:rPr>
                        <a:t>Option</a:t>
                      </a:r>
                      <a:r>
                        <a:rPr sz="1100" b="1" spc="-5" dirty="0">
                          <a:solidFill>
                            <a:srgbClr val="FFFFFF"/>
                          </a:solidFill>
                          <a:latin typeface="Calibri"/>
                          <a:cs typeface="Calibri"/>
                        </a:rPr>
                        <a:t> </a:t>
                      </a:r>
                      <a:r>
                        <a:rPr sz="1100" b="1" dirty="0">
                          <a:solidFill>
                            <a:srgbClr val="FFFFFF"/>
                          </a:solidFill>
                          <a:latin typeface="Calibri"/>
                          <a:cs typeface="Calibri"/>
                        </a:rPr>
                        <a:t>1B</a:t>
                      </a:r>
                      <a:r>
                        <a:rPr sz="1100" b="1" spc="-15" dirty="0">
                          <a:solidFill>
                            <a:srgbClr val="FFFFFF"/>
                          </a:solidFill>
                          <a:latin typeface="Calibri"/>
                          <a:cs typeface="Calibri"/>
                        </a:rPr>
                        <a:t> </a:t>
                      </a:r>
                      <a:r>
                        <a:rPr sz="1100" b="1" spc="-10" dirty="0">
                          <a:solidFill>
                            <a:srgbClr val="FFFFFF"/>
                          </a:solidFill>
                          <a:latin typeface="Calibri"/>
                          <a:cs typeface="Calibri"/>
                        </a:rPr>
                        <a:t>Proposal</a:t>
                      </a:r>
                      <a:endParaRPr sz="1100">
                        <a:latin typeface="Calibri"/>
                        <a:cs typeface="Calibri"/>
                      </a:endParaRPr>
                    </a:p>
                  </a:txBody>
                  <a:tcPr marL="0" marR="0" marT="66040" marB="0">
                    <a:solidFill>
                      <a:srgbClr val="4472C4"/>
                    </a:solidFill>
                  </a:tcPr>
                </a:tc>
                <a:tc>
                  <a:txBody>
                    <a:bodyPr/>
                    <a:lstStyle/>
                    <a:p>
                      <a:pPr marL="22225" algn="ctr">
                        <a:lnSpc>
                          <a:spcPct val="100000"/>
                        </a:lnSpc>
                        <a:spcBef>
                          <a:spcPts val="520"/>
                        </a:spcBef>
                      </a:pPr>
                      <a:r>
                        <a:rPr sz="1100" b="1" dirty="0">
                          <a:solidFill>
                            <a:srgbClr val="FFFFFF"/>
                          </a:solidFill>
                          <a:latin typeface="Calibri"/>
                          <a:cs typeface="Calibri"/>
                        </a:rPr>
                        <a:t>Why</a:t>
                      </a:r>
                      <a:r>
                        <a:rPr sz="1100" b="1" spc="-5" dirty="0">
                          <a:solidFill>
                            <a:srgbClr val="FFFFFF"/>
                          </a:solidFill>
                          <a:latin typeface="Calibri"/>
                          <a:cs typeface="Calibri"/>
                        </a:rPr>
                        <a:t> </a:t>
                      </a:r>
                      <a:r>
                        <a:rPr sz="1100" b="1" dirty="0">
                          <a:solidFill>
                            <a:srgbClr val="FFFFFF"/>
                          </a:solidFill>
                          <a:latin typeface="Calibri"/>
                          <a:cs typeface="Calibri"/>
                        </a:rPr>
                        <a:t>it</a:t>
                      </a:r>
                      <a:r>
                        <a:rPr sz="1100" b="1" spc="-5" dirty="0">
                          <a:solidFill>
                            <a:srgbClr val="FFFFFF"/>
                          </a:solidFill>
                          <a:latin typeface="Calibri"/>
                          <a:cs typeface="Calibri"/>
                        </a:rPr>
                        <a:t> </a:t>
                      </a:r>
                      <a:r>
                        <a:rPr sz="1100" b="1" dirty="0">
                          <a:solidFill>
                            <a:srgbClr val="FFFFFF"/>
                          </a:solidFill>
                          <a:latin typeface="Calibri"/>
                          <a:cs typeface="Calibri"/>
                        </a:rPr>
                        <a:t>Lowers</a:t>
                      </a:r>
                      <a:r>
                        <a:rPr sz="1100" b="1" spc="-25" dirty="0">
                          <a:solidFill>
                            <a:srgbClr val="FFFFFF"/>
                          </a:solidFill>
                          <a:latin typeface="Calibri"/>
                          <a:cs typeface="Calibri"/>
                        </a:rPr>
                        <a:t> </a:t>
                      </a:r>
                      <a:r>
                        <a:rPr sz="1100" b="1" dirty="0">
                          <a:solidFill>
                            <a:srgbClr val="FFFFFF"/>
                          </a:solidFill>
                          <a:latin typeface="Calibri"/>
                          <a:cs typeface="Calibri"/>
                        </a:rPr>
                        <a:t>Risks</a:t>
                      </a:r>
                      <a:r>
                        <a:rPr sz="1100" b="1" spc="-20" dirty="0">
                          <a:solidFill>
                            <a:srgbClr val="FFFFFF"/>
                          </a:solidFill>
                          <a:latin typeface="Calibri"/>
                          <a:cs typeface="Calibri"/>
                        </a:rPr>
                        <a:t> </a:t>
                      </a:r>
                      <a:r>
                        <a:rPr sz="1100" b="1" dirty="0">
                          <a:solidFill>
                            <a:srgbClr val="FFFFFF"/>
                          </a:solidFill>
                          <a:latin typeface="Calibri"/>
                          <a:cs typeface="Calibri"/>
                        </a:rPr>
                        <a:t>to</a:t>
                      </a:r>
                      <a:r>
                        <a:rPr sz="1100" b="1" spc="-10" dirty="0">
                          <a:solidFill>
                            <a:srgbClr val="FFFFFF"/>
                          </a:solidFill>
                          <a:latin typeface="Calibri"/>
                          <a:cs typeface="Calibri"/>
                        </a:rPr>
                        <a:t> Ratepayers</a:t>
                      </a:r>
                      <a:endParaRPr sz="1100">
                        <a:latin typeface="Calibri"/>
                        <a:cs typeface="Calibri"/>
                      </a:endParaRPr>
                    </a:p>
                  </a:txBody>
                  <a:tcPr marL="0" marR="0" marT="66040" marB="0">
                    <a:solidFill>
                      <a:srgbClr val="4472C4"/>
                    </a:solidFill>
                  </a:tcPr>
                </a:tc>
                <a:extLst>
                  <a:ext uri="{0D108BD9-81ED-4DB2-BD59-A6C34878D82A}">
                    <a16:rowId xmlns:a16="http://schemas.microsoft.com/office/drawing/2014/main" val="10000"/>
                  </a:ext>
                </a:extLst>
              </a:tr>
              <a:tr h="473709">
                <a:tc>
                  <a:txBody>
                    <a:bodyPr/>
                    <a:lstStyle/>
                    <a:p>
                      <a:pPr marL="319405" marR="189865" indent="-228600">
                        <a:lnSpc>
                          <a:spcPct val="100000"/>
                        </a:lnSpc>
                        <a:spcBef>
                          <a:spcPts val="240"/>
                        </a:spcBef>
                      </a:pPr>
                      <a:r>
                        <a:rPr sz="1100" b="1" dirty="0">
                          <a:latin typeface="Calibri"/>
                          <a:cs typeface="Calibri"/>
                        </a:rPr>
                        <a:t>1.</a:t>
                      </a:r>
                      <a:r>
                        <a:rPr sz="1100" b="1" spc="200" dirty="0">
                          <a:latin typeface="Calibri"/>
                          <a:cs typeface="Calibri"/>
                        </a:rPr>
                        <a:t>  </a:t>
                      </a:r>
                      <a:r>
                        <a:rPr sz="1100" b="1" dirty="0">
                          <a:latin typeface="Calibri"/>
                          <a:cs typeface="Calibri"/>
                        </a:rPr>
                        <a:t>Entire</a:t>
                      </a:r>
                      <a:r>
                        <a:rPr sz="1100" b="1" spc="-20" dirty="0">
                          <a:latin typeface="Calibri"/>
                          <a:cs typeface="Calibri"/>
                        </a:rPr>
                        <a:t> </a:t>
                      </a:r>
                      <a:r>
                        <a:rPr sz="1100" b="1" dirty="0">
                          <a:latin typeface="Calibri"/>
                          <a:cs typeface="Calibri"/>
                        </a:rPr>
                        <a:t>offshore</a:t>
                      </a:r>
                      <a:r>
                        <a:rPr sz="1100" b="1" spc="-25" dirty="0">
                          <a:latin typeface="Calibri"/>
                          <a:cs typeface="Calibri"/>
                        </a:rPr>
                        <a:t> </a:t>
                      </a:r>
                      <a:r>
                        <a:rPr sz="1100" b="1" dirty="0">
                          <a:latin typeface="Calibri"/>
                          <a:cs typeface="Calibri"/>
                        </a:rPr>
                        <a:t>solution</a:t>
                      </a:r>
                      <a:r>
                        <a:rPr sz="1100" b="1" spc="-25" dirty="0">
                          <a:latin typeface="Calibri"/>
                          <a:cs typeface="Calibri"/>
                        </a:rPr>
                        <a:t> </a:t>
                      </a:r>
                      <a:r>
                        <a:rPr sz="1100" b="1" dirty="0">
                          <a:latin typeface="Calibri"/>
                          <a:cs typeface="Calibri"/>
                        </a:rPr>
                        <a:t>is</a:t>
                      </a:r>
                      <a:r>
                        <a:rPr sz="1100" b="1" spc="-15" dirty="0">
                          <a:latin typeface="Calibri"/>
                          <a:cs typeface="Calibri"/>
                        </a:rPr>
                        <a:t> </a:t>
                      </a:r>
                      <a:r>
                        <a:rPr sz="1100" b="1" dirty="0">
                          <a:latin typeface="Calibri"/>
                          <a:cs typeface="Calibri"/>
                        </a:rPr>
                        <a:t>owned</a:t>
                      </a:r>
                      <a:r>
                        <a:rPr sz="1100" b="1" spc="-25" dirty="0">
                          <a:latin typeface="Calibri"/>
                          <a:cs typeface="Calibri"/>
                        </a:rPr>
                        <a:t> by </a:t>
                      </a:r>
                      <a:r>
                        <a:rPr sz="1100" b="1" dirty="0">
                          <a:latin typeface="Calibri"/>
                          <a:cs typeface="Calibri"/>
                        </a:rPr>
                        <a:t>OSW</a:t>
                      </a:r>
                      <a:r>
                        <a:rPr sz="1100" b="1" spc="-5" dirty="0">
                          <a:latin typeface="Calibri"/>
                          <a:cs typeface="Calibri"/>
                        </a:rPr>
                        <a:t> </a:t>
                      </a:r>
                      <a:r>
                        <a:rPr sz="1100" b="1" spc="-10" dirty="0">
                          <a:latin typeface="Calibri"/>
                          <a:cs typeface="Calibri"/>
                        </a:rPr>
                        <a:t>developer</a:t>
                      </a:r>
                      <a:endParaRPr sz="1100">
                        <a:latin typeface="Calibri"/>
                        <a:cs typeface="Calibri"/>
                      </a:endParaRPr>
                    </a:p>
                  </a:txBody>
                  <a:tcPr marL="0" marR="0" marT="30480" marB="0">
                    <a:lnL w="12700">
                      <a:solidFill>
                        <a:srgbClr val="4472C4"/>
                      </a:solidFill>
                      <a:prstDash val="solid"/>
                    </a:lnL>
                    <a:lnB w="12700">
                      <a:solidFill>
                        <a:srgbClr val="4472C4"/>
                      </a:solidFill>
                      <a:prstDash val="solid"/>
                    </a:lnB>
                  </a:tcPr>
                </a:tc>
                <a:tc>
                  <a:txBody>
                    <a:bodyPr/>
                    <a:lstStyle/>
                    <a:p>
                      <a:pPr marL="285115" indent="-172720">
                        <a:lnSpc>
                          <a:spcPct val="100000"/>
                        </a:lnSpc>
                        <a:spcBef>
                          <a:spcPts val="240"/>
                        </a:spcBef>
                        <a:buFont typeface="Arial"/>
                        <a:buChar char="•"/>
                        <a:tabLst>
                          <a:tab pos="285750" algn="l"/>
                        </a:tabLst>
                      </a:pPr>
                      <a:r>
                        <a:rPr sz="1100" dirty="0">
                          <a:latin typeface="Calibri"/>
                          <a:cs typeface="Calibri"/>
                        </a:rPr>
                        <a:t>Ability</a:t>
                      </a:r>
                      <a:r>
                        <a:rPr sz="1100" spc="-45" dirty="0">
                          <a:latin typeface="Calibri"/>
                          <a:cs typeface="Calibri"/>
                        </a:rPr>
                        <a:t> </a:t>
                      </a:r>
                      <a:r>
                        <a:rPr sz="1100" dirty="0">
                          <a:latin typeface="Calibri"/>
                          <a:cs typeface="Calibri"/>
                        </a:rPr>
                        <a:t>to</a:t>
                      </a:r>
                      <a:r>
                        <a:rPr sz="1100" spc="-25" dirty="0">
                          <a:latin typeface="Calibri"/>
                          <a:cs typeface="Calibri"/>
                        </a:rPr>
                        <a:t> </a:t>
                      </a:r>
                      <a:r>
                        <a:rPr sz="1100" dirty="0">
                          <a:latin typeface="Calibri"/>
                          <a:cs typeface="Calibri"/>
                        </a:rPr>
                        <a:t>design</a:t>
                      </a:r>
                      <a:r>
                        <a:rPr sz="1100" spc="-25" dirty="0">
                          <a:latin typeface="Calibri"/>
                          <a:cs typeface="Calibri"/>
                        </a:rPr>
                        <a:t> </a:t>
                      </a:r>
                      <a:r>
                        <a:rPr sz="1100" dirty="0">
                          <a:latin typeface="Calibri"/>
                          <a:cs typeface="Calibri"/>
                        </a:rPr>
                        <a:t>system</a:t>
                      </a:r>
                      <a:r>
                        <a:rPr sz="1100" spc="-50" dirty="0">
                          <a:latin typeface="Calibri"/>
                          <a:cs typeface="Calibri"/>
                        </a:rPr>
                        <a:t> </a:t>
                      </a:r>
                      <a:r>
                        <a:rPr sz="1100" dirty="0">
                          <a:latin typeface="Calibri"/>
                          <a:cs typeface="Calibri"/>
                        </a:rPr>
                        <a:t>that</a:t>
                      </a:r>
                      <a:r>
                        <a:rPr sz="1100" spc="-30" dirty="0">
                          <a:latin typeface="Calibri"/>
                          <a:cs typeface="Calibri"/>
                        </a:rPr>
                        <a:t> </a:t>
                      </a:r>
                      <a:r>
                        <a:rPr sz="1100" dirty="0">
                          <a:latin typeface="Calibri"/>
                          <a:cs typeface="Calibri"/>
                        </a:rPr>
                        <a:t>maximizes</a:t>
                      </a:r>
                      <a:r>
                        <a:rPr sz="1100" spc="-60" dirty="0">
                          <a:latin typeface="Calibri"/>
                          <a:cs typeface="Calibri"/>
                        </a:rPr>
                        <a:t> </a:t>
                      </a:r>
                      <a:r>
                        <a:rPr sz="1100" dirty="0">
                          <a:latin typeface="Calibri"/>
                          <a:cs typeface="Calibri"/>
                        </a:rPr>
                        <a:t>energy</a:t>
                      </a:r>
                      <a:r>
                        <a:rPr sz="1100" spc="-15" dirty="0">
                          <a:latin typeface="Calibri"/>
                          <a:cs typeface="Calibri"/>
                        </a:rPr>
                        <a:t> </a:t>
                      </a:r>
                      <a:r>
                        <a:rPr sz="1100" dirty="0">
                          <a:latin typeface="Calibri"/>
                          <a:cs typeface="Calibri"/>
                        </a:rPr>
                        <a:t>production</a:t>
                      </a:r>
                      <a:r>
                        <a:rPr sz="1100" spc="-50" dirty="0">
                          <a:latin typeface="Calibri"/>
                          <a:cs typeface="Calibri"/>
                        </a:rPr>
                        <a:t> </a:t>
                      </a:r>
                      <a:r>
                        <a:rPr sz="1100" dirty="0">
                          <a:latin typeface="Calibri"/>
                          <a:cs typeface="Calibri"/>
                        </a:rPr>
                        <a:t>&amp;</a:t>
                      </a:r>
                      <a:r>
                        <a:rPr sz="1100" spc="-20" dirty="0">
                          <a:latin typeface="Calibri"/>
                          <a:cs typeface="Calibri"/>
                        </a:rPr>
                        <a:t> </a:t>
                      </a:r>
                      <a:r>
                        <a:rPr sz="1100" dirty="0">
                          <a:latin typeface="Calibri"/>
                          <a:cs typeface="Calibri"/>
                        </a:rPr>
                        <a:t>minimizes</a:t>
                      </a:r>
                      <a:r>
                        <a:rPr sz="1100" spc="-45" dirty="0">
                          <a:latin typeface="Calibri"/>
                          <a:cs typeface="Calibri"/>
                        </a:rPr>
                        <a:t> </a:t>
                      </a:r>
                      <a:r>
                        <a:rPr sz="1100" spc="-20" dirty="0">
                          <a:latin typeface="Calibri"/>
                          <a:cs typeface="Calibri"/>
                        </a:rPr>
                        <a:t>cost</a:t>
                      </a:r>
                      <a:endParaRPr sz="1100">
                        <a:latin typeface="Calibri"/>
                        <a:cs typeface="Calibri"/>
                      </a:endParaRPr>
                    </a:p>
                    <a:p>
                      <a:pPr marL="285115" indent="-172720">
                        <a:lnSpc>
                          <a:spcPct val="100000"/>
                        </a:lnSpc>
                        <a:buFont typeface="Arial"/>
                        <a:buChar char="•"/>
                        <a:tabLst>
                          <a:tab pos="285750" algn="l"/>
                        </a:tabLst>
                      </a:pPr>
                      <a:r>
                        <a:rPr sz="1100" spc="-10" dirty="0">
                          <a:latin typeface="Calibri"/>
                          <a:cs typeface="Calibri"/>
                        </a:rPr>
                        <a:t>Eliminates</a:t>
                      </a:r>
                      <a:r>
                        <a:rPr sz="1100" spc="-20" dirty="0">
                          <a:latin typeface="Calibri"/>
                          <a:cs typeface="Calibri"/>
                        </a:rPr>
                        <a:t> </a:t>
                      </a:r>
                      <a:r>
                        <a:rPr sz="1100" dirty="0">
                          <a:latin typeface="Calibri"/>
                          <a:cs typeface="Calibri"/>
                        </a:rPr>
                        <a:t>offshore</a:t>
                      </a:r>
                      <a:r>
                        <a:rPr sz="1100" spc="25" dirty="0">
                          <a:latin typeface="Calibri"/>
                          <a:cs typeface="Calibri"/>
                        </a:rPr>
                        <a:t> </a:t>
                      </a:r>
                      <a:r>
                        <a:rPr sz="1100" spc="-10" dirty="0">
                          <a:latin typeface="Calibri"/>
                          <a:cs typeface="Calibri"/>
                        </a:rPr>
                        <a:t>integration</a:t>
                      </a:r>
                      <a:r>
                        <a:rPr sz="1100" dirty="0">
                          <a:latin typeface="Calibri"/>
                          <a:cs typeface="Calibri"/>
                        </a:rPr>
                        <a:t> and</a:t>
                      </a:r>
                      <a:r>
                        <a:rPr sz="1100" spc="30" dirty="0">
                          <a:latin typeface="Calibri"/>
                          <a:cs typeface="Calibri"/>
                        </a:rPr>
                        <a:t> </a:t>
                      </a:r>
                      <a:r>
                        <a:rPr sz="1100" spc="-10" dirty="0">
                          <a:latin typeface="Calibri"/>
                          <a:cs typeface="Calibri"/>
                        </a:rPr>
                        <a:t>coordination</a:t>
                      </a:r>
                      <a:r>
                        <a:rPr sz="1100" spc="5" dirty="0">
                          <a:latin typeface="Calibri"/>
                          <a:cs typeface="Calibri"/>
                        </a:rPr>
                        <a:t> </a:t>
                      </a:r>
                      <a:r>
                        <a:rPr sz="1100" spc="-20" dirty="0">
                          <a:latin typeface="Calibri"/>
                          <a:cs typeface="Calibri"/>
                        </a:rPr>
                        <a:t>risk</a:t>
                      </a:r>
                      <a:endParaRPr sz="1100">
                        <a:latin typeface="Calibri"/>
                        <a:cs typeface="Calibri"/>
                      </a:endParaRPr>
                    </a:p>
                  </a:txBody>
                  <a:tcPr marL="0" marR="0" marT="30480" marB="0">
                    <a:lnR w="12700">
                      <a:solidFill>
                        <a:srgbClr val="4472C4"/>
                      </a:solidFill>
                      <a:prstDash val="solid"/>
                    </a:lnR>
                    <a:lnB w="12700">
                      <a:solidFill>
                        <a:srgbClr val="4472C4"/>
                      </a:solidFill>
                      <a:prstDash val="solid"/>
                    </a:lnB>
                  </a:tcPr>
                </a:tc>
                <a:extLst>
                  <a:ext uri="{0D108BD9-81ED-4DB2-BD59-A6C34878D82A}">
                    <a16:rowId xmlns:a16="http://schemas.microsoft.com/office/drawing/2014/main" val="10001"/>
                  </a:ext>
                </a:extLst>
              </a:tr>
              <a:tr h="761365">
                <a:tc>
                  <a:txBody>
                    <a:bodyPr/>
                    <a:lstStyle/>
                    <a:p>
                      <a:pPr marL="319405" marR="347980" indent="-228600" algn="just">
                        <a:lnSpc>
                          <a:spcPct val="100000"/>
                        </a:lnSpc>
                        <a:spcBef>
                          <a:spcPts val="290"/>
                        </a:spcBef>
                      </a:pPr>
                      <a:r>
                        <a:rPr sz="1100" b="1" dirty="0">
                          <a:latin typeface="Calibri"/>
                          <a:cs typeface="Calibri"/>
                        </a:rPr>
                        <a:t>2.</a:t>
                      </a:r>
                      <a:r>
                        <a:rPr sz="1100" b="1" spc="200" dirty="0">
                          <a:latin typeface="Calibri"/>
                          <a:cs typeface="Calibri"/>
                        </a:rPr>
                        <a:t>  </a:t>
                      </a:r>
                      <a:r>
                        <a:rPr sz="1100" b="1" dirty="0">
                          <a:latin typeface="Calibri"/>
                          <a:cs typeface="Calibri"/>
                        </a:rPr>
                        <a:t>Shifts</a:t>
                      </a:r>
                      <a:r>
                        <a:rPr sz="1100" b="1" spc="-5" dirty="0">
                          <a:latin typeface="Calibri"/>
                          <a:cs typeface="Calibri"/>
                        </a:rPr>
                        <a:t> </a:t>
                      </a:r>
                      <a:r>
                        <a:rPr sz="1100" b="1" dirty="0">
                          <a:latin typeface="Calibri"/>
                          <a:cs typeface="Calibri"/>
                        </a:rPr>
                        <a:t>cost</a:t>
                      </a:r>
                      <a:r>
                        <a:rPr sz="1100" b="1" spc="-20" dirty="0">
                          <a:latin typeface="Calibri"/>
                          <a:cs typeface="Calibri"/>
                        </a:rPr>
                        <a:t> </a:t>
                      </a:r>
                      <a:r>
                        <a:rPr sz="1100" b="1" dirty="0">
                          <a:latin typeface="Calibri"/>
                          <a:cs typeface="Calibri"/>
                        </a:rPr>
                        <a:t>of</a:t>
                      </a:r>
                      <a:r>
                        <a:rPr sz="1100" b="1" spc="-10" dirty="0">
                          <a:latin typeface="Calibri"/>
                          <a:cs typeface="Calibri"/>
                        </a:rPr>
                        <a:t> </a:t>
                      </a:r>
                      <a:r>
                        <a:rPr sz="1100" b="1" dirty="0">
                          <a:latin typeface="Calibri"/>
                          <a:cs typeface="Calibri"/>
                        </a:rPr>
                        <a:t>offshore</a:t>
                      </a:r>
                      <a:r>
                        <a:rPr sz="1100" b="1" spc="-25" dirty="0">
                          <a:latin typeface="Calibri"/>
                          <a:cs typeface="Calibri"/>
                        </a:rPr>
                        <a:t> </a:t>
                      </a:r>
                      <a:r>
                        <a:rPr sz="1100" b="1" dirty="0">
                          <a:latin typeface="Calibri"/>
                          <a:cs typeface="Calibri"/>
                        </a:rPr>
                        <a:t>solution</a:t>
                      </a:r>
                      <a:r>
                        <a:rPr sz="1100" b="1" spc="-25" dirty="0">
                          <a:latin typeface="Calibri"/>
                          <a:cs typeface="Calibri"/>
                        </a:rPr>
                        <a:t> to </a:t>
                      </a:r>
                      <a:r>
                        <a:rPr sz="1100" b="1" dirty="0">
                          <a:latin typeface="Calibri"/>
                          <a:cs typeface="Calibri"/>
                        </a:rPr>
                        <a:t>OSW developer,</a:t>
                      </a:r>
                      <a:r>
                        <a:rPr sz="1100" b="1" spc="-20" dirty="0">
                          <a:latin typeface="Calibri"/>
                          <a:cs typeface="Calibri"/>
                        </a:rPr>
                        <a:t> </a:t>
                      </a:r>
                      <a:r>
                        <a:rPr sz="1100" b="1" dirty="0">
                          <a:latin typeface="Calibri"/>
                          <a:cs typeface="Calibri"/>
                        </a:rPr>
                        <a:t>who</a:t>
                      </a:r>
                      <a:r>
                        <a:rPr sz="1100" b="1" spc="-25" dirty="0">
                          <a:latin typeface="Calibri"/>
                          <a:cs typeface="Calibri"/>
                        </a:rPr>
                        <a:t> </a:t>
                      </a:r>
                      <a:r>
                        <a:rPr sz="1100" b="1" dirty="0">
                          <a:latin typeface="Calibri"/>
                          <a:cs typeface="Calibri"/>
                        </a:rPr>
                        <a:t>will</a:t>
                      </a:r>
                      <a:r>
                        <a:rPr sz="1100" b="1" spc="-15" dirty="0">
                          <a:latin typeface="Calibri"/>
                          <a:cs typeface="Calibri"/>
                        </a:rPr>
                        <a:t> </a:t>
                      </a:r>
                      <a:r>
                        <a:rPr sz="1100" b="1" dirty="0">
                          <a:latin typeface="Calibri"/>
                          <a:cs typeface="Calibri"/>
                        </a:rPr>
                        <a:t>have</a:t>
                      </a:r>
                      <a:r>
                        <a:rPr sz="1100" b="1" spc="-10" dirty="0">
                          <a:latin typeface="Calibri"/>
                          <a:cs typeface="Calibri"/>
                        </a:rPr>
                        <a:t> </a:t>
                      </a:r>
                      <a:r>
                        <a:rPr sz="1100" b="1" spc="-25" dirty="0">
                          <a:latin typeface="Calibri"/>
                          <a:cs typeface="Calibri"/>
                        </a:rPr>
                        <a:t>to </a:t>
                      </a:r>
                      <a:r>
                        <a:rPr sz="1100" b="1" dirty="0">
                          <a:latin typeface="Calibri"/>
                          <a:cs typeface="Calibri"/>
                        </a:rPr>
                        <a:t>recover</a:t>
                      </a:r>
                      <a:r>
                        <a:rPr sz="1100" b="1" spc="-35" dirty="0">
                          <a:latin typeface="Calibri"/>
                          <a:cs typeface="Calibri"/>
                        </a:rPr>
                        <a:t> </a:t>
                      </a:r>
                      <a:r>
                        <a:rPr sz="1100" b="1" dirty="0">
                          <a:latin typeface="Calibri"/>
                          <a:cs typeface="Calibri"/>
                        </a:rPr>
                        <a:t>costs</a:t>
                      </a:r>
                      <a:r>
                        <a:rPr sz="1100" b="1" spc="-15" dirty="0">
                          <a:latin typeface="Calibri"/>
                          <a:cs typeface="Calibri"/>
                        </a:rPr>
                        <a:t> </a:t>
                      </a:r>
                      <a:r>
                        <a:rPr sz="1100" b="1" dirty="0">
                          <a:latin typeface="Calibri"/>
                          <a:cs typeface="Calibri"/>
                        </a:rPr>
                        <a:t>via</a:t>
                      </a:r>
                      <a:r>
                        <a:rPr sz="1100" b="1" spc="-15" dirty="0">
                          <a:latin typeface="Calibri"/>
                          <a:cs typeface="Calibri"/>
                        </a:rPr>
                        <a:t> </a:t>
                      </a:r>
                      <a:r>
                        <a:rPr sz="1100" b="1" spc="-20" dirty="0">
                          <a:latin typeface="Calibri"/>
                          <a:cs typeface="Calibri"/>
                        </a:rPr>
                        <a:t>ORECs</a:t>
                      </a:r>
                      <a:endParaRPr sz="1100">
                        <a:latin typeface="Calibri"/>
                        <a:cs typeface="Calibri"/>
                      </a:endParaRPr>
                    </a:p>
                  </a:txBody>
                  <a:tcPr marL="0" marR="0" marT="36830" marB="0">
                    <a:lnL w="12700">
                      <a:solidFill>
                        <a:srgbClr val="4472C4"/>
                      </a:solidFill>
                      <a:prstDash val="solid"/>
                    </a:lnL>
                    <a:lnT w="12700">
                      <a:solidFill>
                        <a:srgbClr val="4472C4"/>
                      </a:solidFill>
                      <a:prstDash val="solid"/>
                    </a:lnT>
                    <a:lnB w="12700">
                      <a:solidFill>
                        <a:srgbClr val="4472C4"/>
                      </a:solidFill>
                      <a:prstDash val="solid"/>
                    </a:lnB>
                  </a:tcPr>
                </a:tc>
                <a:tc>
                  <a:txBody>
                    <a:bodyPr/>
                    <a:lstStyle/>
                    <a:p>
                      <a:pPr marL="285115" marR="276225" indent="-172720">
                        <a:lnSpc>
                          <a:spcPts val="1310"/>
                        </a:lnSpc>
                        <a:spcBef>
                          <a:spcPts val="355"/>
                        </a:spcBef>
                        <a:buFont typeface="Arial"/>
                        <a:buChar char="•"/>
                        <a:tabLst>
                          <a:tab pos="285750" algn="l"/>
                        </a:tabLst>
                      </a:pPr>
                      <a:r>
                        <a:rPr sz="1100" dirty="0">
                          <a:latin typeface="Calibri"/>
                          <a:cs typeface="Calibri"/>
                        </a:rPr>
                        <a:t>Energy</a:t>
                      </a:r>
                      <a:r>
                        <a:rPr sz="1100" spc="-5" dirty="0">
                          <a:latin typeface="Calibri"/>
                          <a:cs typeface="Calibri"/>
                        </a:rPr>
                        <a:t> </a:t>
                      </a:r>
                      <a:r>
                        <a:rPr sz="1100" spc="-10" dirty="0">
                          <a:latin typeface="Calibri"/>
                          <a:cs typeface="Calibri"/>
                        </a:rPr>
                        <a:t>production</a:t>
                      </a:r>
                      <a:r>
                        <a:rPr sz="1100" spc="-40" dirty="0">
                          <a:latin typeface="Calibri"/>
                          <a:cs typeface="Calibri"/>
                        </a:rPr>
                        <a:t> </a:t>
                      </a:r>
                      <a:r>
                        <a:rPr sz="1100" dirty="0">
                          <a:latin typeface="Calibri"/>
                          <a:cs typeface="Calibri"/>
                        </a:rPr>
                        <a:t>must</a:t>
                      </a:r>
                      <a:r>
                        <a:rPr sz="1100" spc="-20" dirty="0">
                          <a:latin typeface="Calibri"/>
                          <a:cs typeface="Calibri"/>
                        </a:rPr>
                        <a:t> </a:t>
                      </a:r>
                      <a:r>
                        <a:rPr sz="1100" dirty="0">
                          <a:latin typeface="Calibri"/>
                          <a:cs typeface="Calibri"/>
                        </a:rPr>
                        <a:t>be</a:t>
                      </a:r>
                      <a:r>
                        <a:rPr sz="1100" spc="-10" dirty="0">
                          <a:latin typeface="Calibri"/>
                          <a:cs typeface="Calibri"/>
                        </a:rPr>
                        <a:t> </a:t>
                      </a:r>
                      <a:r>
                        <a:rPr sz="1100" dirty="0">
                          <a:latin typeface="Calibri"/>
                          <a:cs typeface="Calibri"/>
                        </a:rPr>
                        <a:t>maximized</a:t>
                      </a:r>
                      <a:r>
                        <a:rPr sz="1100" spc="-40" dirty="0">
                          <a:latin typeface="Calibri"/>
                          <a:cs typeface="Calibri"/>
                        </a:rPr>
                        <a:t> </a:t>
                      </a:r>
                      <a:r>
                        <a:rPr sz="1100" dirty="0">
                          <a:latin typeface="Calibri"/>
                          <a:cs typeface="Calibri"/>
                        </a:rPr>
                        <a:t>to</a:t>
                      </a:r>
                      <a:r>
                        <a:rPr sz="1100" spc="-15" dirty="0">
                          <a:latin typeface="Calibri"/>
                          <a:cs typeface="Calibri"/>
                        </a:rPr>
                        <a:t> </a:t>
                      </a:r>
                      <a:r>
                        <a:rPr sz="1100" dirty="0">
                          <a:latin typeface="Calibri"/>
                          <a:cs typeface="Calibri"/>
                        </a:rPr>
                        <a:t>lower</a:t>
                      </a:r>
                      <a:r>
                        <a:rPr sz="1100" spc="-25" dirty="0">
                          <a:latin typeface="Calibri"/>
                          <a:cs typeface="Calibri"/>
                        </a:rPr>
                        <a:t> </a:t>
                      </a:r>
                      <a:r>
                        <a:rPr sz="1100" dirty="0">
                          <a:latin typeface="Calibri"/>
                          <a:cs typeface="Calibri"/>
                        </a:rPr>
                        <a:t>OREC</a:t>
                      </a:r>
                      <a:r>
                        <a:rPr sz="1100" spc="-15" dirty="0">
                          <a:latin typeface="Calibri"/>
                          <a:cs typeface="Calibri"/>
                        </a:rPr>
                        <a:t> </a:t>
                      </a:r>
                      <a:r>
                        <a:rPr sz="1100" dirty="0">
                          <a:latin typeface="Calibri"/>
                          <a:cs typeface="Calibri"/>
                        </a:rPr>
                        <a:t>costs</a:t>
                      </a:r>
                      <a:r>
                        <a:rPr sz="1100" spc="-35" dirty="0">
                          <a:latin typeface="Calibri"/>
                          <a:cs typeface="Calibri"/>
                        </a:rPr>
                        <a:t> </a:t>
                      </a:r>
                      <a:r>
                        <a:rPr sz="1100" dirty="0">
                          <a:latin typeface="Wingdings"/>
                          <a:cs typeface="Wingdings"/>
                        </a:rPr>
                        <a:t></a:t>
                      </a:r>
                      <a:r>
                        <a:rPr sz="1100" spc="-40" dirty="0">
                          <a:latin typeface="Times New Roman"/>
                          <a:cs typeface="Times New Roman"/>
                        </a:rPr>
                        <a:t> </a:t>
                      </a:r>
                      <a:r>
                        <a:rPr sz="1100" dirty="0">
                          <a:latin typeface="Calibri"/>
                          <a:cs typeface="Calibri"/>
                        </a:rPr>
                        <a:t>spreads</a:t>
                      </a:r>
                      <a:r>
                        <a:rPr sz="1100" spc="-20" dirty="0">
                          <a:latin typeface="Calibri"/>
                          <a:cs typeface="Calibri"/>
                        </a:rPr>
                        <a:t> </a:t>
                      </a:r>
                      <a:r>
                        <a:rPr sz="1100" dirty="0">
                          <a:latin typeface="Calibri"/>
                          <a:cs typeface="Calibri"/>
                        </a:rPr>
                        <a:t>high</a:t>
                      </a:r>
                      <a:r>
                        <a:rPr sz="1100" spc="-5" dirty="0">
                          <a:latin typeface="Calibri"/>
                          <a:cs typeface="Calibri"/>
                        </a:rPr>
                        <a:t> </a:t>
                      </a:r>
                      <a:r>
                        <a:rPr sz="1100" dirty="0">
                          <a:latin typeface="Calibri"/>
                          <a:cs typeface="Calibri"/>
                        </a:rPr>
                        <a:t>cost</a:t>
                      </a:r>
                      <a:r>
                        <a:rPr sz="1100" spc="-35" dirty="0">
                          <a:latin typeface="Calibri"/>
                          <a:cs typeface="Calibri"/>
                        </a:rPr>
                        <a:t> </a:t>
                      </a:r>
                      <a:r>
                        <a:rPr sz="1100" dirty="0">
                          <a:latin typeface="Calibri"/>
                          <a:cs typeface="Calibri"/>
                        </a:rPr>
                        <a:t>of</a:t>
                      </a:r>
                      <a:r>
                        <a:rPr sz="1100" spc="-25" dirty="0">
                          <a:latin typeface="Calibri"/>
                          <a:cs typeface="Calibri"/>
                        </a:rPr>
                        <a:t> </a:t>
                      </a:r>
                      <a:r>
                        <a:rPr sz="1100" dirty="0">
                          <a:latin typeface="Calibri"/>
                          <a:cs typeface="Calibri"/>
                        </a:rPr>
                        <a:t>lease</a:t>
                      </a:r>
                      <a:r>
                        <a:rPr sz="1100" spc="-5" dirty="0">
                          <a:latin typeface="Calibri"/>
                          <a:cs typeface="Calibri"/>
                        </a:rPr>
                        <a:t> </a:t>
                      </a:r>
                      <a:r>
                        <a:rPr sz="1100" spc="-25" dirty="0">
                          <a:latin typeface="Calibri"/>
                          <a:cs typeface="Calibri"/>
                        </a:rPr>
                        <a:t>to </a:t>
                      </a:r>
                      <a:r>
                        <a:rPr sz="1100" dirty="0">
                          <a:latin typeface="Calibri"/>
                          <a:cs typeface="Calibri"/>
                        </a:rPr>
                        <a:t>the</a:t>
                      </a:r>
                      <a:r>
                        <a:rPr sz="1100" spc="5" dirty="0">
                          <a:latin typeface="Calibri"/>
                          <a:cs typeface="Calibri"/>
                        </a:rPr>
                        <a:t> </a:t>
                      </a:r>
                      <a:r>
                        <a:rPr sz="1100" dirty="0">
                          <a:latin typeface="Calibri"/>
                          <a:cs typeface="Calibri"/>
                        </a:rPr>
                        <a:t>most</a:t>
                      </a:r>
                      <a:r>
                        <a:rPr sz="1100" spc="-30" dirty="0">
                          <a:latin typeface="Calibri"/>
                          <a:cs typeface="Calibri"/>
                        </a:rPr>
                        <a:t> </a:t>
                      </a:r>
                      <a:r>
                        <a:rPr sz="1100" dirty="0">
                          <a:latin typeface="Calibri"/>
                          <a:cs typeface="Calibri"/>
                        </a:rPr>
                        <a:t>number</a:t>
                      </a:r>
                      <a:r>
                        <a:rPr sz="1100" spc="5" dirty="0">
                          <a:latin typeface="Calibri"/>
                          <a:cs typeface="Calibri"/>
                        </a:rPr>
                        <a:t> </a:t>
                      </a:r>
                      <a:r>
                        <a:rPr sz="1100" dirty="0">
                          <a:latin typeface="Calibri"/>
                          <a:cs typeface="Calibri"/>
                        </a:rPr>
                        <a:t>of</a:t>
                      </a:r>
                      <a:r>
                        <a:rPr sz="1100" spc="5" dirty="0">
                          <a:latin typeface="Calibri"/>
                          <a:cs typeface="Calibri"/>
                        </a:rPr>
                        <a:t> </a:t>
                      </a:r>
                      <a:r>
                        <a:rPr sz="1100" spc="-10" dirty="0">
                          <a:latin typeface="Calibri"/>
                          <a:cs typeface="Calibri"/>
                        </a:rPr>
                        <a:t>megawatt-</a:t>
                      </a:r>
                      <a:r>
                        <a:rPr sz="1100" spc="-20" dirty="0">
                          <a:latin typeface="Calibri"/>
                          <a:cs typeface="Calibri"/>
                        </a:rPr>
                        <a:t>hours</a:t>
                      </a:r>
                      <a:endParaRPr sz="1100">
                        <a:latin typeface="Calibri"/>
                        <a:cs typeface="Calibri"/>
                      </a:endParaRPr>
                    </a:p>
                    <a:p>
                      <a:pPr marL="285115" marR="234315" indent="-172720">
                        <a:lnSpc>
                          <a:spcPts val="1320"/>
                        </a:lnSpc>
                        <a:buFont typeface="Arial"/>
                        <a:buChar char="•"/>
                        <a:tabLst>
                          <a:tab pos="285750" algn="l"/>
                        </a:tabLst>
                      </a:pPr>
                      <a:r>
                        <a:rPr sz="1100" dirty="0">
                          <a:latin typeface="Calibri"/>
                          <a:cs typeface="Calibri"/>
                        </a:rPr>
                        <a:t>OSW</a:t>
                      </a:r>
                      <a:r>
                        <a:rPr sz="1100" spc="-35" dirty="0">
                          <a:latin typeface="Calibri"/>
                          <a:cs typeface="Calibri"/>
                        </a:rPr>
                        <a:t> </a:t>
                      </a:r>
                      <a:r>
                        <a:rPr sz="1100" dirty="0">
                          <a:latin typeface="Calibri"/>
                          <a:cs typeface="Calibri"/>
                        </a:rPr>
                        <a:t>developer</a:t>
                      </a:r>
                      <a:r>
                        <a:rPr sz="1100" spc="-30" dirty="0">
                          <a:latin typeface="Calibri"/>
                          <a:cs typeface="Calibri"/>
                        </a:rPr>
                        <a:t> </a:t>
                      </a:r>
                      <a:r>
                        <a:rPr sz="1100" spc="-10" dirty="0">
                          <a:latin typeface="Calibri"/>
                          <a:cs typeface="Calibri"/>
                        </a:rPr>
                        <a:t>accountable</a:t>
                      </a:r>
                      <a:r>
                        <a:rPr sz="1100" spc="-35" dirty="0">
                          <a:latin typeface="Calibri"/>
                          <a:cs typeface="Calibri"/>
                        </a:rPr>
                        <a:t> </a:t>
                      </a:r>
                      <a:r>
                        <a:rPr sz="1100" dirty="0">
                          <a:latin typeface="Calibri"/>
                          <a:cs typeface="Calibri"/>
                        </a:rPr>
                        <a:t>for</a:t>
                      </a:r>
                      <a:r>
                        <a:rPr sz="1100" spc="-15" dirty="0">
                          <a:latin typeface="Calibri"/>
                          <a:cs typeface="Calibri"/>
                        </a:rPr>
                        <a:t> </a:t>
                      </a:r>
                      <a:r>
                        <a:rPr sz="1100" dirty="0">
                          <a:latin typeface="Calibri"/>
                          <a:cs typeface="Calibri"/>
                        </a:rPr>
                        <a:t>building</a:t>
                      </a:r>
                      <a:r>
                        <a:rPr sz="1100" spc="-15" dirty="0">
                          <a:latin typeface="Calibri"/>
                          <a:cs typeface="Calibri"/>
                        </a:rPr>
                        <a:t> </a:t>
                      </a:r>
                      <a:r>
                        <a:rPr sz="1100" dirty="0">
                          <a:latin typeface="Calibri"/>
                          <a:cs typeface="Calibri"/>
                        </a:rPr>
                        <a:t>a</a:t>
                      </a:r>
                      <a:r>
                        <a:rPr sz="1100" spc="-20" dirty="0">
                          <a:latin typeface="Calibri"/>
                          <a:cs typeface="Calibri"/>
                        </a:rPr>
                        <a:t> </a:t>
                      </a:r>
                      <a:r>
                        <a:rPr sz="1100" dirty="0">
                          <a:latin typeface="Calibri"/>
                          <a:cs typeface="Calibri"/>
                        </a:rPr>
                        <a:t>reliable</a:t>
                      </a:r>
                      <a:r>
                        <a:rPr sz="1100" spc="-15" dirty="0">
                          <a:latin typeface="Calibri"/>
                          <a:cs typeface="Calibri"/>
                        </a:rPr>
                        <a:t> </a:t>
                      </a:r>
                      <a:r>
                        <a:rPr sz="1100" dirty="0">
                          <a:latin typeface="Calibri"/>
                          <a:cs typeface="Calibri"/>
                        </a:rPr>
                        <a:t>solution</a:t>
                      </a:r>
                      <a:r>
                        <a:rPr sz="1100" spc="-40" dirty="0">
                          <a:latin typeface="Calibri"/>
                          <a:cs typeface="Calibri"/>
                        </a:rPr>
                        <a:t> </a:t>
                      </a:r>
                      <a:r>
                        <a:rPr sz="1100" dirty="0">
                          <a:latin typeface="Calibri"/>
                          <a:cs typeface="Calibri"/>
                        </a:rPr>
                        <a:t>as</a:t>
                      </a:r>
                      <a:r>
                        <a:rPr sz="1100" spc="-10" dirty="0">
                          <a:latin typeface="Calibri"/>
                          <a:cs typeface="Calibri"/>
                        </a:rPr>
                        <a:t> </a:t>
                      </a:r>
                      <a:r>
                        <a:rPr sz="1100" dirty="0">
                          <a:latin typeface="Calibri"/>
                          <a:cs typeface="Calibri"/>
                        </a:rPr>
                        <a:t>ORECs</a:t>
                      </a:r>
                      <a:r>
                        <a:rPr sz="1100" spc="-15" dirty="0">
                          <a:latin typeface="Calibri"/>
                          <a:cs typeface="Calibri"/>
                        </a:rPr>
                        <a:t> </a:t>
                      </a:r>
                      <a:r>
                        <a:rPr sz="1100" dirty="0">
                          <a:latin typeface="Calibri"/>
                          <a:cs typeface="Calibri"/>
                        </a:rPr>
                        <a:t>cannot</a:t>
                      </a:r>
                      <a:r>
                        <a:rPr sz="1100" spc="-40" dirty="0">
                          <a:latin typeface="Calibri"/>
                          <a:cs typeface="Calibri"/>
                        </a:rPr>
                        <a:t> </a:t>
                      </a:r>
                      <a:r>
                        <a:rPr sz="1100" dirty="0">
                          <a:latin typeface="Calibri"/>
                          <a:cs typeface="Calibri"/>
                        </a:rPr>
                        <a:t>be</a:t>
                      </a:r>
                      <a:r>
                        <a:rPr sz="1100" spc="-15" dirty="0">
                          <a:latin typeface="Calibri"/>
                          <a:cs typeface="Calibri"/>
                        </a:rPr>
                        <a:t> </a:t>
                      </a:r>
                      <a:r>
                        <a:rPr sz="1100" dirty="0">
                          <a:latin typeface="Calibri"/>
                          <a:cs typeface="Calibri"/>
                        </a:rPr>
                        <a:t>recovered</a:t>
                      </a:r>
                      <a:r>
                        <a:rPr sz="1100" spc="-25" dirty="0">
                          <a:latin typeface="Calibri"/>
                          <a:cs typeface="Calibri"/>
                        </a:rPr>
                        <a:t> if </a:t>
                      </a:r>
                      <a:r>
                        <a:rPr sz="1100" spc="-10" dirty="0">
                          <a:latin typeface="Calibri"/>
                          <a:cs typeface="Calibri"/>
                        </a:rPr>
                        <a:t>electricity</a:t>
                      </a:r>
                      <a:r>
                        <a:rPr sz="1100" spc="-35" dirty="0">
                          <a:latin typeface="Calibri"/>
                          <a:cs typeface="Calibri"/>
                        </a:rPr>
                        <a:t> </a:t>
                      </a:r>
                      <a:r>
                        <a:rPr sz="1100" dirty="0">
                          <a:latin typeface="Calibri"/>
                          <a:cs typeface="Calibri"/>
                        </a:rPr>
                        <a:t>is</a:t>
                      </a:r>
                      <a:r>
                        <a:rPr sz="1100" spc="20" dirty="0">
                          <a:latin typeface="Calibri"/>
                          <a:cs typeface="Calibri"/>
                        </a:rPr>
                        <a:t> </a:t>
                      </a:r>
                      <a:r>
                        <a:rPr sz="1100" dirty="0">
                          <a:latin typeface="Calibri"/>
                          <a:cs typeface="Calibri"/>
                        </a:rPr>
                        <a:t>not</a:t>
                      </a:r>
                      <a:r>
                        <a:rPr sz="1100" spc="-20" dirty="0">
                          <a:latin typeface="Calibri"/>
                          <a:cs typeface="Calibri"/>
                        </a:rPr>
                        <a:t> </a:t>
                      </a:r>
                      <a:r>
                        <a:rPr sz="1100" dirty="0">
                          <a:latin typeface="Calibri"/>
                          <a:cs typeface="Calibri"/>
                        </a:rPr>
                        <a:t>delivered</a:t>
                      </a:r>
                      <a:r>
                        <a:rPr sz="1100" spc="5" dirty="0">
                          <a:latin typeface="Calibri"/>
                          <a:cs typeface="Calibri"/>
                        </a:rPr>
                        <a:t> </a:t>
                      </a:r>
                      <a:r>
                        <a:rPr sz="1100" spc="-10" dirty="0">
                          <a:latin typeface="Calibri"/>
                          <a:cs typeface="Calibri"/>
                        </a:rPr>
                        <a:t>onshore</a:t>
                      </a:r>
                      <a:endParaRPr sz="1100">
                        <a:latin typeface="Calibri"/>
                        <a:cs typeface="Calibri"/>
                      </a:endParaRPr>
                    </a:p>
                  </a:txBody>
                  <a:tcPr marL="0" marR="0" marT="45085" marB="0">
                    <a:lnR w="12700">
                      <a:solidFill>
                        <a:srgbClr val="4472C4"/>
                      </a:solidFill>
                      <a:prstDash val="solid"/>
                    </a:lnR>
                    <a:lnT w="12700">
                      <a:solidFill>
                        <a:srgbClr val="4472C4"/>
                      </a:solidFill>
                      <a:prstDash val="solid"/>
                    </a:lnT>
                    <a:lnB w="12700">
                      <a:solidFill>
                        <a:srgbClr val="4472C4"/>
                      </a:solidFill>
                      <a:prstDash val="solid"/>
                    </a:lnB>
                  </a:tcPr>
                </a:tc>
                <a:extLst>
                  <a:ext uri="{0D108BD9-81ED-4DB2-BD59-A6C34878D82A}">
                    <a16:rowId xmlns:a16="http://schemas.microsoft.com/office/drawing/2014/main" val="10002"/>
                  </a:ext>
                </a:extLst>
              </a:tr>
              <a:tr h="426720">
                <a:tc>
                  <a:txBody>
                    <a:bodyPr/>
                    <a:lstStyle/>
                    <a:p>
                      <a:pPr marL="319405" marR="105410" indent="-228600">
                        <a:lnSpc>
                          <a:spcPct val="100000"/>
                        </a:lnSpc>
                        <a:spcBef>
                          <a:spcPts val="295"/>
                        </a:spcBef>
                      </a:pPr>
                      <a:r>
                        <a:rPr sz="1100" b="1" dirty="0">
                          <a:latin typeface="Calibri"/>
                          <a:cs typeface="Calibri"/>
                        </a:rPr>
                        <a:t>3.</a:t>
                      </a:r>
                      <a:r>
                        <a:rPr sz="1100" b="1" spc="200" dirty="0">
                          <a:latin typeface="Calibri"/>
                          <a:cs typeface="Calibri"/>
                        </a:rPr>
                        <a:t>  </a:t>
                      </a:r>
                      <a:r>
                        <a:rPr sz="1100" b="1" dirty="0">
                          <a:latin typeface="Calibri"/>
                          <a:cs typeface="Calibri"/>
                        </a:rPr>
                        <a:t>Since</a:t>
                      </a:r>
                      <a:r>
                        <a:rPr sz="1100" b="1" spc="-10" dirty="0">
                          <a:latin typeface="Calibri"/>
                          <a:cs typeface="Calibri"/>
                        </a:rPr>
                        <a:t> </a:t>
                      </a:r>
                      <a:r>
                        <a:rPr sz="1100" b="1" dirty="0">
                          <a:latin typeface="Calibri"/>
                          <a:cs typeface="Calibri"/>
                        </a:rPr>
                        <a:t>entirely</a:t>
                      </a:r>
                      <a:r>
                        <a:rPr sz="1100" b="1" spc="-20" dirty="0">
                          <a:latin typeface="Calibri"/>
                          <a:cs typeface="Calibri"/>
                        </a:rPr>
                        <a:t> </a:t>
                      </a:r>
                      <a:r>
                        <a:rPr sz="1100" b="1" dirty="0">
                          <a:latin typeface="Calibri"/>
                          <a:cs typeface="Calibri"/>
                        </a:rPr>
                        <a:t>onshore,</a:t>
                      </a:r>
                      <a:r>
                        <a:rPr sz="1100" b="1" spc="-15" dirty="0">
                          <a:latin typeface="Calibri"/>
                          <a:cs typeface="Calibri"/>
                        </a:rPr>
                        <a:t> </a:t>
                      </a:r>
                      <a:r>
                        <a:rPr sz="1100" b="1" dirty="0">
                          <a:latin typeface="Calibri"/>
                          <a:cs typeface="Calibri"/>
                        </a:rPr>
                        <a:t>project</a:t>
                      </a:r>
                      <a:r>
                        <a:rPr sz="1100" b="1" spc="-45" dirty="0">
                          <a:latin typeface="Calibri"/>
                          <a:cs typeface="Calibri"/>
                        </a:rPr>
                        <a:t> </a:t>
                      </a:r>
                      <a:r>
                        <a:rPr sz="1100" b="1" dirty="0">
                          <a:latin typeface="Calibri"/>
                          <a:cs typeface="Calibri"/>
                        </a:rPr>
                        <a:t>can</a:t>
                      </a:r>
                      <a:r>
                        <a:rPr sz="1100" b="1" spc="-20" dirty="0">
                          <a:latin typeface="Calibri"/>
                          <a:cs typeface="Calibri"/>
                        </a:rPr>
                        <a:t> </a:t>
                      </a:r>
                      <a:r>
                        <a:rPr sz="1100" b="1" spc="-25" dirty="0">
                          <a:latin typeface="Calibri"/>
                          <a:cs typeface="Calibri"/>
                        </a:rPr>
                        <a:t>be </a:t>
                      </a:r>
                      <a:r>
                        <a:rPr sz="1100" b="1" dirty="0">
                          <a:latin typeface="Calibri"/>
                          <a:cs typeface="Calibri"/>
                        </a:rPr>
                        <a:t>constructed</a:t>
                      </a:r>
                      <a:r>
                        <a:rPr sz="1100" b="1" spc="-45" dirty="0">
                          <a:latin typeface="Calibri"/>
                          <a:cs typeface="Calibri"/>
                        </a:rPr>
                        <a:t> </a:t>
                      </a:r>
                      <a:r>
                        <a:rPr sz="1100" b="1" dirty="0">
                          <a:latin typeface="Calibri"/>
                          <a:cs typeface="Calibri"/>
                        </a:rPr>
                        <a:t>ahead</a:t>
                      </a:r>
                      <a:r>
                        <a:rPr sz="1100" b="1" spc="-30" dirty="0">
                          <a:latin typeface="Calibri"/>
                          <a:cs typeface="Calibri"/>
                        </a:rPr>
                        <a:t> </a:t>
                      </a:r>
                      <a:r>
                        <a:rPr sz="1100" b="1" dirty="0">
                          <a:latin typeface="Calibri"/>
                          <a:cs typeface="Calibri"/>
                        </a:rPr>
                        <a:t>of</a:t>
                      </a:r>
                      <a:r>
                        <a:rPr sz="1100" b="1" spc="-15" dirty="0">
                          <a:latin typeface="Calibri"/>
                          <a:cs typeface="Calibri"/>
                        </a:rPr>
                        <a:t> </a:t>
                      </a:r>
                      <a:r>
                        <a:rPr sz="1100" b="1" dirty="0">
                          <a:latin typeface="Calibri"/>
                          <a:cs typeface="Calibri"/>
                        </a:rPr>
                        <a:t>OSW</a:t>
                      </a:r>
                      <a:r>
                        <a:rPr sz="1100" b="1" spc="-10" dirty="0">
                          <a:latin typeface="Calibri"/>
                          <a:cs typeface="Calibri"/>
                        </a:rPr>
                        <a:t> </a:t>
                      </a:r>
                      <a:r>
                        <a:rPr sz="1100" b="1" spc="-20" dirty="0">
                          <a:latin typeface="Calibri"/>
                          <a:cs typeface="Calibri"/>
                        </a:rPr>
                        <a:t>farms</a:t>
                      </a:r>
                      <a:endParaRPr sz="1100">
                        <a:latin typeface="Calibri"/>
                        <a:cs typeface="Calibri"/>
                      </a:endParaRPr>
                    </a:p>
                  </a:txBody>
                  <a:tcPr marL="0" marR="0" marT="37465" marB="0">
                    <a:lnL w="12700">
                      <a:solidFill>
                        <a:srgbClr val="4472C4"/>
                      </a:solidFill>
                      <a:prstDash val="solid"/>
                    </a:lnL>
                    <a:lnT w="12700">
                      <a:solidFill>
                        <a:srgbClr val="4472C4"/>
                      </a:solidFill>
                      <a:prstDash val="solid"/>
                    </a:lnT>
                    <a:lnB w="12700">
                      <a:solidFill>
                        <a:srgbClr val="4472C4"/>
                      </a:solidFill>
                      <a:prstDash val="solid"/>
                    </a:lnB>
                  </a:tcPr>
                </a:tc>
                <a:tc>
                  <a:txBody>
                    <a:bodyPr/>
                    <a:lstStyle/>
                    <a:p>
                      <a:pPr marL="285115" marR="337185" indent="-172720">
                        <a:lnSpc>
                          <a:spcPct val="100899"/>
                        </a:lnSpc>
                        <a:spcBef>
                          <a:spcPts val="280"/>
                        </a:spcBef>
                        <a:buFont typeface="Arial"/>
                        <a:buChar char="•"/>
                        <a:tabLst>
                          <a:tab pos="285750" algn="l"/>
                        </a:tabLst>
                      </a:pPr>
                      <a:r>
                        <a:rPr sz="1100" dirty="0">
                          <a:latin typeface="Calibri"/>
                          <a:cs typeface="Calibri"/>
                        </a:rPr>
                        <a:t>Lowers</a:t>
                      </a:r>
                      <a:r>
                        <a:rPr sz="1100" spc="-40" dirty="0">
                          <a:latin typeface="Calibri"/>
                          <a:cs typeface="Calibri"/>
                        </a:rPr>
                        <a:t> </a:t>
                      </a:r>
                      <a:r>
                        <a:rPr sz="1100" dirty="0">
                          <a:latin typeface="Calibri"/>
                          <a:cs typeface="Calibri"/>
                        </a:rPr>
                        <a:t>project</a:t>
                      </a:r>
                      <a:r>
                        <a:rPr sz="1100" spc="-20" dirty="0">
                          <a:latin typeface="Calibri"/>
                          <a:cs typeface="Calibri"/>
                        </a:rPr>
                        <a:t> </a:t>
                      </a:r>
                      <a:r>
                        <a:rPr sz="1100" dirty="0">
                          <a:latin typeface="Calibri"/>
                          <a:cs typeface="Calibri"/>
                        </a:rPr>
                        <a:t>on</a:t>
                      </a:r>
                      <a:r>
                        <a:rPr sz="1100" spc="-15" dirty="0">
                          <a:latin typeface="Calibri"/>
                          <a:cs typeface="Calibri"/>
                        </a:rPr>
                        <a:t> </a:t>
                      </a:r>
                      <a:r>
                        <a:rPr sz="1100" dirty="0">
                          <a:latin typeface="Calibri"/>
                          <a:cs typeface="Calibri"/>
                        </a:rPr>
                        <a:t>project</a:t>
                      </a:r>
                      <a:r>
                        <a:rPr sz="1100" spc="-40" dirty="0">
                          <a:latin typeface="Calibri"/>
                          <a:cs typeface="Calibri"/>
                        </a:rPr>
                        <a:t> </a:t>
                      </a:r>
                      <a:r>
                        <a:rPr sz="1100" dirty="0">
                          <a:latin typeface="Calibri"/>
                          <a:cs typeface="Calibri"/>
                        </a:rPr>
                        <a:t>risk,</a:t>
                      </a:r>
                      <a:r>
                        <a:rPr sz="1100" spc="-10" dirty="0">
                          <a:latin typeface="Calibri"/>
                          <a:cs typeface="Calibri"/>
                        </a:rPr>
                        <a:t> </a:t>
                      </a:r>
                      <a:r>
                        <a:rPr sz="1100" dirty="0">
                          <a:latin typeface="Calibri"/>
                          <a:cs typeface="Calibri"/>
                        </a:rPr>
                        <a:t>ensuring</a:t>
                      </a:r>
                      <a:r>
                        <a:rPr sz="1100" spc="-15" dirty="0">
                          <a:latin typeface="Calibri"/>
                          <a:cs typeface="Calibri"/>
                        </a:rPr>
                        <a:t> </a:t>
                      </a:r>
                      <a:r>
                        <a:rPr sz="1100" dirty="0">
                          <a:latin typeface="Calibri"/>
                          <a:cs typeface="Calibri"/>
                        </a:rPr>
                        <a:t>onshore</a:t>
                      </a:r>
                      <a:r>
                        <a:rPr sz="1100" spc="-35" dirty="0">
                          <a:latin typeface="Calibri"/>
                          <a:cs typeface="Calibri"/>
                        </a:rPr>
                        <a:t> </a:t>
                      </a:r>
                      <a:r>
                        <a:rPr sz="1100" spc="-10" dirty="0">
                          <a:latin typeface="Calibri"/>
                          <a:cs typeface="Calibri"/>
                        </a:rPr>
                        <a:t>transmission</a:t>
                      </a:r>
                      <a:r>
                        <a:rPr sz="1100" spc="-55" dirty="0">
                          <a:latin typeface="Calibri"/>
                          <a:cs typeface="Calibri"/>
                        </a:rPr>
                        <a:t> </a:t>
                      </a:r>
                      <a:r>
                        <a:rPr sz="1100" dirty="0">
                          <a:latin typeface="Calibri"/>
                          <a:cs typeface="Calibri"/>
                        </a:rPr>
                        <a:t>is</a:t>
                      </a:r>
                      <a:r>
                        <a:rPr sz="1100" spc="-10" dirty="0">
                          <a:latin typeface="Calibri"/>
                          <a:cs typeface="Calibri"/>
                        </a:rPr>
                        <a:t> </a:t>
                      </a:r>
                      <a:r>
                        <a:rPr sz="1100" dirty="0">
                          <a:latin typeface="Calibri"/>
                          <a:cs typeface="Calibri"/>
                        </a:rPr>
                        <a:t>in</a:t>
                      </a:r>
                      <a:r>
                        <a:rPr sz="1100" spc="-5" dirty="0">
                          <a:latin typeface="Calibri"/>
                          <a:cs typeface="Calibri"/>
                        </a:rPr>
                        <a:t> </a:t>
                      </a:r>
                      <a:r>
                        <a:rPr sz="1100" dirty="0">
                          <a:latin typeface="Calibri"/>
                          <a:cs typeface="Calibri"/>
                        </a:rPr>
                        <a:t>place</a:t>
                      </a:r>
                      <a:r>
                        <a:rPr sz="1100" spc="-15" dirty="0">
                          <a:latin typeface="Calibri"/>
                          <a:cs typeface="Calibri"/>
                        </a:rPr>
                        <a:t> </a:t>
                      </a:r>
                      <a:r>
                        <a:rPr sz="1100" dirty="0">
                          <a:latin typeface="Calibri"/>
                          <a:cs typeface="Calibri"/>
                        </a:rPr>
                        <a:t>for</a:t>
                      </a:r>
                      <a:r>
                        <a:rPr sz="1100" spc="-10" dirty="0">
                          <a:latin typeface="Calibri"/>
                          <a:cs typeface="Calibri"/>
                        </a:rPr>
                        <a:t> </a:t>
                      </a:r>
                      <a:r>
                        <a:rPr sz="1100" dirty="0">
                          <a:latin typeface="Calibri"/>
                          <a:cs typeface="Calibri"/>
                        </a:rPr>
                        <a:t>OSW</a:t>
                      </a:r>
                      <a:r>
                        <a:rPr sz="1100" spc="-20" dirty="0">
                          <a:latin typeface="Calibri"/>
                          <a:cs typeface="Calibri"/>
                        </a:rPr>
                        <a:t> </a:t>
                      </a:r>
                      <a:r>
                        <a:rPr sz="1100" dirty="0">
                          <a:latin typeface="Calibri"/>
                          <a:cs typeface="Calibri"/>
                        </a:rPr>
                        <a:t>farms</a:t>
                      </a:r>
                      <a:r>
                        <a:rPr sz="1100" spc="-25" dirty="0">
                          <a:latin typeface="Calibri"/>
                          <a:cs typeface="Calibri"/>
                        </a:rPr>
                        <a:t> to </a:t>
                      </a:r>
                      <a:r>
                        <a:rPr sz="1100" dirty="0">
                          <a:latin typeface="Calibri"/>
                          <a:cs typeface="Calibri"/>
                        </a:rPr>
                        <a:t>connect</a:t>
                      </a:r>
                      <a:r>
                        <a:rPr sz="1100" spc="-25" dirty="0">
                          <a:latin typeface="Calibri"/>
                          <a:cs typeface="Calibri"/>
                        </a:rPr>
                        <a:t> </a:t>
                      </a:r>
                      <a:r>
                        <a:rPr sz="1100" dirty="0">
                          <a:latin typeface="Calibri"/>
                          <a:cs typeface="Calibri"/>
                        </a:rPr>
                        <a:t>to</a:t>
                      </a:r>
                      <a:r>
                        <a:rPr sz="1100" spc="-10" dirty="0">
                          <a:latin typeface="Calibri"/>
                          <a:cs typeface="Calibri"/>
                        </a:rPr>
                        <a:t> </a:t>
                      </a:r>
                      <a:r>
                        <a:rPr sz="1100" dirty="0">
                          <a:latin typeface="Wingdings"/>
                          <a:cs typeface="Wingdings"/>
                        </a:rPr>
                        <a:t></a:t>
                      </a:r>
                      <a:r>
                        <a:rPr sz="1100" spc="-35" dirty="0">
                          <a:latin typeface="Times New Roman"/>
                          <a:cs typeface="Times New Roman"/>
                        </a:rPr>
                        <a:t> </a:t>
                      </a:r>
                      <a:r>
                        <a:rPr sz="1100" spc="-10" dirty="0">
                          <a:latin typeface="Calibri"/>
                          <a:cs typeface="Calibri"/>
                        </a:rPr>
                        <a:t>minimizing</a:t>
                      </a:r>
                      <a:r>
                        <a:rPr sz="1100" spc="-30" dirty="0">
                          <a:latin typeface="Calibri"/>
                          <a:cs typeface="Calibri"/>
                        </a:rPr>
                        <a:t> </a:t>
                      </a:r>
                      <a:r>
                        <a:rPr sz="1100" dirty="0">
                          <a:latin typeface="Calibri"/>
                          <a:cs typeface="Calibri"/>
                        </a:rPr>
                        <a:t>cost</a:t>
                      </a:r>
                      <a:r>
                        <a:rPr sz="1100" spc="-30" dirty="0">
                          <a:latin typeface="Calibri"/>
                          <a:cs typeface="Calibri"/>
                        </a:rPr>
                        <a:t> </a:t>
                      </a:r>
                      <a:r>
                        <a:rPr sz="1100" dirty="0">
                          <a:latin typeface="Calibri"/>
                          <a:cs typeface="Calibri"/>
                        </a:rPr>
                        <a:t>&amp; schedule</a:t>
                      </a:r>
                      <a:r>
                        <a:rPr sz="1100" spc="-10" dirty="0">
                          <a:latin typeface="Calibri"/>
                          <a:cs typeface="Calibri"/>
                        </a:rPr>
                        <a:t> delays</a:t>
                      </a:r>
                      <a:endParaRPr sz="1100">
                        <a:latin typeface="Calibri"/>
                        <a:cs typeface="Calibri"/>
                      </a:endParaRPr>
                    </a:p>
                  </a:txBody>
                  <a:tcPr marL="0" marR="0" marT="35560" marB="0">
                    <a:lnR w="12700">
                      <a:solidFill>
                        <a:srgbClr val="4472C4"/>
                      </a:solidFill>
                      <a:prstDash val="solid"/>
                    </a:lnR>
                    <a:lnT w="12700">
                      <a:solidFill>
                        <a:srgbClr val="4472C4"/>
                      </a:solidFill>
                      <a:prstDash val="solid"/>
                    </a:lnT>
                    <a:lnB w="12700">
                      <a:solidFill>
                        <a:srgbClr val="4472C4"/>
                      </a:solidFill>
                      <a:prstDash val="solid"/>
                    </a:lnB>
                  </a:tcPr>
                </a:tc>
                <a:extLst>
                  <a:ext uri="{0D108BD9-81ED-4DB2-BD59-A6C34878D82A}">
                    <a16:rowId xmlns:a16="http://schemas.microsoft.com/office/drawing/2014/main" val="10003"/>
                  </a:ext>
                </a:extLst>
              </a:tr>
            </a:tbl>
          </a:graphicData>
        </a:graphic>
      </p:graphicFrame>
      <p:sp>
        <p:nvSpPr>
          <p:cNvPr id="16" name="object 16"/>
          <p:cNvSpPr txBox="1"/>
          <p:nvPr/>
        </p:nvSpPr>
        <p:spPr>
          <a:xfrm>
            <a:off x="6936017" y="6469739"/>
            <a:ext cx="2032000" cy="243015"/>
          </a:xfrm>
          <a:prstGeom prst="rect">
            <a:avLst/>
          </a:prstGeom>
        </p:spPr>
        <p:txBody>
          <a:bodyPr vert="horz" wrap="square" lIns="0" tIns="12065" rIns="0" bIns="0" rtlCol="0">
            <a:spAutoFit/>
          </a:bodyPr>
          <a:lstStyle/>
          <a:p>
            <a:pPr marL="12700" fontAlgn="auto">
              <a:lnSpc>
                <a:spcPts val="940"/>
              </a:lnSpc>
              <a:spcBef>
                <a:spcPts val="95"/>
              </a:spcBef>
              <a:spcAft>
                <a:spcPts val="0"/>
              </a:spcAft>
            </a:pPr>
            <a:r>
              <a:rPr sz="850" i="1" kern="0" spc="-85" dirty="0">
                <a:solidFill>
                  <a:sysClr val="windowText" lastClr="000000"/>
                </a:solidFill>
                <a:latin typeface="Arial"/>
                <a:cs typeface="Arial"/>
              </a:rPr>
              <a:t>OSW:</a:t>
            </a:r>
            <a:r>
              <a:rPr sz="850" i="1" kern="0" spc="-5" dirty="0">
                <a:solidFill>
                  <a:sysClr val="windowText" lastClr="000000"/>
                </a:solidFill>
                <a:latin typeface="Arial"/>
                <a:cs typeface="Arial"/>
              </a:rPr>
              <a:t> </a:t>
            </a:r>
            <a:r>
              <a:rPr sz="850" i="1" kern="0" dirty="0">
                <a:solidFill>
                  <a:sysClr val="windowText" lastClr="000000"/>
                </a:solidFill>
                <a:latin typeface="Arial"/>
                <a:cs typeface="Arial"/>
              </a:rPr>
              <a:t>Offshore</a:t>
            </a:r>
            <a:r>
              <a:rPr sz="850" i="1" kern="0" spc="-30" dirty="0">
                <a:solidFill>
                  <a:sysClr val="windowText" lastClr="000000"/>
                </a:solidFill>
                <a:latin typeface="Arial"/>
                <a:cs typeface="Arial"/>
              </a:rPr>
              <a:t> </a:t>
            </a:r>
            <a:r>
              <a:rPr sz="850" i="1" kern="0" spc="-20" dirty="0">
                <a:solidFill>
                  <a:sysClr val="windowText" lastClr="000000"/>
                </a:solidFill>
                <a:latin typeface="Arial"/>
                <a:cs typeface="Arial"/>
              </a:rPr>
              <a:t>Wind</a:t>
            </a:r>
            <a:endParaRPr sz="850" kern="0">
              <a:solidFill>
                <a:sysClr val="windowText" lastClr="000000"/>
              </a:solidFill>
              <a:latin typeface="Arial"/>
              <a:cs typeface="Arial"/>
            </a:endParaRPr>
          </a:p>
          <a:p>
            <a:pPr marL="12700" fontAlgn="auto">
              <a:lnSpc>
                <a:spcPts val="940"/>
              </a:lnSpc>
              <a:spcBef>
                <a:spcPts val="0"/>
              </a:spcBef>
              <a:spcAft>
                <a:spcPts val="0"/>
              </a:spcAft>
            </a:pPr>
            <a:r>
              <a:rPr sz="850" i="1" kern="0" spc="-100" dirty="0">
                <a:solidFill>
                  <a:sysClr val="windowText" lastClr="000000"/>
                </a:solidFill>
                <a:latin typeface="Arial"/>
                <a:cs typeface="Arial"/>
              </a:rPr>
              <a:t>OREC:</a:t>
            </a:r>
            <a:r>
              <a:rPr sz="850" i="1" kern="0" spc="-25" dirty="0">
                <a:solidFill>
                  <a:sysClr val="windowText" lastClr="000000"/>
                </a:solidFill>
                <a:latin typeface="Arial"/>
                <a:cs typeface="Arial"/>
              </a:rPr>
              <a:t> </a:t>
            </a:r>
            <a:r>
              <a:rPr sz="850" i="1" kern="0" dirty="0">
                <a:solidFill>
                  <a:sysClr val="windowText" lastClr="000000"/>
                </a:solidFill>
                <a:latin typeface="Arial"/>
                <a:cs typeface="Arial"/>
              </a:rPr>
              <a:t>Offshore</a:t>
            </a:r>
            <a:r>
              <a:rPr sz="850" i="1" kern="0" spc="-35" dirty="0">
                <a:solidFill>
                  <a:sysClr val="windowText" lastClr="000000"/>
                </a:solidFill>
                <a:latin typeface="Arial"/>
                <a:cs typeface="Arial"/>
              </a:rPr>
              <a:t> </a:t>
            </a:r>
            <a:r>
              <a:rPr sz="850" i="1" kern="0" spc="-20" dirty="0">
                <a:solidFill>
                  <a:sysClr val="windowText" lastClr="000000"/>
                </a:solidFill>
                <a:latin typeface="Arial"/>
                <a:cs typeface="Arial"/>
              </a:rPr>
              <a:t>Renewable</a:t>
            </a:r>
            <a:r>
              <a:rPr sz="850" i="1" kern="0" spc="-60" dirty="0">
                <a:solidFill>
                  <a:sysClr val="windowText" lastClr="000000"/>
                </a:solidFill>
                <a:latin typeface="Arial"/>
                <a:cs typeface="Arial"/>
              </a:rPr>
              <a:t> </a:t>
            </a:r>
            <a:r>
              <a:rPr sz="850" i="1" kern="0" spc="-10" dirty="0">
                <a:solidFill>
                  <a:sysClr val="windowText" lastClr="000000"/>
                </a:solidFill>
                <a:latin typeface="Arial"/>
                <a:cs typeface="Arial"/>
              </a:rPr>
              <a:t>Energy Credits</a:t>
            </a:r>
            <a:endParaRPr sz="850" kern="0">
              <a:solidFill>
                <a:sysClr val="windowText" lastClr="000000"/>
              </a:solidFill>
              <a:latin typeface="Arial"/>
              <a:cs typeface="Arial"/>
            </a:endParaRPr>
          </a:p>
        </p:txBody>
      </p:sp>
      <p:sp>
        <p:nvSpPr>
          <p:cNvPr id="17" name="object 17"/>
          <p:cNvSpPr txBox="1"/>
          <p:nvPr/>
        </p:nvSpPr>
        <p:spPr>
          <a:xfrm>
            <a:off x="2059940" y="1084579"/>
            <a:ext cx="2319020" cy="197490"/>
          </a:xfrm>
          <a:prstGeom prst="rect">
            <a:avLst/>
          </a:prstGeom>
        </p:spPr>
        <p:txBody>
          <a:bodyPr vert="horz" wrap="square" lIns="0" tIns="12700" rIns="0" bIns="0" rtlCol="0">
            <a:spAutoFit/>
          </a:bodyPr>
          <a:lstStyle/>
          <a:p>
            <a:pPr marL="12700" fontAlgn="auto">
              <a:spcBef>
                <a:spcPts val="100"/>
              </a:spcBef>
              <a:spcAft>
                <a:spcPts val="0"/>
              </a:spcAft>
            </a:pPr>
            <a:r>
              <a:rPr sz="1200" kern="0" spc="45" dirty="0">
                <a:solidFill>
                  <a:srgbClr val="FFFFFF"/>
                </a:solidFill>
                <a:latin typeface="Arial"/>
                <a:cs typeface="Arial"/>
              </a:rPr>
              <a:t>Outerbridge</a:t>
            </a:r>
            <a:r>
              <a:rPr sz="1200" kern="0" spc="-35" dirty="0">
                <a:solidFill>
                  <a:srgbClr val="FFFFFF"/>
                </a:solidFill>
                <a:latin typeface="Arial"/>
                <a:cs typeface="Arial"/>
              </a:rPr>
              <a:t> </a:t>
            </a:r>
            <a:r>
              <a:rPr sz="1200" kern="0" spc="50" dirty="0">
                <a:solidFill>
                  <a:srgbClr val="FFFFFF"/>
                </a:solidFill>
                <a:latin typeface="Arial"/>
                <a:cs typeface="Arial"/>
              </a:rPr>
              <a:t>Option</a:t>
            </a:r>
            <a:r>
              <a:rPr sz="1200" kern="0" spc="-30" dirty="0">
                <a:solidFill>
                  <a:srgbClr val="FFFFFF"/>
                </a:solidFill>
                <a:latin typeface="Arial"/>
                <a:cs typeface="Arial"/>
              </a:rPr>
              <a:t> </a:t>
            </a:r>
            <a:r>
              <a:rPr sz="1200" kern="0" spc="-75" dirty="0">
                <a:solidFill>
                  <a:srgbClr val="FFFFFF"/>
                </a:solidFill>
                <a:latin typeface="Arial"/>
                <a:cs typeface="Arial"/>
              </a:rPr>
              <a:t>1B</a:t>
            </a:r>
            <a:r>
              <a:rPr sz="1200" kern="0" spc="-15" dirty="0">
                <a:solidFill>
                  <a:srgbClr val="FFFFFF"/>
                </a:solidFill>
                <a:latin typeface="Arial"/>
                <a:cs typeface="Arial"/>
              </a:rPr>
              <a:t> </a:t>
            </a:r>
            <a:r>
              <a:rPr sz="1200" kern="0" spc="-10" dirty="0">
                <a:solidFill>
                  <a:srgbClr val="FFFFFF"/>
                </a:solidFill>
                <a:latin typeface="Arial"/>
                <a:cs typeface="Arial"/>
              </a:rPr>
              <a:t>Proposal</a:t>
            </a:r>
            <a:endParaRPr sz="1200" kern="0">
              <a:solidFill>
                <a:sysClr val="windowText" lastClr="000000"/>
              </a:solidFill>
              <a:latin typeface="Arial"/>
              <a:cs typeface="Arial"/>
            </a:endParaRPr>
          </a:p>
        </p:txBody>
      </p:sp>
    </p:spTree>
    <p:extLst>
      <p:ext uri="{BB962C8B-B14F-4D97-AF65-F5344CB8AC3E}">
        <p14:creationId xmlns:p14="http://schemas.microsoft.com/office/powerpoint/2010/main" val="4099182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273983" y="6483540"/>
            <a:ext cx="98425" cy="166071"/>
          </a:xfrm>
          <a:prstGeom prst="rect">
            <a:avLst/>
          </a:prstGeom>
        </p:spPr>
        <p:txBody>
          <a:bodyPr vert="horz" wrap="square" lIns="0" tIns="12065" rIns="0" bIns="0" rtlCol="0">
            <a:spAutoFit/>
          </a:bodyPr>
          <a:lstStyle/>
          <a:p>
            <a:pPr marL="12700" fontAlgn="auto">
              <a:spcBef>
                <a:spcPts val="95"/>
              </a:spcBef>
              <a:spcAft>
                <a:spcPts val="0"/>
              </a:spcAft>
            </a:pPr>
            <a:r>
              <a:rPr sz="1000" kern="0" spc="15" dirty="0">
                <a:solidFill>
                  <a:srgbClr val="8A8A8A"/>
                </a:solidFill>
                <a:latin typeface="Arial"/>
                <a:cs typeface="Arial"/>
              </a:rPr>
              <a:t>9</a:t>
            </a:r>
            <a:endParaRPr sz="1000" kern="0">
              <a:solidFill>
                <a:sysClr val="windowText" lastClr="000000"/>
              </a:solidFill>
              <a:latin typeface="Arial"/>
              <a:cs typeface="Arial"/>
            </a:endParaRPr>
          </a:p>
        </p:txBody>
      </p:sp>
      <p:sp>
        <p:nvSpPr>
          <p:cNvPr id="3" name="object 3"/>
          <p:cNvSpPr/>
          <p:nvPr/>
        </p:nvSpPr>
        <p:spPr>
          <a:xfrm>
            <a:off x="2158314" y="6705105"/>
            <a:ext cx="534670" cy="33655"/>
          </a:xfrm>
          <a:custGeom>
            <a:avLst/>
            <a:gdLst/>
            <a:ahLst/>
            <a:cxnLst/>
            <a:rect l="l" t="t" r="r" b="b"/>
            <a:pathLst>
              <a:path w="534669" h="33654">
                <a:moveTo>
                  <a:pt x="25349" y="26581"/>
                </a:moveTo>
                <a:lnTo>
                  <a:pt x="7467" y="26581"/>
                </a:lnTo>
                <a:lnTo>
                  <a:pt x="7467" y="685"/>
                </a:lnTo>
                <a:lnTo>
                  <a:pt x="0" y="685"/>
                </a:lnTo>
                <a:lnTo>
                  <a:pt x="0" y="32715"/>
                </a:lnTo>
                <a:lnTo>
                  <a:pt x="24434" y="32715"/>
                </a:lnTo>
                <a:lnTo>
                  <a:pt x="25349" y="26581"/>
                </a:lnTo>
                <a:close/>
              </a:path>
              <a:path w="534669" h="33654">
                <a:moveTo>
                  <a:pt x="48196" y="685"/>
                </a:moveTo>
                <a:lnTo>
                  <a:pt x="40500" y="685"/>
                </a:lnTo>
                <a:lnTo>
                  <a:pt x="40500" y="32715"/>
                </a:lnTo>
                <a:lnTo>
                  <a:pt x="48196" y="32715"/>
                </a:lnTo>
                <a:lnTo>
                  <a:pt x="48196" y="685"/>
                </a:lnTo>
                <a:close/>
              </a:path>
              <a:path w="534669" h="33654">
                <a:moveTo>
                  <a:pt x="98653" y="10223"/>
                </a:moveTo>
                <a:lnTo>
                  <a:pt x="97751" y="5689"/>
                </a:lnTo>
                <a:lnTo>
                  <a:pt x="93459" y="0"/>
                </a:lnTo>
                <a:lnTo>
                  <a:pt x="71958" y="0"/>
                </a:lnTo>
                <a:lnTo>
                  <a:pt x="65849" y="7505"/>
                </a:lnTo>
                <a:lnTo>
                  <a:pt x="65849" y="26352"/>
                </a:lnTo>
                <a:lnTo>
                  <a:pt x="71501" y="33401"/>
                </a:lnTo>
                <a:lnTo>
                  <a:pt x="87795" y="33401"/>
                </a:lnTo>
                <a:lnTo>
                  <a:pt x="90512" y="31813"/>
                </a:lnTo>
                <a:lnTo>
                  <a:pt x="92544" y="29311"/>
                </a:lnTo>
                <a:lnTo>
                  <a:pt x="92773" y="30441"/>
                </a:lnTo>
                <a:lnTo>
                  <a:pt x="93002" y="32042"/>
                </a:lnTo>
                <a:lnTo>
                  <a:pt x="93002" y="32715"/>
                </a:lnTo>
                <a:lnTo>
                  <a:pt x="98653" y="32715"/>
                </a:lnTo>
                <a:lnTo>
                  <a:pt x="98653" y="14312"/>
                </a:lnTo>
                <a:lnTo>
                  <a:pt x="83502" y="14312"/>
                </a:lnTo>
                <a:lnTo>
                  <a:pt x="83502" y="20218"/>
                </a:lnTo>
                <a:lnTo>
                  <a:pt x="91186" y="20218"/>
                </a:lnTo>
                <a:lnTo>
                  <a:pt x="91186" y="24765"/>
                </a:lnTo>
                <a:lnTo>
                  <a:pt x="88696" y="27495"/>
                </a:lnTo>
                <a:lnTo>
                  <a:pt x="76708" y="27495"/>
                </a:lnTo>
                <a:lnTo>
                  <a:pt x="73761" y="22720"/>
                </a:lnTo>
                <a:lnTo>
                  <a:pt x="73761" y="10452"/>
                </a:lnTo>
                <a:lnTo>
                  <a:pt x="76708" y="5905"/>
                </a:lnTo>
                <a:lnTo>
                  <a:pt x="88480" y="5905"/>
                </a:lnTo>
                <a:lnTo>
                  <a:pt x="90284" y="8636"/>
                </a:lnTo>
                <a:lnTo>
                  <a:pt x="90970" y="10223"/>
                </a:lnTo>
                <a:lnTo>
                  <a:pt x="98653" y="10223"/>
                </a:lnTo>
                <a:close/>
              </a:path>
              <a:path w="534669" h="33654">
                <a:moveTo>
                  <a:pt x="147078" y="685"/>
                </a:moveTo>
                <a:lnTo>
                  <a:pt x="139382" y="685"/>
                </a:lnTo>
                <a:lnTo>
                  <a:pt x="139382" y="12725"/>
                </a:lnTo>
                <a:lnTo>
                  <a:pt x="124447" y="12725"/>
                </a:lnTo>
                <a:lnTo>
                  <a:pt x="124447" y="685"/>
                </a:lnTo>
                <a:lnTo>
                  <a:pt x="116992" y="685"/>
                </a:lnTo>
                <a:lnTo>
                  <a:pt x="116992" y="32715"/>
                </a:lnTo>
                <a:lnTo>
                  <a:pt x="124447" y="32715"/>
                </a:lnTo>
                <a:lnTo>
                  <a:pt x="124447" y="18859"/>
                </a:lnTo>
                <a:lnTo>
                  <a:pt x="139382" y="18859"/>
                </a:lnTo>
                <a:lnTo>
                  <a:pt x="139382" y="32715"/>
                </a:lnTo>
                <a:lnTo>
                  <a:pt x="147078" y="32715"/>
                </a:lnTo>
                <a:lnTo>
                  <a:pt x="147078" y="685"/>
                </a:lnTo>
                <a:close/>
              </a:path>
              <a:path w="534669" h="33654">
                <a:moveTo>
                  <a:pt x="192786" y="685"/>
                </a:moveTo>
                <a:lnTo>
                  <a:pt x="162699" y="685"/>
                </a:lnTo>
                <a:lnTo>
                  <a:pt x="162699" y="6819"/>
                </a:lnTo>
                <a:lnTo>
                  <a:pt x="174002" y="6819"/>
                </a:lnTo>
                <a:lnTo>
                  <a:pt x="174002" y="32715"/>
                </a:lnTo>
                <a:lnTo>
                  <a:pt x="181698" y="32715"/>
                </a:lnTo>
                <a:lnTo>
                  <a:pt x="181698" y="6819"/>
                </a:lnTo>
                <a:lnTo>
                  <a:pt x="192786" y="6819"/>
                </a:lnTo>
                <a:lnTo>
                  <a:pt x="192786" y="685"/>
                </a:lnTo>
                <a:close/>
              </a:path>
              <a:path w="534669" h="33654">
                <a:moveTo>
                  <a:pt x="266331" y="32715"/>
                </a:moveTo>
                <a:lnTo>
                  <a:pt x="256044" y="23723"/>
                </a:lnTo>
                <a:lnTo>
                  <a:pt x="265874" y="12039"/>
                </a:lnTo>
                <a:lnTo>
                  <a:pt x="257505" y="12039"/>
                </a:lnTo>
                <a:lnTo>
                  <a:pt x="251498" y="19748"/>
                </a:lnTo>
                <a:lnTo>
                  <a:pt x="247319" y="16090"/>
                </a:lnTo>
                <a:lnTo>
                  <a:pt x="247319" y="24993"/>
                </a:lnTo>
                <a:lnTo>
                  <a:pt x="246418" y="26136"/>
                </a:lnTo>
                <a:lnTo>
                  <a:pt x="244830" y="27495"/>
                </a:lnTo>
                <a:lnTo>
                  <a:pt x="238721" y="27495"/>
                </a:lnTo>
                <a:lnTo>
                  <a:pt x="237134" y="25450"/>
                </a:lnTo>
                <a:lnTo>
                  <a:pt x="237134" y="21361"/>
                </a:lnTo>
                <a:lnTo>
                  <a:pt x="237591" y="18859"/>
                </a:lnTo>
                <a:lnTo>
                  <a:pt x="239560" y="18199"/>
                </a:lnTo>
                <a:lnTo>
                  <a:pt x="247319" y="24993"/>
                </a:lnTo>
                <a:lnTo>
                  <a:pt x="247319" y="16090"/>
                </a:lnTo>
                <a:lnTo>
                  <a:pt x="246888" y="15709"/>
                </a:lnTo>
                <a:lnTo>
                  <a:pt x="250939" y="14312"/>
                </a:lnTo>
                <a:lnTo>
                  <a:pt x="252984" y="11595"/>
                </a:lnTo>
                <a:lnTo>
                  <a:pt x="252984" y="4775"/>
                </a:lnTo>
                <a:lnTo>
                  <a:pt x="252984" y="4318"/>
                </a:lnTo>
                <a:lnTo>
                  <a:pt x="250266" y="0"/>
                </a:lnTo>
                <a:lnTo>
                  <a:pt x="246367" y="0"/>
                </a:lnTo>
                <a:lnTo>
                  <a:pt x="246367" y="9779"/>
                </a:lnTo>
                <a:lnTo>
                  <a:pt x="245960" y="11595"/>
                </a:lnTo>
                <a:lnTo>
                  <a:pt x="243268" y="12585"/>
                </a:lnTo>
                <a:lnTo>
                  <a:pt x="241439" y="11366"/>
                </a:lnTo>
                <a:lnTo>
                  <a:pt x="240080" y="9779"/>
                </a:lnTo>
                <a:lnTo>
                  <a:pt x="240080" y="6362"/>
                </a:lnTo>
                <a:lnTo>
                  <a:pt x="241211" y="4775"/>
                </a:lnTo>
                <a:lnTo>
                  <a:pt x="245516" y="4775"/>
                </a:lnTo>
                <a:lnTo>
                  <a:pt x="246303" y="6362"/>
                </a:lnTo>
                <a:lnTo>
                  <a:pt x="246367" y="9779"/>
                </a:lnTo>
                <a:lnTo>
                  <a:pt x="246367" y="0"/>
                </a:lnTo>
                <a:lnTo>
                  <a:pt x="236689" y="0"/>
                </a:lnTo>
                <a:lnTo>
                  <a:pt x="233286" y="4318"/>
                </a:lnTo>
                <a:lnTo>
                  <a:pt x="233387" y="11595"/>
                </a:lnTo>
                <a:lnTo>
                  <a:pt x="234200" y="13639"/>
                </a:lnTo>
                <a:lnTo>
                  <a:pt x="236118" y="15214"/>
                </a:lnTo>
                <a:lnTo>
                  <a:pt x="231711" y="16814"/>
                </a:lnTo>
                <a:lnTo>
                  <a:pt x="229895" y="20218"/>
                </a:lnTo>
                <a:lnTo>
                  <a:pt x="229895" y="28397"/>
                </a:lnTo>
                <a:lnTo>
                  <a:pt x="233070" y="33401"/>
                </a:lnTo>
                <a:lnTo>
                  <a:pt x="248678" y="33401"/>
                </a:lnTo>
                <a:lnTo>
                  <a:pt x="251396" y="29083"/>
                </a:lnTo>
                <a:lnTo>
                  <a:pt x="251650" y="28790"/>
                </a:lnTo>
                <a:lnTo>
                  <a:pt x="256146" y="32715"/>
                </a:lnTo>
                <a:lnTo>
                  <a:pt x="266331" y="32715"/>
                </a:lnTo>
                <a:close/>
              </a:path>
              <a:path w="534669" h="33654">
                <a:moveTo>
                  <a:pt x="334886" y="4546"/>
                </a:moveTo>
                <a:lnTo>
                  <a:pt x="330136" y="685"/>
                </a:lnTo>
                <a:lnTo>
                  <a:pt x="327418" y="685"/>
                </a:lnTo>
                <a:lnTo>
                  <a:pt x="327418" y="8178"/>
                </a:lnTo>
                <a:lnTo>
                  <a:pt x="327418" y="14084"/>
                </a:lnTo>
                <a:lnTo>
                  <a:pt x="325158" y="15227"/>
                </a:lnTo>
                <a:lnTo>
                  <a:pt x="313842" y="15227"/>
                </a:lnTo>
                <a:lnTo>
                  <a:pt x="313842" y="6591"/>
                </a:lnTo>
                <a:lnTo>
                  <a:pt x="325843" y="6591"/>
                </a:lnTo>
                <a:lnTo>
                  <a:pt x="327418" y="8178"/>
                </a:lnTo>
                <a:lnTo>
                  <a:pt x="327418" y="685"/>
                </a:lnTo>
                <a:lnTo>
                  <a:pt x="306158" y="685"/>
                </a:lnTo>
                <a:lnTo>
                  <a:pt x="306158" y="32715"/>
                </a:lnTo>
                <a:lnTo>
                  <a:pt x="313842" y="32715"/>
                </a:lnTo>
                <a:lnTo>
                  <a:pt x="313842" y="21132"/>
                </a:lnTo>
                <a:lnTo>
                  <a:pt x="330365" y="21132"/>
                </a:lnTo>
                <a:lnTo>
                  <a:pt x="334886" y="17272"/>
                </a:lnTo>
                <a:lnTo>
                  <a:pt x="334886" y="15227"/>
                </a:lnTo>
                <a:lnTo>
                  <a:pt x="334886" y="6591"/>
                </a:lnTo>
                <a:lnTo>
                  <a:pt x="334886" y="4546"/>
                </a:lnTo>
                <a:close/>
              </a:path>
              <a:path w="534669" h="33654">
                <a:moveTo>
                  <a:pt x="384441" y="7950"/>
                </a:moveTo>
                <a:lnTo>
                  <a:pt x="382879" y="5905"/>
                </a:lnTo>
                <a:lnTo>
                  <a:pt x="378333" y="0"/>
                </a:lnTo>
                <a:lnTo>
                  <a:pt x="376301" y="0"/>
                </a:lnTo>
                <a:lnTo>
                  <a:pt x="376301" y="10909"/>
                </a:lnTo>
                <a:lnTo>
                  <a:pt x="376301" y="21818"/>
                </a:lnTo>
                <a:lnTo>
                  <a:pt x="373811" y="27266"/>
                </a:lnTo>
                <a:lnTo>
                  <a:pt x="361137" y="27266"/>
                </a:lnTo>
                <a:lnTo>
                  <a:pt x="357974" y="22491"/>
                </a:lnTo>
                <a:lnTo>
                  <a:pt x="357974" y="11137"/>
                </a:lnTo>
                <a:lnTo>
                  <a:pt x="360908" y="5905"/>
                </a:lnTo>
                <a:lnTo>
                  <a:pt x="373583" y="5905"/>
                </a:lnTo>
                <a:lnTo>
                  <a:pt x="376301" y="10909"/>
                </a:lnTo>
                <a:lnTo>
                  <a:pt x="376301" y="0"/>
                </a:lnTo>
                <a:lnTo>
                  <a:pt x="356387" y="0"/>
                </a:lnTo>
                <a:lnTo>
                  <a:pt x="350050" y="7734"/>
                </a:lnTo>
                <a:lnTo>
                  <a:pt x="350050" y="25908"/>
                </a:lnTo>
                <a:lnTo>
                  <a:pt x="356158" y="33401"/>
                </a:lnTo>
                <a:lnTo>
                  <a:pt x="378561" y="33401"/>
                </a:lnTo>
                <a:lnTo>
                  <a:pt x="383095" y="27266"/>
                </a:lnTo>
                <a:lnTo>
                  <a:pt x="384441" y="25450"/>
                </a:lnTo>
                <a:lnTo>
                  <a:pt x="384441" y="7950"/>
                </a:lnTo>
                <a:close/>
              </a:path>
              <a:path w="534669" h="33654">
                <a:moveTo>
                  <a:pt x="445985" y="685"/>
                </a:moveTo>
                <a:lnTo>
                  <a:pt x="438302" y="685"/>
                </a:lnTo>
                <a:lnTo>
                  <a:pt x="436740" y="6819"/>
                </a:lnTo>
                <a:lnTo>
                  <a:pt x="435013" y="13665"/>
                </a:lnTo>
                <a:lnTo>
                  <a:pt x="433463" y="20205"/>
                </a:lnTo>
                <a:lnTo>
                  <a:pt x="432409" y="25450"/>
                </a:lnTo>
                <a:lnTo>
                  <a:pt x="431292" y="20650"/>
                </a:lnTo>
                <a:lnTo>
                  <a:pt x="429552" y="14008"/>
                </a:lnTo>
                <a:lnTo>
                  <a:pt x="427609" y="6883"/>
                </a:lnTo>
                <a:lnTo>
                  <a:pt x="425856" y="685"/>
                </a:lnTo>
                <a:lnTo>
                  <a:pt x="418617" y="685"/>
                </a:lnTo>
                <a:lnTo>
                  <a:pt x="416788" y="6959"/>
                </a:lnTo>
                <a:lnTo>
                  <a:pt x="414909" y="13868"/>
                </a:lnTo>
                <a:lnTo>
                  <a:pt x="413232" y="20434"/>
                </a:lnTo>
                <a:lnTo>
                  <a:pt x="412051" y="25679"/>
                </a:lnTo>
                <a:lnTo>
                  <a:pt x="411099" y="20434"/>
                </a:lnTo>
                <a:lnTo>
                  <a:pt x="409536" y="13868"/>
                </a:lnTo>
                <a:lnTo>
                  <a:pt x="407758" y="6959"/>
                </a:lnTo>
                <a:lnTo>
                  <a:pt x="406171" y="685"/>
                </a:lnTo>
                <a:lnTo>
                  <a:pt x="398018" y="685"/>
                </a:lnTo>
                <a:lnTo>
                  <a:pt x="407301" y="32715"/>
                </a:lnTo>
                <a:lnTo>
                  <a:pt x="415442" y="32715"/>
                </a:lnTo>
                <a:lnTo>
                  <a:pt x="417703" y="24765"/>
                </a:lnTo>
                <a:lnTo>
                  <a:pt x="420649" y="14084"/>
                </a:lnTo>
                <a:lnTo>
                  <a:pt x="421779" y="8864"/>
                </a:lnTo>
                <a:lnTo>
                  <a:pt x="422681" y="13411"/>
                </a:lnTo>
                <a:lnTo>
                  <a:pt x="426085" y="25679"/>
                </a:lnTo>
                <a:lnTo>
                  <a:pt x="428117" y="32715"/>
                </a:lnTo>
                <a:lnTo>
                  <a:pt x="436486" y="32715"/>
                </a:lnTo>
                <a:lnTo>
                  <a:pt x="445985" y="685"/>
                </a:lnTo>
                <a:close/>
              </a:path>
              <a:path w="534669" h="33654">
                <a:moveTo>
                  <a:pt x="488988" y="26581"/>
                </a:moveTo>
                <a:lnTo>
                  <a:pt x="469074" y="26581"/>
                </a:lnTo>
                <a:lnTo>
                  <a:pt x="469074" y="19088"/>
                </a:lnTo>
                <a:lnTo>
                  <a:pt x="486943" y="19088"/>
                </a:lnTo>
                <a:lnTo>
                  <a:pt x="486943" y="12954"/>
                </a:lnTo>
                <a:lnTo>
                  <a:pt x="469074" y="12954"/>
                </a:lnTo>
                <a:lnTo>
                  <a:pt x="469074" y="6819"/>
                </a:lnTo>
                <a:lnTo>
                  <a:pt x="487857" y="6819"/>
                </a:lnTo>
                <a:lnTo>
                  <a:pt x="487857" y="685"/>
                </a:lnTo>
                <a:lnTo>
                  <a:pt x="461606" y="685"/>
                </a:lnTo>
                <a:lnTo>
                  <a:pt x="461606" y="32715"/>
                </a:lnTo>
                <a:lnTo>
                  <a:pt x="488073" y="32715"/>
                </a:lnTo>
                <a:lnTo>
                  <a:pt x="488988" y="26581"/>
                </a:lnTo>
                <a:close/>
              </a:path>
              <a:path w="534669" h="33654">
                <a:moveTo>
                  <a:pt x="534466" y="4318"/>
                </a:moveTo>
                <a:lnTo>
                  <a:pt x="530390" y="685"/>
                </a:lnTo>
                <a:lnTo>
                  <a:pt x="526770" y="685"/>
                </a:lnTo>
                <a:lnTo>
                  <a:pt x="526770" y="7950"/>
                </a:lnTo>
                <a:lnTo>
                  <a:pt x="526770" y="13182"/>
                </a:lnTo>
                <a:lnTo>
                  <a:pt x="524967" y="14541"/>
                </a:lnTo>
                <a:lnTo>
                  <a:pt x="513194" y="14541"/>
                </a:lnTo>
                <a:lnTo>
                  <a:pt x="513194" y="6362"/>
                </a:lnTo>
                <a:lnTo>
                  <a:pt x="524967" y="6362"/>
                </a:lnTo>
                <a:lnTo>
                  <a:pt x="526770" y="7950"/>
                </a:lnTo>
                <a:lnTo>
                  <a:pt x="526770" y="685"/>
                </a:lnTo>
                <a:lnTo>
                  <a:pt x="505726" y="685"/>
                </a:lnTo>
                <a:lnTo>
                  <a:pt x="505726" y="32715"/>
                </a:lnTo>
                <a:lnTo>
                  <a:pt x="513194" y="32715"/>
                </a:lnTo>
                <a:lnTo>
                  <a:pt x="513194" y="20218"/>
                </a:lnTo>
                <a:lnTo>
                  <a:pt x="524510" y="20218"/>
                </a:lnTo>
                <a:lnTo>
                  <a:pt x="525640" y="21590"/>
                </a:lnTo>
                <a:lnTo>
                  <a:pt x="525640" y="31356"/>
                </a:lnTo>
                <a:lnTo>
                  <a:pt x="526313" y="32715"/>
                </a:lnTo>
                <a:lnTo>
                  <a:pt x="534009" y="32715"/>
                </a:lnTo>
                <a:lnTo>
                  <a:pt x="533565" y="31127"/>
                </a:lnTo>
                <a:lnTo>
                  <a:pt x="533781" y="28625"/>
                </a:lnTo>
                <a:lnTo>
                  <a:pt x="533781" y="20218"/>
                </a:lnTo>
                <a:lnTo>
                  <a:pt x="533781" y="19088"/>
                </a:lnTo>
                <a:lnTo>
                  <a:pt x="529031" y="17500"/>
                </a:lnTo>
                <a:lnTo>
                  <a:pt x="532206" y="16357"/>
                </a:lnTo>
                <a:lnTo>
                  <a:pt x="533844" y="14541"/>
                </a:lnTo>
                <a:lnTo>
                  <a:pt x="534466" y="13868"/>
                </a:lnTo>
                <a:lnTo>
                  <a:pt x="534466" y="6362"/>
                </a:lnTo>
                <a:lnTo>
                  <a:pt x="534466" y="4318"/>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nvGrpSpPr>
          <p:cNvPr id="4" name="object 4"/>
          <p:cNvGrpSpPr/>
          <p:nvPr/>
        </p:nvGrpSpPr>
        <p:grpSpPr>
          <a:xfrm>
            <a:off x="2158322" y="6538500"/>
            <a:ext cx="534670" cy="119380"/>
            <a:chOff x="634322" y="6538500"/>
            <a:chExt cx="534670" cy="119380"/>
          </a:xfrm>
        </p:grpSpPr>
        <p:pic>
          <p:nvPicPr>
            <p:cNvPr id="5" name="object 5"/>
            <p:cNvPicPr/>
            <p:nvPr/>
          </p:nvPicPr>
          <p:blipFill>
            <a:blip r:embed="rId2" cstate="print"/>
            <a:stretch>
              <a:fillRect/>
            </a:stretch>
          </p:blipFill>
          <p:spPr>
            <a:xfrm>
              <a:off x="634322" y="6538574"/>
              <a:ext cx="150020" cy="119045"/>
            </a:xfrm>
            <a:prstGeom prst="rect">
              <a:avLst/>
            </a:prstGeom>
          </p:spPr>
        </p:pic>
        <p:sp>
          <p:nvSpPr>
            <p:cNvPr id="6" name="object 6"/>
            <p:cNvSpPr/>
            <p:nvPr/>
          </p:nvSpPr>
          <p:spPr>
            <a:xfrm>
              <a:off x="806065" y="6538801"/>
              <a:ext cx="38100" cy="116839"/>
            </a:xfrm>
            <a:custGeom>
              <a:avLst/>
              <a:gdLst/>
              <a:ahLst/>
              <a:cxnLst/>
              <a:rect l="l" t="t" r="r" b="b"/>
              <a:pathLst>
                <a:path w="38100" h="116840">
                  <a:moveTo>
                    <a:pt x="38014" y="116773"/>
                  </a:moveTo>
                  <a:lnTo>
                    <a:pt x="0" y="116773"/>
                  </a:lnTo>
                  <a:lnTo>
                    <a:pt x="0" y="0"/>
                  </a:lnTo>
                  <a:lnTo>
                    <a:pt x="38014" y="0"/>
                  </a:lnTo>
                  <a:lnTo>
                    <a:pt x="38014" y="116773"/>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7" name="object 7"/>
            <p:cNvPicPr/>
            <p:nvPr/>
          </p:nvPicPr>
          <p:blipFill>
            <a:blip r:embed="rId3" cstate="print"/>
            <a:stretch>
              <a:fillRect/>
            </a:stretch>
          </p:blipFill>
          <p:spPr>
            <a:xfrm>
              <a:off x="875758" y="6538801"/>
              <a:ext cx="133955" cy="116773"/>
            </a:xfrm>
            <a:prstGeom prst="rect">
              <a:avLst/>
            </a:prstGeom>
          </p:spPr>
        </p:pic>
        <p:sp>
          <p:nvSpPr>
            <p:cNvPr id="8" name="object 8"/>
            <p:cNvSpPr/>
            <p:nvPr/>
          </p:nvSpPr>
          <p:spPr>
            <a:xfrm>
              <a:off x="1041387" y="6538505"/>
              <a:ext cx="127635" cy="117475"/>
            </a:xfrm>
            <a:custGeom>
              <a:avLst/>
              <a:gdLst/>
              <a:ahLst/>
              <a:cxnLst/>
              <a:rect l="l" t="t" r="r" b="b"/>
              <a:pathLst>
                <a:path w="127634" h="117475">
                  <a:moveTo>
                    <a:pt x="127165" y="0"/>
                  </a:moveTo>
                  <a:lnTo>
                    <a:pt x="0" y="0"/>
                  </a:lnTo>
                  <a:lnTo>
                    <a:pt x="0" y="26720"/>
                  </a:lnTo>
                  <a:lnTo>
                    <a:pt x="0" y="43268"/>
                  </a:lnTo>
                  <a:lnTo>
                    <a:pt x="0" y="71259"/>
                  </a:lnTo>
                  <a:lnTo>
                    <a:pt x="0" y="90347"/>
                  </a:lnTo>
                  <a:lnTo>
                    <a:pt x="0" y="117081"/>
                  </a:lnTo>
                  <a:lnTo>
                    <a:pt x="127165" y="117081"/>
                  </a:lnTo>
                  <a:lnTo>
                    <a:pt x="127165" y="90347"/>
                  </a:lnTo>
                  <a:lnTo>
                    <a:pt x="38468" y="90347"/>
                  </a:lnTo>
                  <a:lnTo>
                    <a:pt x="38468" y="71259"/>
                  </a:lnTo>
                  <a:lnTo>
                    <a:pt x="104089" y="71259"/>
                  </a:lnTo>
                  <a:lnTo>
                    <a:pt x="104089" y="43268"/>
                  </a:lnTo>
                  <a:lnTo>
                    <a:pt x="38468" y="43268"/>
                  </a:lnTo>
                  <a:lnTo>
                    <a:pt x="38468" y="26720"/>
                  </a:lnTo>
                  <a:lnTo>
                    <a:pt x="127165" y="26720"/>
                  </a:lnTo>
                  <a:lnTo>
                    <a:pt x="127165" y="0"/>
                  </a:lnTo>
                  <a:close/>
                </a:path>
              </a:pathLst>
            </a:custGeom>
            <a:solidFill>
              <a:srgbClr val="1D174F"/>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grpSp>
        <p:nvGrpSpPr>
          <p:cNvPr id="9" name="object 9"/>
          <p:cNvGrpSpPr/>
          <p:nvPr/>
        </p:nvGrpSpPr>
        <p:grpSpPr>
          <a:xfrm>
            <a:off x="1748028" y="6396228"/>
            <a:ext cx="8696325" cy="349250"/>
            <a:chOff x="224027" y="6396228"/>
            <a:chExt cx="8696325" cy="349250"/>
          </a:xfrm>
        </p:grpSpPr>
        <p:sp>
          <p:nvSpPr>
            <p:cNvPr id="10" name="object 10"/>
            <p:cNvSpPr/>
            <p:nvPr/>
          </p:nvSpPr>
          <p:spPr>
            <a:xfrm>
              <a:off x="228599" y="6400800"/>
              <a:ext cx="8686800" cy="2540"/>
            </a:xfrm>
            <a:custGeom>
              <a:avLst/>
              <a:gdLst/>
              <a:ahLst/>
              <a:cxnLst/>
              <a:rect l="l" t="t" r="r" b="b"/>
              <a:pathLst>
                <a:path w="8686800" h="2539">
                  <a:moveTo>
                    <a:pt x="0" y="2285"/>
                  </a:moveTo>
                  <a:lnTo>
                    <a:pt x="8686571" y="0"/>
                  </a:lnTo>
                </a:path>
              </a:pathLst>
            </a:custGeom>
            <a:ln w="9143">
              <a:solidFill>
                <a:srgbClr val="CB9D2C"/>
              </a:solidFill>
            </a:ln>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11" name="object 11"/>
            <p:cNvPicPr/>
            <p:nvPr/>
          </p:nvPicPr>
          <p:blipFill>
            <a:blip r:embed="rId4" cstate="print"/>
            <a:stretch>
              <a:fillRect/>
            </a:stretch>
          </p:blipFill>
          <p:spPr>
            <a:xfrm>
              <a:off x="300333" y="6449087"/>
              <a:ext cx="250297" cy="295766"/>
            </a:xfrm>
            <a:prstGeom prst="rect">
              <a:avLst/>
            </a:prstGeom>
          </p:spPr>
        </p:pic>
      </p:grpSp>
      <p:sp>
        <p:nvSpPr>
          <p:cNvPr id="12" name="object 12"/>
          <p:cNvSpPr/>
          <p:nvPr/>
        </p:nvSpPr>
        <p:spPr>
          <a:xfrm>
            <a:off x="5155691" y="0"/>
            <a:ext cx="1880870" cy="137160"/>
          </a:xfrm>
          <a:custGeom>
            <a:avLst/>
            <a:gdLst/>
            <a:ahLst/>
            <a:cxnLst/>
            <a:rect l="l" t="t" r="r" b="b"/>
            <a:pathLst>
              <a:path w="1880870" h="137160">
                <a:moveTo>
                  <a:pt x="1880628" y="0"/>
                </a:moveTo>
                <a:lnTo>
                  <a:pt x="0" y="0"/>
                </a:lnTo>
                <a:lnTo>
                  <a:pt x="0" y="137159"/>
                </a:lnTo>
                <a:lnTo>
                  <a:pt x="1880628" y="137159"/>
                </a:lnTo>
                <a:lnTo>
                  <a:pt x="1880628" y="0"/>
                </a:lnTo>
                <a:close/>
              </a:path>
            </a:pathLst>
          </a:custGeom>
          <a:solidFill>
            <a:srgbClr val="CB9D2C"/>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nvGrpSpPr>
          <p:cNvPr id="13" name="object 13"/>
          <p:cNvGrpSpPr/>
          <p:nvPr/>
        </p:nvGrpSpPr>
        <p:grpSpPr>
          <a:xfrm>
            <a:off x="1746504" y="1403606"/>
            <a:ext cx="2641600" cy="736600"/>
            <a:chOff x="222504" y="1403606"/>
            <a:chExt cx="2641600" cy="736600"/>
          </a:xfrm>
        </p:grpSpPr>
        <p:sp>
          <p:nvSpPr>
            <p:cNvPr id="14" name="object 14"/>
            <p:cNvSpPr/>
            <p:nvPr/>
          </p:nvSpPr>
          <p:spPr>
            <a:xfrm>
              <a:off x="228600" y="1409702"/>
              <a:ext cx="2628900" cy="723900"/>
            </a:xfrm>
            <a:custGeom>
              <a:avLst/>
              <a:gdLst/>
              <a:ahLst/>
              <a:cxnLst/>
              <a:rect l="l" t="t" r="r" b="b"/>
              <a:pathLst>
                <a:path w="2628900" h="723900">
                  <a:moveTo>
                    <a:pt x="2508250" y="0"/>
                  </a:moveTo>
                  <a:lnTo>
                    <a:pt x="120650" y="0"/>
                  </a:lnTo>
                  <a:lnTo>
                    <a:pt x="73685" y="9480"/>
                  </a:lnTo>
                  <a:lnTo>
                    <a:pt x="35336" y="35336"/>
                  </a:lnTo>
                  <a:lnTo>
                    <a:pt x="9480" y="73685"/>
                  </a:lnTo>
                  <a:lnTo>
                    <a:pt x="0" y="120650"/>
                  </a:lnTo>
                  <a:lnTo>
                    <a:pt x="0" y="603250"/>
                  </a:lnTo>
                  <a:lnTo>
                    <a:pt x="9480" y="650208"/>
                  </a:lnTo>
                  <a:lnTo>
                    <a:pt x="35336" y="688559"/>
                  </a:lnTo>
                  <a:lnTo>
                    <a:pt x="73685" y="714417"/>
                  </a:lnTo>
                  <a:lnTo>
                    <a:pt x="120650" y="723900"/>
                  </a:lnTo>
                  <a:lnTo>
                    <a:pt x="2508250" y="723900"/>
                  </a:lnTo>
                  <a:lnTo>
                    <a:pt x="2555214" y="714417"/>
                  </a:lnTo>
                  <a:lnTo>
                    <a:pt x="2593563" y="688559"/>
                  </a:lnTo>
                  <a:lnTo>
                    <a:pt x="2619419" y="650208"/>
                  </a:lnTo>
                  <a:lnTo>
                    <a:pt x="2628900" y="603250"/>
                  </a:lnTo>
                  <a:lnTo>
                    <a:pt x="2628900" y="120650"/>
                  </a:lnTo>
                  <a:lnTo>
                    <a:pt x="2619419" y="73685"/>
                  </a:lnTo>
                  <a:lnTo>
                    <a:pt x="2593563" y="35336"/>
                  </a:lnTo>
                  <a:lnTo>
                    <a:pt x="2555214" y="9480"/>
                  </a:lnTo>
                  <a:lnTo>
                    <a:pt x="2508250" y="0"/>
                  </a:lnTo>
                  <a:close/>
                </a:path>
              </a:pathLst>
            </a:custGeom>
            <a:solidFill>
              <a:srgbClr val="002060"/>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15" name="object 15"/>
            <p:cNvSpPr/>
            <p:nvPr/>
          </p:nvSpPr>
          <p:spPr>
            <a:xfrm>
              <a:off x="228600" y="1409702"/>
              <a:ext cx="2628900" cy="723900"/>
            </a:xfrm>
            <a:custGeom>
              <a:avLst/>
              <a:gdLst/>
              <a:ahLst/>
              <a:cxnLst/>
              <a:rect l="l" t="t" r="r" b="b"/>
              <a:pathLst>
                <a:path w="2628900" h="723900">
                  <a:moveTo>
                    <a:pt x="0" y="120650"/>
                  </a:moveTo>
                  <a:lnTo>
                    <a:pt x="9480" y="73685"/>
                  </a:lnTo>
                  <a:lnTo>
                    <a:pt x="35336" y="35336"/>
                  </a:lnTo>
                  <a:lnTo>
                    <a:pt x="73685" y="9480"/>
                  </a:lnTo>
                  <a:lnTo>
                    <a:pt x="120650" y="0"/>
                  </a:lnTo>
                  <a:lnTo>
                    <a:pt x="2508250" y="0"/>
                  </a:lnTo>
                  <a:lnTo>
                    <a:pt x="2555214" y="9480"/>
                  </a:lnTo>
                  <a:lnTo>
                    <a:pt x="2593563" y="35336"/>
                  </a:lnTo>
                  <a:lnTo>
                    <a:pt x="2619419" y="73685"/>
                  </a:lnTo>
                  <a:lnTo>
                    <a:pt x="2628900" y="120650"/>
                  </a:lnTo>
                  <a:lnTo>
                    <a:pt x="2628900" y="603250"/>
                  </a:lnTo>
                  <a:lnTo>
                    <a:pt x="2619419" y="650208"/>
                  </a:lnTo>
                  <a:lnTo>
                    <a:pt x="2593563" y="688559"/>
                  </a:lnTo>
                  <a:lnTo>
                    <a:pt x="2555214" y="714417"/>
                  </a:lnTo>
                  <a:lnTo>
                    <a:pt x="2508250" y="723900"/>
                  </a:lnTo>
                  <a:lnTo>
                    <a:pt x="120650" y="723900"/>
                  </a:lnTo>
                  <a:lnTo>
                    <a:pt x="73685" y="714417"/>
                  </a:lnTo>
                  <a:lnTo>
                    <a:pt x="35336" y="688559"/>
                  </a:lnTo>
                  <a:lnTo>
                    <a:pt x="9480" y="650208"/>
                  </a:lnTo>
                  <a:lnTo>
                    <a:pt x="0" y="603250"/>
                  </a:lnTo>
                  <a:lnTo>
                    <a:pt x="0" y="120650"/>
                  </a:lnTo>
                  <a:close/>
                </a:path>
              </a:pathLst>
            </a:custGeom>
            <a:ln w="12192">
              <a:solidFill>
                <a:srgbClr val="2F528F"/>
              </a:solidFill>
            </a:ln>
          </p:spPr>
          <p:txBody>
            <a:bodyPr wrap="square" lIns="0" tIns="0" rIns="0" bIns="0" rtlCol="0"/>
            <a:lstStyle/>
            <a:p>
              <a:pPr fontAlgn="auto">
                <a:spcBef>
                  <a:spcPts val="0"/>
                </a:spcBef>
                <a:spcAft>
                  <a:spcPts val="0"/>
                </a:spcAft>
              </a:pPr>
              <a:endParaRPr kern="0">
                <a:solidFill>
                  <a:sysClr val="windowText" lastClr="000000"/>
                </a:solidFill>
              </a:endParaRPr>
            </a:p>
          </p:txBody>
        </p:sp>
      </p:grpSp>
      <p:grpSp>
        <p:nvGrpSpPr>
          <p:cNvPr id="16" name="object 16"/>
          <p:cNvGrpSpPr/>
          <p:nvPr/>
        </p:nvGrpSpPr>
        <p:grpSpPr>
          <a:xfrm>
            <a:off x="7880603" y="1403607"/>
            <a:ext cx="2489200" cy="736600"/>
            <a:chOff x="6356603" y="1403607"/>
            <a:chExt cx="2489200" cy="736600"/>
          </a:xfrm>
        </p:grpSpPr>
        <p:sp>
          <p:nvSpPr>
            <p:cNvPr id="17" name="object 17"/>
            <p:cNvSpPr/>
            <p:nvPr/>
          </p:nvSpPr>
          <p:spPr>
            <a:xfrm>
              <a:off x="6362699" y="1409703"/>
              <a:ext cx="2476500" cy="723900"/>
            </a:xfrm>
            <a:custGeom>
              <a:avLst/>
              <a:gdLst/>
              <a:ahLst/>
              <a:cxnLst/>
              <a:rect l="l" t="t" r="r" b="b"/>
              <a:pathLst>
                <a:path w="2476500" h="723900">
                  <a:moveTo>
                    <a:pt x="2355850" y="0"/>
                  </a:moveTo>
                  <a:lnTo>
                    <a:pt x="120650" y="0"/>
                  </a:lnTo>
                  <a:lnTo>
                    <a:pt x="73685" y="9480"/>
                  </a:lnTo>
                  <a:lnTo>
                    <a:pt x="35336" y="35336"/>
                  </a:lnTo>
                  <a:lnTo>
                    <a:pt x="9480" y="73685"/>
                  </a:lnTo>
                  <a:lnTo>
                    <a:pt x="0" y="120650"/>
                  </a:lnTo>
                  <a:lnTo>
                    <a:pt x="0" y="603237"/>
                  </a:lnTo>
                  <a:lnTo>
                    <a:pt x="9480" y="650203"/>
                  </a:lnTo>
                  <a:lnTo>
                    <a:pt x="35336" y="688557"/>
                  </a:lnTo>
                  <a:lnTo>
                    <a:pt x="73685" y="714417"/>
                  </a:lnTo>
                  <a:lnTo>
                    <a:pt x="120650" y="723900"/>
                  </a:lnTo>
                  <a:lnTo>
                    <a:pt x="2355850" y="723900"/>
                  </a:lnTo>
                  <a:lnTo>
                    <a:pt x="2402814" y="714417"/>
                  </a:lnTo>
                  <a:lnTo>
                    <a:pt x="2441163" y="688557"/>
                  </a:lnTo>
                  <a:lnTo>
                    <a:pt x="2467019" y="650203"/>
                  </a:lnTo>
                  <a:lnTo>
                    <a:pt x="2476500" y="603237"/>
                  </a:lnTo>
                  <a:lnTo>
                    <a:pt x="2476500" y="120650"/>
                  </a:lnTo>
                  <a:lnTo>
                    <a:pt x="2467019" y="73685"/>
                  </a:lnTo>
                  <a:lnTo>
                    <a:pt x="2441163" y="35336"/>
                  </a:lnTo>
                  <a:lnTo>
                    <a:pt x="2402814" y="9480"/>
                  </a:lnTo>
                  <a:lnTo>
                    <a:pt x="2355850" y="0"/>
                  </a:lnTo>
                  <a:close/>
                </a:path>
              </a:pathLst>
            </a:custGeom>
            <a:solidFill>
              <a:srgbClr val="002060"/>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18" name="object 18"/>
            <p:cNvSpPr/>
            <p:nvPr/>
          </p:nvSpPr>
          <p:spPr>
            <a:xfrm>
              <a:off x="6362699" y="1409703"/>
              <a:ext cx="2476500" cy="723900"/>
            </a:xfrm>
            <a:custGeom>
              <a:avLst/>
              <a:gdLst/>
              <a:ahLst/>
              <a:cxnLst/>
              <a:rect l="l" t="t" r="r" b="b"/>
              <a:pathLst>
                <a:path w="2476500" h="723900">
                  <a:moveTo>
                    <a:pt x="0" y="120650"/>
                  </a:moveTo>
                  <a:lnTo>
                    <a:pt x="9480" y="73685"/>
                  </a:lnTo>
                  <a:lnTo>
                    <a:pt x="35336" y="35336"/>
                  </a:lnTo>
                  <a:lnTo>
                    <a:pt x="73685" y="9480"/>
                  </a:lnTo>
                  <a:lnTo>
                    <a:pt x="120650" y="0"/>
                  </a:lnTo>
                  <a:lnTo>
                    <a:pt x="2355850" y="0"/>
                  </a:lnTo>
                  <a:lnTo>
                    <a:pt x="2402814" y="9480"/>
                  </a:lnTo>
                  <a:lnTo>
                    <a:pt x="2441163" y="35336"/>
                  </a:lnTo>
                  <a:lnTo>
                    <a:pt x="2467019" y="73685"/>
                  </a:lnTo>
                  <a:lnTo>
                    <a:pt x="2476500" y="120650"/>
                  </a:lnTo>
                  <a:lnTo>
                    <a:pt x="2476500" y="603237"/>
                  </a:lnTo>
                  <a:lnTo>
                    <a:pt x="2467019" y="650203"/>
                  </a:lnTo>
                  <a:lnTo>
                    <a:pt x="2441163" y="688557"/>
                  </a:lnTo>
                  <a:lnTo>
                    <a:pt x="2402814" y="714417"/>
                  </a:lnTo>
                  <a:lnTo>
                    <a:pt x="2355850" y="723900"/>
                  </a:lnTo>
                  <a:lnTo>
                    <a:pt x="120650" y="723900"/>
                  </a:lnTo>
                  <a:lnTo>
                    <a:pt x="73685" y="714417"/>
                  </a:lnTo>
                  <a:lnTo>
                    <a:pt x="35336" y="688557"/>
                  </a:lnTo>
                  <a:lnTo>
                    <a:pt x="9480" y="650203"/>
                  </a:lnTo>
                  <a:lnTo>
                    <a:pt x="0" y="603237"/>
                  </a:lnTo>
                  <a:lnTo>
                    <a:pt x="0" y="120650"/>
                  </a:lnTo>
                  <a:close/>
                </a:path>
              </a:pathLst>
            </a:custGeom>
            <a:ln w="12192">
              <a:solidFill>
                <a:srgbClr val="2F528F"/>
              </a:solidFill>
            </a:ln>
          </p:spPr>
          <p:txBody>
            <a:bodyPr wrap="square" lIns="0" tIns="0" rIns="0" bIns="0" rtlCol="0"/>
            <a:lstStyle/>
            <a:p>
              <a:pPr fontAlgn="auto">
                <a:spcBef>
                  <a:spcPts val="0"/>
                </a:spcBef>
                <a:spcAft>
                  <a:spcPts val="0"/>
                </a:spcAft>
              </a:pPr>
              <a:endParaRPr kern="0">
                <a:solidFill>
                  <a:sysClr val="windowText" lastClr="000000"/>
                </a:solidFill>
              </a:endParaRPr>
            </a:p>
          </p:txBody>
        </p:sp>
      </p:grpSp>
      <p:grpSp>
        <p:nvGrpSpPr>
          <p:cNvPr id="19" name="object 19"/>
          <p:cNvGrpSpPr/>
          <p:nvPr/>
        </p:nvGrpSpPr>
        <p:grpSpPr>
          <a:xfrm>
            <a:off x="4870703" y="1403607"/>
            <a:ext cx="2489200" cy="736600"/>
            <a:chOff x="3346703" y="1403607"/>
            <a:chExt cx="2489200" cy="736600"/>
          </a:xfrm>
        </p:grpSpPr>
        <p:sp>
          <p:nvSpPr>
            <p:cNvPr id="20" name="object 20"/>
            <p:cNvSpPr/>
            <p:nvPr/>
          </p:nvSpPr>
          <p:spPr>
            <a:xfrm>
              <a:off x="3352799" y="1409703"/>
              <a:ext cx="2476500" cy="723900"/>
            </a:xfrm>
            <a:custGeom>
              <a:avLst/>
              <a:gdLst/>
              <a:ahLst/>
              <a:cxnLst/>
              <a:rect l="l" t="t" r="r" b="b"/>
              <a:pathLst>
                <a:path w="2476500" h="723900">
                  <a:moveTo>
                    <a:pt x="2355850" y="0"/>
                  </a:moveTo>
                  <a:lnTo>
                    <a:pt x="120650" y="0"/>
                  </a:lnTo>
                  <a:lnTo>
                    <a:pt x="73685" y="9480"/>
                  </a:lnTo>
                  <a:lnTo>
                    <a:pt x="35336" y="35336"/>
                  </a:lnTo>
                  <a:lnTo>
                    <a:pt x="9480" y="73685"/>
                  </a:lnTo>
                  <a:lnTo>
                    <a:pt x="0" y="120650"/>
                  </a:lnTo>
                  <a:lnTo>
                    <a:pt x="0" y="603237"/>
                  </a:lnTo>
                  <a:lnTo>
                    <a:pt x="9480" y="650203"/>
                  </a:lnTo>
                  <a:lnTo>
                    <a:pt x="35336" y="688557"/>
                  </a:lnTo>
                  <a:lnTo>
                    <a:pt x="73685" y="714417"/>
                  </a:lnTo>
                  <a:lnTo>
                    <a:pt x="120650" y="723900"/>
                  </a:lnTo>
                  <a:lnTo>
                    <a:pt x="2355850" y="723900"/>
                  </a:lnTo>
                  <a:lnTo>
                    <a:pt x="2402814" y="714417"/>
                  </a:lnTo>
                  <a:lnTo>
                    <a:pt x="2441163" y="688557"/>
                  </a:lnTo>
                  <a:lnTo>
                    <a:pt x="2467019" y="650203"/>
                  </a:lnTo>
                  <a:lnTo>
                    <a:pt x="2476500" y="603237"/>
                  </a:lnTo>
                  <a:lnTo>
                    <a:pt x="2476500" y="120650"/>
                  </a:lnTo>
                  <a:lnTo>
                    <a:pt x="2467019" y="73685"/>
                  </a:lnTo>
                  <a:lnTo>
                    <a:pt x="2441163" y="35336"/>
                  </a:lnTo>
                  <a:lnTo>
                    <a:pt x="2402814" y="9480"/>
                  </a:lnTo>
                  <a:lnTo>
                    <a:pt x="2355850" y="0"/>
                  </a:lnTo>
                  <a:close/>
                </a:path>
              </a:pathLst>
            </a:custGeom>
            <a:solidFill>
              <a:srgbClr val="002060"/>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21" name="object 21"/>
            <p:cNvSpPr/>
            <p:nvPr/>
          </p:nvSpPr>
          <p:spPr>
            <a:xfrm>
              <a:off x="3352799" y="1409703"/>
              <a:ext cx="2476500" cy="723900"/>
            </a:xfrm>
            <a:custGeom>
              <a:avLst/>
              <a:gdLst/>
              <a:ahLst/>
              <a:cxnLst/>
              <a:rect l="l" t="t" r="r" b="b"/>
              <a:pathLst>
                <a:path w="2476500" h="723900">
                  <a:moveTo>
                    <a:pt x="0" y="120650"/>
                  </a:moveTo>
                  <a:lnTo>
                    <a:pt x="9480" y="73685"/>
                  </a:lnTo>
                  <a:lnTo>
                    <a:pt x="35336" y="35336"/>
                  </a:lnTo>
                  <a:lnTo>
                    <a:pt x="73685" y="9480"/>
                  </a:lnTo>
                  <a:lnTo>
                    <a:pt x="120650" y="0"/>
                  </a:lnTo>
                  <a:lnTo>
                    <a:pt x="2355850" y="0"/>
                  </a:lnTo>
                  <a:lnTo>
                    <a:pt x="2402814" y="9480"/>
                  </a:lnTo>
                  <a:lnTo>
                    <a:pt x="2441163" y="35336"/>
                  </a:lnTo>
                  <a:lnTo>
                    <a:pt x="2467019" y="73685"/>
                  </a:lnTo>
                  <a:lnTo>
                    <a:pt x="2476500" y="120650"/>
                  </a:lnTo>
                  <a:lnTo>
                    <a:pt x="2476500" y="603237"/>
                  </a:lnTo>
                  <a:lnTo>
                    <a:pt x="2467019" y="650203"/>
                  </a:lnTo>
                  <a:lnTo>
                    <a:pt x="2441163" y="688557"/>
                  </a:lnTo>
                  <a:lnTo>
                    <a:pt x="2402814" y="714417"/>
                  </a:lnTo>
                  <a:lnTo>
                    <a:pt x="2355850" y="723900"/>
                  </a:lnTo>
                  <a:lnTo>
                    <a:pt x="120650" y="723900"/>
                  </a:lnTo>
                  <a:lnTo>
                    <a:pt x="73685" y="714417"/>
                  </a:lnTo>
                  <a:lnTo>
                    <a:pt x="35336" y="688557"/>
                  </a:lnTo>
                  <a:lnTo>
                    <a:pt x="9480" y="650203"/>
                  </a:lnTo>
                  <a:lnTo>
                    <a:pt x="0" y="603237"/>
                  </a:lnTo>
                  <a:lnTo>
                    <a:pt x="0" y="120650"/>
                  </a:lnTo>
                  <a:close/>
                </a:path>
              </a:pathLst>
            </a:custGeom>
            <a:ln w="12192">
              <a:solidFill>
                <a:srgbClr val="2F528F"/>
              </a:solidFill>
            </a:ln>
          </p:spPr>
          <p:txBody>
            <a:bodyPr wrap="square" lIns="0" tIns="0" rIns="0" bIns="0" rtlCol="0"/>
            <a:lstStyle/>
            <a:p>
              <a:pPr fontAlgn="auto">
                <a:spcBef>
                  <a:spcPts val="0"/>
                </a:spcBef>
                <a:spcAft>
                  <a:spcPts val="0"/>
                </a:spcAft>
              </a:pPr>
              <a:endParaRPr kern="0">
                <a:solidFill>
                  <a:sysClr val="windowText" lastClr="000000"/>
                </a:solidFill>
              </a:endParaRPr>
            </a:p>
          </p:txBody>
        </p:sp>
      </p:grpSp>
      <p:sp>
        <p:nvSpPr>
          <p:cNvPr id="22" name="object 22"/>
          <p:cNvSpPr txBox="1">
            <a:spLocks noGrp="1"/>
          </p:cNvSpPr>
          <p:nvPr>
            <p:ph type="title"/>
          </p:nvPr>
        </p:nvSpPr>
        <p:spPr>
          <a:xfrm>
            <a:off x="2035389" y="251874"/>
            <a:ext cx="11169225" cy="721351"/>
          </a:xfrm>
          <a:prstGeom prst="rect">
            <a:avLst/>
          </a:prstGeom>
        </p:spPr>
        <p:txBody>
          <a:bodyPr vert="horz" wrap="square" lIns="0" tIns="53975" rIns="0" bIns="0" rtlCol="0">
            <a:spAutoFit/>
          </a:bodyPr>
          <a:lstStyle/>
          <a:p>
            <a:pPr marL="12700" marR="5080">
              <a:lnSpc>
                <a:spcPts val="2590"/>
              </a:lnSpc>
              <a:spcBef>
                <a:spcPts val="425"/>
              </a:spcBef>
            </a:pPr>
            <a:r>
              <a:rPr spc="325" dirty="0"/>
              <a:t>A</a:t>
            </a:r>
            <a:r>
              <a:rPr spc="-135" dirty="0"/>
              <a:t> </a:t>
            </a:r>
            <a:r>
              <a:rPr spc="204" dirty="0"/>
              <a:t>Tailored</a:t>
            </a:r>
            <a:r>
              <a:rPr spc="-145" dirty="0"/>
              <a:t> </a:t>
            </a:r>
            <a:r>
              <a:rPr spc="225" dirty="0"/>
              <a:t>Approach</a:t>
            </a:r>
            <a:r>
              <a:rPr spc="-140" dirty="0"/>
              <a:t> </a:t>
            </a:r>
            <a:r>
              <a:rPr spc="245" dirty="0"/>
              <a:t>to</a:t>
            </a:r>
            <a:r>
              <a:rPr spc="-135" dirty="0"/>
              <a:t> </a:t>
            </a:r>
            <a:r>
              <a:rPr spc="210" dirty="0"/>
              <a:t>Interconnecting</a:t>
            </a:r>
            <a:r>
              <a:rPr spc="-170" dirty="0"/>
              <a:t> </a:t>
            </a:r>
            <a:r>
              <a:rPr spc="285" dirty="0"/>
              <a:t>Offshore </a:t>
            </a:r>
            <a:r>
              <a:rPr spc="245" dirty="0"/>
              <a:t>Wind</a:t>
            </a:r>
            <a:r>
              <a:rPr spc="-155" dirty="0"/>
              <a:t> </a:t>
            </a:r>
            <a:r>
              <a:rPr spc="254" dirty="0"/>
              <a:t>Projects</a:t>
            </a:r>
            <a:r>
              <a:rPr spc="-155" dirty="0"/>
              <a:t> </a:t>
            </a:r>
            <a:r>
              <a:rPr spc="229" dirty="0"/>
              <a:t>Is</a:t>
            </a:r>
            <a:r>
              <a:rPr spc="-130" dirty="0"/>
              <a:t> </a:t>
            </a:r>
            <a:r>
              <a:rPr spc="285" dirty="0"/>
              <a:t>More</a:t>
            </a:r>
            <a:r>
              <a:rPr spc="-125" dirty="0"/>
              <a:t> </a:t>
            </a:r>
            <a:r>
              <a:rPr spc="204" dirty="0"/>
              <a:t>Beneficial</a:t>
            </a:r>
            <a:r>
              <a:rPr spc="-170" dirty="0"/>
              <a:t> </a:t>
            </a:r>
            <a:r>
              <a:rPr spc="245" dirty="0"/>
              <a:t>to</a:t>
            </a:r>
            <a:r>
              <a:rPr spc="-140" dirty="0"/>
              <a:t> </a:t>
            </a:r>
            <a:r>
              <a:rPr spc="254" dirty="0"/>
              <a:t>Ratepayers</a:t>
            </a:r>
          </a:p>
        </p:txBody>
      </p:sp>
      <p:sp>
        <p:nvSpPr>
          <p:cNvPr id="23" name="object 23"/>
          <p:cNvSpPr txBox="1"/>
          <p:nvPr/>
        </p:nvSpPr>
        <p:spPr>
          <a:xfrm>
            <a:off x="4922587" y="1505203"/>
            <a:ext cx="2423160" cy="529590"/>
          </a:xfrm>
          <a:prstGeom prst="rect">
            <a:avLst/>
          </a:prstGeom>
        </p:spPr>
        <p:txBody>
          <a:bodyPr vert="horz" wrap="square" lIns="0" tIns="13335" rIns="0" bIns="0" rtlCol="0">
            <a:spAutoFit/>
          </a:bodyPr>
          <a:lstStyle/>
          <a:p>
            <a:pPr marL="12700" marR="5080" indent="-1270" algn="ctr" fontAlgn="auto">
              <a:spcBef>
                <a:spcPts val="105"/>
              </a:spcBef>
              <a:spcAft>
                <a:spcPts val="0"/>
              </a:spcAft>
            </a:pPr>
            <a:r>
              <a:rPr sz="1100" kern="0" dirty="0">
                <a:solidFill>
                  <a:srgbClr val="FFFFFF"/>
                </a:solidFill>
                <a:latin typeface="Arial"/>
                <a:cs typeface="Arial"/>
              </a:rPr>
              <a:t>Final Lease</a:t>
            </a:r>
            <a:r>
              <a:rPr sz="1100" kern="0" spc="5" dirty="0">
                <a:solidFill>
                  <a:srgbClr val="FFFFFF"/>
                </a:solidFill>
                <a:latin typeface="Arial"/>
                <a:cs typeface="Arial"/>
              </a:rPr>
              <a:t> </a:t>
            </a:r>
            <a:r>
              <a:rPr sz="1100" kern="0" dirty="0">
                <a:solidFill>
                  <a:srgbClr val="FFFFFF"/>
                </a:solidFill>
                <a:latin typeface="Arial"/>
                <a:cs typeface="Arial"/>
              </a:rPr>
              <a:t>Areas</a:t>
            </a:r>
            <a:r>
              <a:rPr sz="1100" kern="0" spc="15" dirty="0">
                <a:solidFill>
                  <a:srgbClr val="FFFFFF"/>
                </a:solidFill>
                <a:latin typeface="Arial"/>
                <a:cs typeface="Arial"/>
              </a:rPr>
              <a:t> </a:t>
            </a:r>
            <a:r>
              <a:rPr sz="1100" kern="0" dirty="0">
                <a:solidFill>
                  <a:srgbClr val="FFFFFF"/>
                </a:solidFill>
                <a:latin typeface="Arial"/>
                <a:cs typeface="Arial"/>
              </a:rPr>
              <a:t>Makes</a:t>
            </a:r>
            <a:r>
              <a:rPr sz="1100" kern="0" spc="15" dirty="0">
                <a:solidFill>
                  <a:srgbClr val="FFFFFF"/>
                </a:solidFill>
                <a:latin typeface="Arial"/>
                <a:cs typeface="Arial"/>
              </a:rPr>
              <a:t> </a:t>
            </a:r>
            <a:r>
              <a:rPr sz="1100" kern="0" spc="-50" dirty="0">
                <a:solidFill>
                  <a:srgbClr val="FFFFFF"/>
                </a:solidFill>
                <a:latin typeface="Arial"/>
                <a:cs typeface="Arial"/>
              </a:rPr>
              <a:t>HVAC</a:t>
            </a:r>
            <a:r>
              <a:rPr sz="1100" kern="0" spc="15" dirty="0">
                <a:solidFill>
                  <a:srgbClr val="FFFFFF"/>
                </a:solidFill>
                <a:latin typeface="Arial"/>
                <a:cs typeface="Arial"/>
              </a:rPr>
              <a:t> </a:t>
            </a:r>
            <a:r>
              <a:rPr sz="1100" kern="0" spc="-20" dirty="0">
                <a:solidFill>
                  <a:srgbClr val="FFFFFF"/>
                </a:solidFill>
                <a:latin typeface="Arial"/>
                <a:cs typeface="Arial"/>
              </a:rPr>
              <a:t>More </a:t>
            </a:r>
            <a:r>
              <a:rPr sz="1100" kern="0" spc="55" dirty="0">
                <a:solidFill>
                  <a:srgbClr val="FFFFFF"/>
                </a:solidFill>
                <a:latin typeface="Arial"/>
                <a:cs typeface="Arial"/>
              </a:rPr>
              <a:t>Attractive</a:t>
            </a:r>
            <a:r>
              <a:rPr sz="1100" kern="0" spc="-35" dirty="0">
                <a:solidFill>
                  <a:srgbClr val="FFFFFF"/>
                </a:solidFill>
                <a:latin typeface="Arial"/>
                <a:cs typeface="Arial"/>
              </a:rPr>
              <a:t> </a:t>
            </a:r>
            <a:r>
              <a:rPr sz="1100" kern="0" spc="70" dirty="0">
                <a:solidFill>
                  <a:srgbClr val="FFFFFF"/>
                </a:solidFill>
                <a:latin typeface="Arial"/>
                <a:cs typeface="Arial"/>
              </a:rPr>
              <a:t>for</a:t>
            </a:r>
            <a:r>
              <a:rPr sz="1100" kern="0" spc="-20" dirty="0">
                <a:solidFill>
                  <a:srgbClr val="FFFFFF"/>
                </a:solidFill>
                <a:latin typeface="Arial"/>
                <a:cs typeface="Arial"/>
              </a:rPr>
              <a:t> </a:t>
            </a:r>
            <a:r>
              <a:rPr sz="1100" kern="0" dirty="0">
                <a:solidFill>
                  <a:srgbClr val="FFFFFF"/>
                </a:solidFill>
                <a:latin typeface="Arial"/>
                <a:cs typeface="Arial"/>
              </a:rPr>
              <a:t>&gt;70%</a:t>
            </a:r>
            <a:r>
              <a:rPr sz="1100" kern="0" spc="-5" dirty="0">
                <a:solidFill>
                  <a:srgbClr val="FFFFFF"/>
                </a:solidFill>
                <a:latin typeface="Arial"/>
                <a:cs typeface="Arial"/>
              </a:rPr>
              <a:t> </a:t>
            </a:r>
            <a:r>
              <a:rPr sz="1100" kern="0" spc="70" dirty="0">
                <a:solidFill>
                  <a:srgbClr val="FFFFFF"/>
                </a:solidFill>
                <a:latin typeface="Arial"/>
                <a:cs typeface="Arial"/>
              </a:rPr>
              <a:t>of</a:t>
            </a:r>
            <a:r>
              <a:rPr sz="1100" kern="0" spc="-10" dirty="0">
                <a:solidFill>
                  <a:srgbClr val="FFFFFF"/>
                </a:solidFill>
                <a:latin typeface="Arial"/>
                <a:cs typeface="Arial"/>
              </a:rPr>
              <a:t> </a:t>
            </a:r>
            <a:r>
              <a:rPr sz="1100" kern="0" spc="35" dirty="0">
                <a:solidFill>
                  <a:srgbClr val="FFFFFF"/>
                </a:solidFill>
                <a:latin typeface="Arial"/>
                <a:cs typeface="Arial"/>
              </a:rPr>
              <a:t>Uncommitted </a:t>
            </a:r>
            <a:r>
              <a:rPr sz="1100" kern="0" dirty="0">
                <a:solidFill>
                  <a:srgbClr val="FFFFFF"/>
                </a:solidFill>
                <a:latin typeface="Arial"/>
                <a:cs typeface="Arial"/>
              </a:rPr>
              <a:t>Offshore</a:t>
            </a:r>
            <a:r>
              <a:rPr sz="1100" kern="0" spc="165" dirty="0">
                <a:solidFill>
                  <a:srgbClr val="FFFFFF"/>
                </a:solidFill>
                <a:latin typeface="Arial"/>
                <a:cs typeface="Arial"/>
              </a:rPr>
              <a:t> </a:t>
            </a:r>
            <a:r>
              <a:rPr sz="1100" kern="0" dirty="0">
                <a:solidFill>
                  <a:srgbClr val="FFFFFF"/>
                </a:solidFill>
                <a:latin typeface="Arial"/>
                <a:cs typeface="Arial"/>
              </a:rPr>
              <a:t>Wind</a:t>
            </a:r>
            <a:r>
              <a:rPr sz="1100" kern="0" spc="165" dirty="0">
                <a:solidFill>
                  <a:srgbClr val="FFFFFF"/>
                </a:solidFill>
                <a:latin typeface="Arial"/>
                <a:cs typeface="Arial"/>
              </a:rPr>
              <a:t> </a:t>
            </a:r>
            <a:r>
              <a:rPr sz="1100" kern="0" spc="-10" dirty="0">
                <a:solidFill>
                  <a:srgbClr val="FFFFFF"/>
                </a:solidFill>
                <a:latin typeface="Arial"/>
                <a:cs typeface="Arial"/>
              </a:rPr>
              <a:t>Capacity</a:t>
            </a:r>
            <a:endParaRPr sz="1100" kern="0">
              <a:solidFill>
                <a:sysClr val="windowText" lastClr="000000"/>
              </a:solidFill>
              <a:latin typeface="Arial"/>
              <a:cs typeface="Arial"/>
            </a:endParaRPr>
          </a:p>
        </p:txBody>
      </p:sp>
      <p:sp>
        <p:nvSpPr>
          <p:cNvPr id="24" name="object 24"/>
          <p:cNvSpPr txBox="1"/>
          <p:nvPr/>
        </p:nvSpPr>
        <p:spPr>
          <a:xfrm>
            <a:off x="1715262" y="5372862"/>
            <a:ext cx="8801100" cy="314189"/>
          </a:xfrm>
          <a:prstGeom prst="rect">
            <a:avLst/>
          </a:prstGeom>
          <a:ln w="28955">
            <a:solidFill>
              <a:srgbClr val="1D174F"/>
            </a:solidFill>
          </a:ln>
        </p:spPr>
        <p:txBody>
          <a:bodyPr vert="horz" wrap="square" lIns="0" tIns="21590" rIns="0" bIns="0" rtlCol="0">
            <a:spAutoFit/>
          </a:bodyPr>
          <a:lstStyle/>
          <a:p>
            <a:pPr marL="135255" fontAlgn="auto">
              <a:spcBef>
                <a:spcPts val="170"/>
              </a:spcBef>
              <a:spcAft>
                <a:spcPts val="0"/>
              </a:spcAft>
            </a:pPr>
            <a:r>
              <a:rPr sz="1900" kern="0" spc="-70" dirty="0">
                <a:solidFill>
                  <a:sysClr val="windowText" lastClr="000000"/>
                </a:solidFill>
                <a:latin typeface="Arial"/>
                <a:cs typeface="Arial"/>
              </a:rPr>
              <a:t>SAA</a:t>
            </a:r>
            <a:r>
              <a:rPr sz="1900" kern="0" spc="-5" dirty="0">
                <a:solidFill>
                  <a:sysClr val="windowText" lastClr="000000"/>
                </a:solidFill>
                <a:latin typeface="Arial"/>
                <a:cs typeface="Arial"/>
              </a:rPr>
              <a:t> </a:t>
            </a:r>
            <a:r>
              <a:rPr sz="1900" kern="0" spc="55" dirty="0">
                <a:solidFill>
                  <a:sysClr val="windowText" lastClr="000000"/>
                </a:solidFill>
                <a:latin typeface="Arial"/>
                <a:cs typeface="Arial"/>
              </a:rPr>
              <a:t>Transmission</a:t>
            </a:r>
            <a:r>
              <a:rPr sz="1900" kern="0" spc="-60" dirty="0">
                <a:solidFill>
                  <a:sysClr val="windowText" lastClr="000000"/>
                </a:solidFill>
                <a:latin typeface="Arial"/>
                <a:cs typeface="Arial"/>
              </a:rPr>
              <a:t> </a:t>
            </a:r>
            <a:r>
              <a:rPr sz="1900" kern="0" spc="90" dirty="0">
                <a:solidFill>
                  <a:sysClr val="windowText" lastClr="000000"/>
                </a:solidFill>
                <a:latin typeface="Arial"/>
                <a:cs typeface="Arial"/>
              </a:rPr>
              <a:t>Solution</a:t>
            </a:r>
            <a:r>
              <a:rPr sz="1900" kern="0" spc="-50" dirty="0">
                <a:solidFill>
                  <a:sysClr val="windowText" lastClr="000000"/>
                </a:solidFill>
                <a:latin typeface="Arial"/>
                <a:cs typeface="Arial"/>
              </a:rPr>
              <a:t> </a:t>
            </a:r>
            <a:r>
              <a:rPr sz="1900" kern="0" spc="55" dirty="0">
                <a:solidFill>
                  <a:sysClr val="windowText" lastClr="000000"/>
                </a:solidFill>
                <a:latin typeface="Arial"/>
                <a:cs typeface="Arial"/>
              </a:rPr>
              <a:t>Should</a:t>
            </a:r>
            <a:r>
              <a:rPr sz="1900" kern="0" spc="-35" dirty="0">
                <a:solidFill>
                  <a:sysClr val="windowText" lastClr="000000"/>
                </a:solidFill>
                <a:latin typeface="Arial"/>
                <a:cs typeface="Arial"/>
              </a:rPr>
              <a:t> </a:t>
            </a:r>
            <a:r>
              <a:rPr sz="1900" kern="0" spc="90" dirty="0">
                <a:solidFill>
                  <a:sysClr val="windowText" lastClr="000000"/>
                </a:solidFill>
                <a:latin typeface="Arial"/>
                <a:cs typeface="Arial"/>
              </a:rPr>
              <a:t>Include</a:t>
            </a:r>
            <a:r>
              <a:rPr sz="1900" kern="0" spc="-50" dirty="0">
                <a:solidFill>
                  <a:sysClr val="windowText" lastClr="000000"/>
                </a:solidFill>
                <a:latin typeface="Arial"/>
                <a:cs typeface="Arial"/>
              </a:rPr>
              <a:t> </a:t>
            </a:r>
            <a:r>
              <a:rPr sz="1900" kern="0" spc="110" dirty="0">
                <a:solidFill>
                  <a:sysClr val="windowText" lastClr="000000"/>
                </a:solidFill>
                <a:latin typeface="Arial"/>
                <a:cs typeface="Arial"/>
              </a:rPr>
              <a:t>both</a:t>
            </a:r>
            <a:r>
              <a:rPr sz="1900" kern="0" spc="-25" dirty="0">
                <a:solidFill>
                  <a:sysClr val="windowText" lastClr="000000"/>
                </a:solidFill>
                <a:latin typeface="Arial"/>
                <a:cs typeface="Arial"/>
              </a:rPr>
              <a:t> </a:t>
            </a:r>
            <a:r>
              <a:rPr sz="1900" kern="0" spc="-100" dirty="0">
                <a:solidFill>
                  <a:sysClr val="windowText" lastClr="000000"/>
                </a:solidFill>
                <a:latin typeface="Arial"/>
                <a:cs typeface="Arial"/>
              </a:rPr>
              <a:t>HVAC</a:t>
            </a:r>
            <a:r>
              <a:rPr sz="1900" kern="0" spc="-50" dirty="0">
                <a:solidFill>
                  <a:sysClr val="windowText" lastClr="000000"/>
                </a:solidFill>
                <a:latin typeface="Arial"/>
                <a:cs typeface="Arial"/>
              </a:rPr>
              <a:t> </a:t>
            </a:r>
            <a:r>
              <a:rPr sz="1900" kern="0" spc="55" dirty="0">
                <a:solidFill>
                  <a:sysClr val="windowText" lastClr="000000"/>
                </a:solidFill>
                <a:latin typeface="Arial"/>
                <a:cs typeface="Arial"/>
              </a:rPr>
              <a:t>and</a:t>
            </a:r>
            <a:r>
              <a:rPr sz="1900" kern="0" spc="-35" dirty="0">
                <a:solidFill>
                  <a:sysClr val="windowText" lastClr="000000"/>
                </a:solidFill>
                <a:latin typeface="Arial"/>
                <a:cs typeface="Arial"/>
              </a:rPr>
              <a:t> </a:t>
            </a:r>
            <a:r>
              <a:rPr sz="1900" kern="0" spc="-105" dirty="0">
                <a:solidFill>
                  <a:sysClr val="windowText" lastClr="000000"/>
                </a:solidFill>
                <a:latin typeface="Arial"/>
                <a:cs typeface="Arial"/>
              </a:rPr>
              <a:t>HVDC</a:t>
            </a:r>
            <a:r>
              <a:rPr sz="1900" kern="0" spc="-50" dirty="0">
                <a:solidFill>
                  <a:sysClr val="windowText" lastClr="000000"/>
                </a:solidFill>
                <a:latin typeface="Arial"/>
                <a:cs typeface="Arial"/>
              </a:rPr>
              <a:t> </a:t>
            </a:r>
            <a:r>
              <a:rPr sz="1900" kern="0" spc="35" dirty="0">
                <a:solidFill>
                  <a:sysClr val="windowText" lastClr="000000"/>
                </a:solidFill>
                <a:latin typeface="Arial"/>
                <a:cs typeface="Arial"/>
              </a:rPr>
              <a:t>Proposals</a:t>
            </a:r>
            <a:endParaRPr sz="1900" kern="0">
              <a:solidFill>
                <a:sysClr val="windowText" lastClr="000000"/>
              </a:solidFill>
              <a:latin typeface="Arial"/>
              <a:cs typeface="Arial"/>
            </a:endParaRPr>
          </a:p>
        </p:txBody>
      </p:sp>
      <p:sp>
        <p:nvSpPr>
          <p:cNvPr id="25" name="object 25"/>
          <p:cNvSpPr txBox="1"/>
          <p:nvPr/>
        </p:nvSpPr>
        <p:spPr>
          <a:xfrm>
            <a:off x="1755868" y="1505203"/>
            <a:ext cx="2585085" cy="529590"/>
          </a:xfrm>
          <a:prstGeom prst="rect">
            <a:avLst/>
          </a:prstGeom>
        </p:spPr>
        <p:txBody>
          <a:bodyPr vert="horz" wrap="square" lIns="0" tIns="13335" rIns="0" bIns="0" rtlCol="0">
            <a:spAutoFit/>
          </a:bodyPr>
          <a:lstStyle/>
          <a:p>
            <a:pPr marL="12065" marR="5080" indent="-1905" algn="ctr" fontAlgn="auto">
              <a:spcBef>
                <a:spcPts val="105"/>
              </a:spcBef>
              <a:spcAft>
                <a:spcPts val="0"/>
              </a:spcAft>
            </a:pPr>
            <a:r>
              <a:rPr sz="1100" kern="0" spc="-50" dirty="0">
                <a:solidFill>
                  <a:srgbClr val="FFFFFF"/>
                </a:solidFill>
                <a:latin typeface="Arial"/>
                <a:cs typeface="Arial"/>
              </a:rPr>
              <a:t>HVAC</a:t>
            </a:r>
            <a:r>
              <a:rPr sz="1100" kern="0" spc="130" dirty="0">
                <a:solidFill>
                  <a:srgbClr val="FFFFFF"/>
                </a:solidFill>
                <a:latin typeface="Arial"/>
                <a:cs typeface="Arial"/>
              </a:rPr>
              <a:t> </a:t>
            </a:r>
            <a:r>
              <a:rPr sz="1100" kern="0" dirty="0">
                <a:solidFill>
                  <a:srgbClr val="FFFFFF"/>
                </a:solidFill>
                <a:latin typeface="Arial"/>
                <a:cs typeface="Arial"/>
              </a:rPr>
              <a:t>Allows</a:t>
            </a:r>
            <a:r>
              <a:rPr sz="1100" kern="0" spc="150" dirty="0">
                <a:solidFill>
                  <a:srgbClr val="FFFFFF"/>
                </a:solidFill>
                <a:latin typeface="Arial"/>
                <a:cs typeface="Arial"/>
              </a:rPr>
              <a:t> </a:t>
            </a:r>
            <a:r>
              <a:rPr sz="1100" kern="0" dirty="0">
                <a:solidFill>
                  <a:srgbClr val="FFFFFF"/>
                </a:solidFill>
                <a:latin typeface="Arial"/>
                <a:cs typeface="Arial"/>
              </a:rPr>
              <a:t>Offshore</a:t>
            </a:r>
            <a:r>
              <a:rPr sz="1100" kern="0" spc="135" dirty="0">
                <a:solidFill>
                  <a:srgbClr val="FFFFFF"/>
                </a:solidFill>
                <a:latin typeface="Arial"/>
                <a:cs typeface="Arial"/>
              </a:rPr>
              <a:t> </a:t>
            </a:r>
            <a:r>
              <a:rPr sz="1100" kern="0" spc="-20" dirty="0">
                <a:solidFill>
                  <a:srgbClr val="FFFFFF"/>
                </a:solidFill>
                <a:latin typeface="Arial"/>
                <a:cs typeface="Arial"/>
              </a:rPr>
              <a:t>Wind</a:t>
            </a:r>
            <a:r>
              <a:rPr sz="1100" kern="0" spc="500" dirty="0">
                <a:solidFill>
                  <a:srgbClr val="FFFFFF"/>
                </a:solidFill>
                <a:latin typeface="Arial"/>
                <a:cs typeface="Arial"/>
              </a:rPr>
              <a:t>  </a:t>
            </a:r>
            <a:r>
              <a:rPr sz="1100" kern="0" dirty="0">
                <a:solidFill>
                  <a:srgbClr val="FFFFFF"/>
                </a:solidFill>
                <a:latin typeface="Arial"/>
                <a:cs typeface="Arial"/>
              </a:rPr>
              <a:t>Developers</a:t>
            </a:r>
            <a:r>
              <a:rPr sz="1100" kern="0" spc="130" dirty="0">
                <a:solidFill>
                  <a:srgbClr val="FFFFFF"/>
                </a:solidFill>
                <a:latin typeface="Arial"/>
                <a:cs typeface="Arial"/>
              </a:rPr>
              <a:t> </a:t>
            </a:r>
            <a:r>
              <a:rPr sz="1100" kern="0" spc="85" dirty="0">
                <a:solidFill>
                  <a:srgbClr val="FFFFFF"/>
                </a:solidFill>
                <a:latin typeface="Arial"/>
                <a:cs typeface="Arial"/>
              </a:rPr>
              <a:t>to</a:t>
            </a:r>
            <a:r>
              <a:rPr sz="1100" kern="0" spc="204" dirty="0">
                <a:solidFill>
                  <a:srgbClr val="FFFFFF"/>
                </a:solidFill>
                <a:latin typeface="Arial"/>
                <a:cs typeface="Arial"/>
              </a:rPr>
              <a:t> </a:t>
            </a:r>
            <a:r>
              <a:rPr sz="1100" kern="0" dirty="0">
                <a:solidFill>
                  <a:srgbClr val="FFFFFF"/>
                </a:solidFill>
                <a:latin typeface="Arial"/>
                <a:cs typeface="Arial"/>
              </a:rPr>
              <a:t>Maximize</a:t>
            </a:r>
            <a:r>
              <a:rPr sz="1100" kern="0" spc="145" dirty="0">
                <a:solidFill>
                  <a:srgbClr val="FFFFFF"/>
                </a:solidFill>
                <a:latin typeface="Arial"/>
                <a:cs typeface="Arial"/>
              </a:rPr>
              <a:t> </a:t>
            </a:r>
            <a:r>
              <a:rPr sz="1100" kern="0" dirty="0">
                <a:solidFill>
                  <a:srgbClr val="FFFFFF"/>
                </a:solidFill>
                <a:latin typeface="Arial"/>
                <a:cs typeface="Arial"/>
              </a:rPr>
              <a:t>Offshore</a:t>
            </a:r>
            <a:r>
              <a:rPr sz="1100" kern="0" spc="140" dirty="0">
                <a:solidFill>
                  <a:srgbClr val="FFFFFF"/>
                </a:solidFill>
                <a:latin typeface="Arial"/>
                <a:cs typeface="Arial"/>
              </a:rPr>
              <a:t> </a:t>
            </a:r>
            <a:r>
              <a:rPr sz="1100" kern="0" spc="-20" dirty="0">
                <a:solidFill>
                  <a:srgbClr val="FFFFFF"/>
                </a:solidFill>
                <a:latin typeface="Arial"/>
                <a:cs typeface="Arial"/>
              </a:rPr>
              <a:t>Wind </a:t>
            </a:r>
            <a:r>
              <a:rPr sz="1100" kern="0" dirty="0">
                <a:solidFill>
                  <a:srgbClr val="FFFFFF"/>
                </a:solidFill>
                <a:latin typeface="Arial"/>
                <a:cs typeface="Arial"/>
              </a:rPr>
              <a:t>Capacity,</a:t>
            </a:r>
            <a:r>
              <a:rPr sz="1100" kern="0" spc="55" dirty="0">
                <a:solidFill>
                  <a:srgbClr val="FFFFFF"/>
                </a:solidFill>
                <a:latin typeface="Arial"/>
                <a:cs typeface="Arial"/>
              </a:rPr>
              <a:t> </a:t>
            </a:r>
            <a:r>
              <a:rPr sz="1100" kern="0" dirty="0">
                <a:solidFill>
                  <a:srgbClr val="FFFFFF"/>
                </a:solidFill>
                <a:latin typeface="Arial"/>
                <a:cs typeface="Arial"/>
              </a:rPr>
              <a:t>Leading</a:t>
            </a:r>
            <a:r>
              <a:rPr sz="1100" kern="0" spc="65" dirty="0">
                <a:solidFill>
                  <a:srgbClr val="FFFFFF"/>
                </a:solidFill>
                <a:latin typeface="Arial"/>
                <a:cs typeface="Arial"/>
              </a:rPr>
              <a:t> </a:t>
            </a:r>
            <a:r>
              <a:rPr sz="1100" kern="0" spc="85" dirty="0">
                <a:solidFill>
                  <a:srgbClr val="FFFFFF"/>
                </a:solidFill>
                <a:latin typeface="Arial"/>
                <a:cs typeface="Arial"/>
              </a:rPr>
              <a:t>to</a:t>
            </a:r>
            <a:r>
              <a:rPr sz="1100" kern="0" spc="110" dirty="0">
                <a:solidFill>
                  <a:srgbClr val="FFFFFF"/>
                </a:solidFill>
                <a:latin typeface="Arial"/>
                <a:cs typeface="Arial"/>
              </a:rPr>
              <a:t> </a:t>
            </a:r>
            <a:r>
              <a:rPr sz="1100" kern="0" dirty="0">
                <a:solidFill>
                  <a:srgbClr val="FFFFFF"/>
                </a:solidFill>
                <a:latin typeface="Arial"/>
                <a:cs typeface="Arial"/>
              </a:rPr>
              <a:t>Lower</a:t>
            </a:r>
            <a:r>
              <a:rPr sz="1100" kern="0" spc="50" dirty="0">
                <a:solidFill>
                  <a:srgbClr val="FFFFFF"/>
                </a:solidFill>
                <a:latin typeface="Arial"/>
                <a:cs typeface="Arial"/>
              </a:rPr>
              <a:t> </a:t>
            </a:r>
            <a:r>
              <a:rPr sz="1100" kern="0" spc="-20" dirty="0">
                <a:solidFill>
                  <a:srgbClr val="FFFFFF"/>
                </a:solidFill>
                <a:latin typeface="Arial"/>
                <a:cs typeface="Arial"/>
              </a:rPr>
              <a:t>Costs</a:t>
            </a:r>
            <a:endParaRPr sz="1100" kern="0">
              <a:solidFill>
                <a:sysClr val="windowText" lastClr="000000"/>
              </a:solidFill>
              <a:latin typeface="Arial"/>
              <a:cs typeface="Arial"/>
            </a:endParaRPr>
          </a:p>
        </p:txBody>
      </p:sp>
      <p:sp>
        <p:nvSpPr>
          <p:cNvPr id="26" name="object 26"/>
          <p:cNvSpPr txBox="1"/>
          <p:nvPr/>
        </p:nvSpPr>
        <p:spPr>
          <a:xfrm>
            <a:off x="7996667" y="1505344"/>
            <a:ext cx="2257425" cy="529590"/>
          </a:xfrm>
          <a:prstGeom prst="rect">
            <a:avLst/>
          </a:prstGeom>
        </p:spPr>
        <p:txBody>
          <a:bodyPr vert="horz" wrap="square" lIns="0" tIns="13335" rIns="0" bIns="0" rtlCol="0">
            <a:spAutoFit/>
          </a:bodyPr>
          <a:lstStyle/>
          <a:p>
            <a:pPr marL="12065" marR="5080" indent="-1905" algn="ctr" fontAlgn="auto">
              <a:spcBef>
                <a:spcPts val="105"/>
              </a:spcBef>
              <a:spcAft>
                <a:spcPts val="0"/>
              </a:spcAft>
            </a:pPr>
            <a:r>
              <a:rPr sz="1100" kern="0" dirty="0">
                <a:solidFill>
                  <a:srgbClr val="FFFFFF"/>
                </a:solidFill>
                <a:latin typeface="Arial"/>
                <a:cs typeface="Arial"/>
              </a:rPr>
              <a:t>Giving</a:t>
            </a:r>
            <a:r>
              <a:rPr sz="1100" kern="0" spc="180" dirty="0">
                <a:solidFill>
                  <a:srgbClr val="FFFFFF"/>
                </a:solidFill>
                <a:latin typeface="Arial"/>
                <a:cs typeface="Arial"/>
              </a:rPr>
              <a:t> </a:t>
            </a:r>
            <a:r>
              <a:rPr sz="1100" kern="0" dirty="0">
                <a:solidFill>
                  <a:srgbClr val="FFFFFF"/>
                </a:solidFill>
                <a:latin typeface="Arial"/>
                <a:cs typeface="Arial"/>
              </a:rPr>
              <a:t>Greater</a:t>
            </a:r>
            <a:r>
              <a:rPr sz="1100" kern="0" spc="165" dirty="0">
                <a:solidFill>
                  <a:srgbClr val="FFFFFF"/>
                </a:solidFill>
                <a:latin typeface="Arial"/>
                <a:cs typeface="Arial"/>
              </a:rPr>
              <a:t> </a:t>
            </a:r>
            <a:r>
              <a:rPr sz="1100" kern="0" dirty="0">
                <a:solidFill>
                  <a:srgbClr val="FFFFFF"/>
                </a:solidFill>
                <a:latin typeface="Arial"/>
                <a:cs typeface="Arial"/>
              </a:rPr>
              <a:t>Project</a:t>
            </a:r>
            <a:r>
              <a:rPr sz="1100" kern="0" spc="170" dirty="0">
                <a:solidFill>
                  <a:srgbClr val="FFFFFF"/>
                </a:solidFill>
                <a:latin typeface="Arial"/>
                <a:cs typeface="Arial"/>
              </a:rPr>
              <a:t> </a:t>
            </a:r>
            <a:r>
              <a:rPr sz="1100" kern="0" dirty="0">
                <a:solidFill>
                  <a:srgbClr val="FFFFFF"/>
                </a:solidFill>
                <a:latin typeface="Arial"/>
                <a:cs typeface="Arial"/>
              </a:rPr>
              <a:t>Control</a:t>
            </a:r>
            <a:r>
              <a:rPr sz="1100" kern="0" spc="165" dirty="0">
                <a:solidFill>
                  <a:srgbClr val="FFFFFF"/>
                </a:solidFill>
                <a:latin typeface="Arial"/>
                <a:cs typeface="Arial"/>
              </a:rPr>
              <a:t> </a:t>
            </a:r>
            <a:r>
              <a:rPr sz="1100" kern="0" spc="60" dirty="0">
                <a:solidFill>
                  <a:srgbClr val="FFFFFF"/>
                </a:solidFill>
                <a:latin typeface="Arial"/>
                <a:cs typeface="Arial"/>
              </a:rPr>
              <a:t>to </a:t>
            </a:r>
            <a:r>
              <a:rPr sz="1100" kern="0" dirty="0">
                <a:solidFill>
                  <a:srgbClr val="FFFFFF"/>
                </a:solidFill>
                <a:latin typeface="Arial"/>
                <a:cs typeface="Arial"/>
              </a:rPr>
              <a:t>Offshore</a:t>
            </a:r>
            <a:r>
              <a:rPr sz="1100" kern="0" spc="170" dirty="0">
                <a:solidFill>
                  <a:srgbClr val="FFFFFF"/>
                </a:solidFill>
                <a:latin typeface="Arial"/>
                <a:cs typeface="Arial"/>
              </a:rPr>
              <a:t> </a:t>
            </a:r>
            <a:r>
              <a:rPr sz="1100" kern="0" dirty="0">
                <a:solidFill>
                  <a:srgbClr val="FFFFFF"/>
                </a:solidFill>
                <a:latin typeface="Arial"/>
                <a:cs typeface="Arial"/>
              </a:rPr>
              <a:t>Wind</a:t>
            </a:r>
            <a:r>
              <a:rPr sz="1100" kern="0" spc="170" dirty="0">
                <a:solidFill>
                  <a:srgbClr val="FFFFFF"/>
                </a:solidFill>
                <a:latin typeface="Arial"/>
                <a:cs typeface="Arial"/>
              </a:rPr>
              <a:t> </a:t>
            </a:r>
            <a:r>
              <a:rPr sz="1100" kern="0" dirty="0">
                <a:solidFill>
                  <a:srgbClr val="FFFFFF"/>
                </a:solidFill>
                <a:latin typeface="Arial"/>
                <a:cs typeface="Arial"/>
              </a:rPr>
              <a:t>Developers</a:t>
            </a:r>
            <a:r>
              <a:rPr sz="1100" kern="0" spc="190" dirty="0">
                <a:solidFill>
                  <a:srgbClr val="FFFFFF"/>
                </a:solidFill>
                <a:latin typeface="Arial"/>
                <a:cs typeface="Arial"/>
              </a:rPr>
              <a:t> </a:t>
            </a:r>
            <a:r>
              <a:rPr sz="1100" kern="0" spc="-10" dirty="0">
                <a:solidFill>
                  <a:srgbClr val="FFFFFF"/>
                </a:solidFill>
                <a:latin typeface="Arial"/>
                <a:cs typeface="Arial"/>
              </a:rPr>
              <a:t>Lowers </a:t>
            </a:r>
            <a:r>
              <a:rPr sz="1100" kern="0" dirty="0">
                <a:solidFill>
                  <a:srgbClr val="FFFFFF"/>
                </a:solidFill>
                <a:latin typeface="Arial"/>
                <a:cs typeface="Arial"/>
              </a:rPr>
              <a:t>Risks</a:t>
            </a:r>
            <a:r>
              <a:rPr sz="1100" kern="0" spc="-5" dirty="0">
                <a:solidFill>
                  <a:srgbClr val="FFFFFF"/>
                </a:solidFill>
                <a:latin typeface="Arial"/>
                <a:cs typeface="Arial"/>
              </a:rPr>
              <a:t> </a:t>
            </a:r>
            <a:r>
              <a:rPr sz="1100" kern="0" spc="85" dirty="0">
                <a:solidFill>
                  <a:srgbClr val="FFFFFF"/>
                </a:solidFill>
                <a:latin typeface="Arial"/>
                <a:cs typeface="Arial"/>
              </a:rPr>
              <a:t>to</a:t>
            </a:r>
            <a:r>
              <a:rPr sz="1100" kern="0" spc="25" dirty="0">
                <a:solidFill>
                  <a:srgbClr val="FFFFFF"/>
                </a:solidFill>
                <a:latin typeface="Arial"/>
                <a:cs typeface="Arial"/>
              </a:rPr>
              <a:t> </a:t>
            </a:r>
            <a:r>
              <a:rPr sz="1100" kern="0" spc="-10" dirty="0">
                <a:solidFill>
                  <a:srgbClr val="FFFFFF"/>
                </a:solidFill>
                <a:latin typeface="Arial"/>
                <a:cs typeface="Arial"/>
              </a:rPr>
              <a:t>Ratepayers</a:t>
            </a:r>
            <a:endParaRPr sz="1100" kern="0">
              <a:solidFill>
                <a:sysClr val="windowText" lastClr="000000"/>
              </a:solidFill>
              <a:latin typeface="Arial"/>
              <a:cs typeface="Arial"/>
            </a:endParaRPr>
          </a:p>
        </p:txBody>
      </p:sp>
      <p:sp>
        <p:nvSpPr>
          <p:cNvPr id="27" name="object 27"/>
          <p:cNvSpPr txBox="1"/>
          <p:nvPr/>
        </p:nvSpPr>
        <p:spPr>
          <a:xfrm>
            <a:off x="4879340" y="2286254"/>
            <a:ext cx="2273300" cy="1489710"/>
          </a:xfrm>
          <a:prstGeom prst="rect">
            <a:avLst/>
          </a:prstGeom>
        </p:spPr>
        <p:txBody>
          <a:bodyPr vert="horz" wrap="square" lIns="0" tIns="13335" rIns="0" bIns="0" rtlCol="0">
            <a:spAutoFit/>
          </a:bodyPr>
          <a:lstStyle/>
          <a:p>
            <a:pPr marL="241300" marR="139700" indent="-228600" fontAlgn="auto">
              <a:spcBef>
                <a:spcPts val="105"/>
              </a:spcBef>
              <a:spcAft>
                <a:spcPts val="0"/>
              </a:spcAft>
              <a:buFont typeface="Wingdings"/>
              <a:buChar char=""/>
              <a:tabLst>
                <a:tab pos="241300" algn="l"/>
              </a:tabLst>
            </a:pPr>
            <a:r>
              <a:rPr sz="1100" kern="0" dirty="0">
                <a:solidFill>
                  <a:sysClr val="windowText" lastClr="000000"/>
                </a:solidFill>
                <a:latin typeface="Arial"/>
                <a:cs typeface="Arial"/>
              </a:rPr>
              <a:t>Locations</a:t>
            </a:r>
            <a:r>
              <a:rPr sz="1100" kern="0" spc="50" dirty="0">
                <a:solidFill>
                  <a:sysClr val="windowText" lastClr="000000"/>
                </a:solidFill>
                <a:latin typeface="Arial"/>
                <a:cs typeface="Arial"/>
              </a:rPr>
              <a:t> </a:t>
            </a:r>
            <a:r>
              <a:rPr sz="1100" kern="0" spc="70" dirty="0">
                <a:solidFill>
                  <a:sysClr val="windowText" lastClr="000000"/>
                </a:solidFill>
                <a:latin typeface="Arial"/>
                <a:cs typeface="Arial"/>
              </a:rPr>
              <a:t>of</a:t>
            </a:r>
            <a:r>
              <a:rPr sz="1100" kern="0" spc="75" dirty="0">
                <a:solidFill>
                  <a:sysClr val="windowText" lastClr="000000"/>
                </a:solidFill>
                <a:latin typeface="Arial"/>
                <a:cs typeface="Arial"/>
              </a:rPr>
              <a:t> </a:t>
            </a:r>
            <a:r>
              <a:rPr sz="1100" kern="0" spc="70" dirty="0">
                <a:solidFill>
                  <a:sysClr val="windowText" lastClr="000000"/>
                </a:solidFill>
                <a:latin typeface="Arial"/>
                <a:cs typeface="Arial"/>
              </a:rPr>
              <a:t>final</a:t>
            </a:r>
            <a:r>
              <a:rPr sz="1100" kern="0" spc="35" dirty="0">
                <a:solidFill>
                  <a:sysClr val="windowText" lastClr="000000"/>
                </a:solidFill>
                <a:latin typeface="Arial"/>
                <a:cs typeface="Arial"/>
              </a:rPr>
              <a:t> </a:t>
            </a:r>
            <a:r>
              <a:rPr sz="1100" kern="0" dirty="0">
                <a:solidFill>
                  <a:sysClr val="windowText" lastClr="000000"/>
                </a:solidFill>
                <a:latin typeface="Arial"/>
                <a:cs typeface="Arial"/>
              </a:rPr>
              <a:t>lease</a:t>
            </a:r>
            <a:r>
              <a:rPr sz="1100" kern="0" spc="35" dirty="0">
                <a:solidFill>
                  <a:sysClr val="windowText" lastClr="000000"/>
                </a:solidFill>
                <a:latin typeface="Arial"/>
                <a:cs typeface="Arial"/>
              </a:rPr>
              <a:t> </a:t>
            </a:r>
            <a:r>
              <a:rPr sz="1100" kern="0" spc="30" dirty="0">
                <a:solidFill>
                  <a:sysClr val="windowText" lastClr="000000"/>
                </a:solidFill>
                <a:latin typeface="Arial"/>
                <a:cs typeface="Arial"/>
              </a:rPr>
              <a:t>sites </a:t>
            </a:r>
            <a:r>
              <a:rPr sz="1100" kern="0" spc="-20" dirty="0">
                <a:solidFill>
                  <a:sysClr val="windowText" lastClr="000000"/>
                </a:solidFill>
                <a:latin typeface="Arial"/>
                <a:cs typeface="Arial"/>
              </a:rPr>
              <a:t>vary</a:t>
            </a:r>
            <a:endParaRPr sz="1100" kern="0">
              <a:solidFill>
                <a:sysClr val="windowText" lastClr="000000"/>
              </a:solidFill>
              <a:latin typeface="Arial"/>
              <a:cs typeface="Arial"/>
            </a:endParaRPr>
          </a:p>
          <a:p>
            <a:pPr marL="241300" marR="5080" indent="-228600" fontAlgn="auto">
              <a:spcBef>
                <a:spcPts val="1200"/>
              </a:spcBef>
              <a:spcAft>
                <a:spcPts val="0"/>
              </a:spcAft>
              <a:buFont typeface="Wingdings"/>
              <a:buChar char=""/>
              <a:tabLst>
                <a:tab pos="241300" algn="l"/>
              </a:tabLst>
            </a:pPr>
            <a:r>
              <a:rPr sz="1100" kern="0" dirty="0">
                <a:solidFill>
                  <a:sysClr val="windowText" lastClr="000000"/>
                </a:solidFill>
                <a:latin typeface="Arial"/>
                <a:cs typeface="Arial"/>
              </a:rPr>
              <a:t>Lease</a:t>
            </a:r>
            <a:r>
              <a:rPr sz="1100" kern="0" spc="-30" dirty="0">
                <a:solidFill>
                  <a:sysClr val="windowText" lastClr="000000"/>
                </a:solidFill>
                <a:latin typeface="Arial"/>
                <a:cs typeface="Arial"/>
              </a:rPr>
              <a:t> </a:t>
            </a:r>
            <a:r>
              <a:rPr sz="1100" kern="0" spc="50" dirty="0">
                <a:solidFill>
                  <a:sysClr val="windowText" lastClr="000000"/>
                </a:solidFill>
                <a:latin typeface="Arial"/>
                <a:cs typeface="Arial"/>
              </a:rPr>
              <a:t>sites</a:t>
            </a:r>
            <a:r>
              <a:rPr sz="1100" kern="0" spc="-15" dirty="0">
                <a:solidFill>
                  <a:sysClr val="windowText" lastClr="000000"/>
                </a:solidFill>
                <a:latin typeface="Arial"/>
                <a:cs typeface="Arial"/>
              </a:rPr>
              <a:t> </a:t>
            </a:r>
            <a:r>
              <a:rPr sz="1100" kern="0" dirty="0">
                <a:solidFill>
                  <a:sysClr val="windowText" lastClr="000000"/>
                </a:solidFill>
                <a:latin typeface="Arial"/>
                <a:cs typeface="Arial"/>
              </a:rPr>
              <a:t>are</a:t>
            </a:r>
            <a:r>
              <a:rPr sz="1100" kern="0" spc="-10" dirty="0">
                <a:solidFill>
                  <a:sysClr val="windowText" lastClr="000000"/>
                </a:solidFill>
                <a:latin typeface="Arial"/>
                <a:cs typeface="Arial"/>
              </a:rPr>
              <a:t> </a:t>
            </a:r>
            <a:r>
              <a:rPr sz="1100" kern="0" spc="65" dirty="0">
                <a:solidFill>
                  <a:sysClr val="windowText" lastClr="000000"/>
                </a:solidFill>
                <a:latin typeface="Arial"/>
                <a:cs typeface="Arial"/>
              </a:rPr>
              <a:t>non-</a:t>
            </a:r>
            <a:r>
              <a:rPr sz="1100" kern="0" spc="55" dirty="0">
                <a:solidFill>
                  <a:sysClr val="windowText" lastClr="000000"/>
                </a:solidFill>
                <a:latin typeface="Arial"/>
                <a:cs typeface="Arial"/>
              </a:rPr>
              <a:t>uniform</a:t>
            </a:r>
            <a:r>
              <a:rPr sz="1100" kern="0" spc="-25" dirty="0">
                <a:solidFill>
                  <a:sysClr val="windowText" lastClr="000000"/>
                </a:solidFill>
                <a:latin typeface="Arial"/>
                <a:cs typeface="Arial"/>
              </a:rPr>
              <a:t> </a:t>
            </a:r>
            <a:r>
              <a:rPr sz="1100" kern="0" spc="55" dirty="0">
                <a:solidFill>
                  <a:sysClr val="windowText" lastClr="000000"/>
                </a:solidFill>
                <a:latin typeface="Arial"/>
                <a:cs typeface="Arial"/>
              </a:rPr>
              <a:t>in </a:t>
            </a:r>
            <a:r>
              <a:rPr sz="1100" kern="0" spc="-20" dirty="0">
                <a:solidFill>
                  <a:sysClr val="windowText" lastClr="000000"/>
                </a:solidFill>
                <a:latin typeface="Arial"/>
                <a:cs typeface="Arial"/>
              </a:rPr>
              <a:t>size</a:t>
            </a:r>
            <a:endParaRPr sz="1100" kern="0">
              <a:solidFill>
                <a:sysClr val="windowText" lastClr="000000"/>
              </a:solidFill>
              <a:latin typeface="Arial"/>
              <a:cs typeface="Arial"/>
            </a:endParaRPr>
          </a:p>
          <a:p>
            <a:pPr marL="241300" indent="-228600" fontAlgn="auto">
              <a:spcBef>
                <a:spcPts val="1200"/>
              </a:spcBef>
              <a:spcAft>
                <a:spcPts val="0"/>
              </a:spcAft>
              <a:buFont typeface="Wingdings"/>
              <a:buChar char=""/>
              <a:tabLst>
                <a:tab pos="241300" algn="l"/>
              </a:tabLst>
            </a:pPr>
            <a:r>
              <a:rPr sz="1100" kern="0" spc="60" dirty="0">
                <a:solidFill>
                  <a:sysClr val="windowText" lastClr="000000"/>
                </a:solidFill>
                <a:latin typeface="Arial"/>
                <a:cs typeface="Arial"/>
              </a:rPr>
              <a:t>Irregular</a:t>
            </a:r>
            <a:r>
              <a:rPr sz="1100" kern="0" dirty="0">
                <a:solidFill>
                  <a:sysClr val="windowText" lastClr="000000"/>
                </a:solidFill>
                <a:latin typeface="Arial"/>
                <a:cs typeface="Arial"/>
              </a:rPr>
              <a:t> shape</a:t>
            </a:r>
            <a:r>
              <a:rPr sz="1100" kern="0" spc="10" dirty="0">
                <a:solidFill>
                  <a:sysClr val="windowText" lastClr="000000"/>
                </a:solidFill>
                <a:latin typeface="Arial"/>
                <a:cs typeface="Arial"/>
              </a:rPr>
              <a:t> </a:t>
            </a:r>
            <a:r>
              <a:rPr sz="1100" kern="0" spc="70" dirty="0">
                <a:solidFill>
                  <a:sysClr val="windowText" lastClr="000000"/>
                </a:solidFill>
                <a:latin typeface="Arial"/>
                <a:cs typeface="Arial"/>
              </a:rPr>
              <a:t>of</a:t>
            </a:r>
            <a:r>
              <a:rPr sz="1100" kern="0" spc="40" dirty="0">
                <a:solidFill>
                  <a:sysClr val="windowText" lastClr="000000"/>
                </a:solidFill>
                <a:latin typeface="Arial"/>
                <a:cs typeface="Arial"/>
              </a:rPr>
              <a:t> </a:t>
            </a:r>
            <a:r>
              <a:rPr sz="1100" kern="0" dirty="0">
                <a:solidFill>
                  <a:sysClr val="windowText" lastClr="000000"/>
                </a:solidFill>
                <a:latin typeface="Arial"/>
                <a:cs typeface="Arial"/>
              </a:rPr>
              <a:t>lease</a:t>
            </a:r>
            <a:r>
              <a:rPr sz="1100" kern="0" spc="10" dirty="0">
                <a:solidFill>
                  <a:sysClr val="windowText" lastClr="000000"/>
                </a:solidFill>
                <a:latin typeface="Arial"/>
                <a:cs typeface="Arial"/>
              </a:rPr>
              <a:t> </a:t>
            </a:r>
            <a:r>
              <a:rPr sz="1100" kern="0" spc="40" dirty="0">
                <a:solidFill>
                  <a:sysClr val="windowText" lastClr="000000"/>
                </a:solidFill>
                <a:latin typeface="Arial"/>
                <a:cs typeface="Arial"/>
              </a:rPr>
              <a:t>sites</a:t>
            </a:r>
            <a:endParaRPr sz="1100" kern="0">
              <a:solidFill>
                <a:sysClr val="windowText" lastClr="000000"/>
              </a:solidFill>
              <a:latin typeface="Arial"/>
              <a:cs typeface="Arial"/>
            </a:endParaRPr>
          </a:p>
          <a:p>
            <a:pPr marL="241300" indent="-228600" fontAlgn="auto">
              <a:spcBef>
                <a:spcPts val="1200"/>
              </a:spcBef>
              <a:spcAft>
                <a:spcPts val="0"/>
              </a:spcAft>
              <a:buFont typeface="Wingdings"/>
              <a:buChar char=""/>
              <a:tabLst>
                <a:tab pos="241300" algn="l"/>
              </a:tabLst>
            </a:pPr>
            <a:r>
              <a:rPr sz="1100" kern="0" spc="50" dirty="0">
                <a:solidFill>
                  <a:sysClr val="windowText" lastClr="000000"/>
                </a:solidFill>
                <a:latin typeface="Arial"/>
                <a:cs typeface="Arial"/>
              </a:rPr>
              <a:t>Better</a:t>
            </a:r>
            <a:r>
              <a:rPr sz="1100" kern="0" spc="100" dirty="0">
                <a:solidFill>
                  <a:sysClr val="windowText" lastClr="000000"/>
                </a:solidFill>
                <a:latin typeface="Arial"/>
                <a:cs typeface="Arial"/>
              </a:rPr>
              <a:t> </a:t>
            </a:r>
            <a:r>
              <a:rPr sz="1100" kern="0" dirty="0">
                <a:solidFill>
                  <a:sysClr val="windowText" lastClr="000000"/>
                </a:solidFill>
                <a:latin typeface="Arial"/>
                <a:cs typeface="Arial"/>
              </a:rPr>
              <a:t>capacity</a:t>
            </a:r>
            <a:r>
              <a:rPr sz="1100" kern="0" spc="105" dirty="0">
                <a:solidFill>
                  <a:sysClr val="windowText" lastClr="000000"/>
                </a:solidFill>
                <a:latin typeface="Arial"/>
                <a:cs typeface="Arial"/>
              </a:rPr>
              <a:t> </a:t>
            </a:r>
            <a:r>
              <a:rPr sz="1100" kern="0" spc="45" dirty="0">
                <a:solidFill>
                  <a:sysClr val="windowText" lastClr="000000"/>
                </a:solidFill>
                <a:latin typeface="Arial"/>
                <a:cs typeface="Arial"/>
              </a:rPr>
              <a:t>alignment</a:t>
            </a:r>
            <a:endParaRPr sz="1100" kern="0">
              <a:solidFill>
                <a:sysClr val="windowText" lastClr="000000"/>
              </a:solidFill>
              <a:latin typeface="Arial"/>
              <a:cs typeface="Arial"/>
            </a:endParaRPr>
          </a:p>
        </p:txBody>
      </p:sp>
      <p:sp>
        <p:nvSpPr>
          <p:cNvPr id="28" name="object 28"/>
          <p:cNvSpPr txBox="1"/>
          <p:nvPr/>
        </p:nvSpPr>
        <p:spPr>
          <a:xfrm>
            <a:off x="7965441" y="2305304"/>
            <a:ext cx="2365375" cy="2175510"/>
          </a:xfrm>
          <a:prstGeom prst="rect">
            <a:avLst/>
          </a:prstGeom>
        </p:spPr>
        <p:txBody>
          <a:bodyPr vert="horz" wrap="square" lIns="0" tIns="13335" rIns="0" bIns="0" rtlCol="0">
            <a:spAutoFit/>
          </a:bodyPr>
          <a:lstStyle/>
          <a:p>
            <a:pPr marL="240665" marR="68580" indent="-228600" fontAlgn="auto">
              <a:spcBef>
                <a:spcPts val="105"/>
              </a:spcBef>
              <a:spcAft>
                <a:spcPts val="0"/>
              </a:spcAft>
              <a:buFont typeface="Wingdings"/>
              <a:buChar char=""/>
              <a:tabLst>
                <a:tab pos="241300" algn="l"/>
              </a:tabLst>
            </a:pPr>
            <a:r>
              <a:rPr sz="1100" kern="0" spc="-75" dirty="0">
                <a:solidFill>
                  <a:sysClr val="windowText" lastClr="000000"/>
                </a:solidFill>
                <a:latin typeface="Arial"/>
                <a:cs typeface="Arial"/>
              </a:rPr>
              <a:t>OSW</a:t>
            </a:r>
            <a:r>
              <a:rPr sz="1100" kern="0" spc="125" dirty="0">
                <a:solidFill>
                  <a:sysClr val="windowText" lastClr="000000"/>
                </a:solidFill>
                <a:latin typeface="Arial"/>
                <a:cs typeface="Arial"/>
              </a:rPr>
              <a:t> </a:t>
            </a:r>
            <a:r>
              <a:rPr sz="1100" kern="0" dirty="0">
                <a:solidFill>
                  <a:sysClr val="windowText" lastClr="000000"/>
                </a:solidFill>
                <a:latin typeface="Arial"/>
                <a:cs typeface="Arial"/>
              </a:rPr>
              <a:t>developer</a:t>
            </a:r>
            <a:r>
              <a:rPr sz="1100" kern="0" spc="105" dirty="0">
                <a:solidFill>
                  <a:sysClr val="windowText" lastClr="000000"/>
                </a:solidFill>
                <a:latin typeface="Arial"/>
                <a:cs typeface="Arial"/>
              </a:rPr>
              <a:t> </a:t>
            </a:r>
            <a:r>
              <a:rPr sz="1100" kern="0" dirty="0">
                <a:solidFill>
                  <a:sysClr val="windowText" lastClr="000000"/>
                </a:solidFill>
                <a:latin typeface="Arial"/>
                <a:cs typeface="Arial"/>
              </a:rPr>
              <a:t>owns</a:t>
            </a:r>
            <a:r>
              <a:rPr sz="1100" kern="0" spc="140" dirty="0">
                <a:solidFill>
                  <a:sysClr val="windowText" lastClr="000000"/>
                </a:solidFill>
                <a:latin typeface="Arial"/>
                <a:cs typeface="Arial"/>
              </a:rPr>
              <a:t> </a:t>
            </a:r>
            <a:r>
              <a:rPr sz="1100" kern="0" spc="50" dirty="0">
                <a:solidFill>
                  <a:sysClr val="windowText" lastClr="000000"/>
                </a:solidFill>
                <a:latin typeface="Arial"/>
                <a:cs typeface="Arial"/>
              </a:rPr>
              <a:t>entire offshore</a:t>
            </a:r>
            <a:r>
              <a:rPr sz="1100" kern="0" spc="-40" dirty="0">
                <a:solidFill>
                  <a:sysClr val="windowText" lastClr="000000"/>
                </a:solidFill>
                <a:latin typeface="Arial"/>
                <a:cs typeface="Arial"/>
              </a:rPr>
              <a:t> </a:t>
            </a:r>
            <a:r>
              <a:rPr sz="1100" kern="0" spc="60" dirty="0">
                <a:solidFill>
                  <a:sysClr val="windowText" lastClr="000000"/>
                </a:solidFill>
                <a:latin typeface="Arial"/>
                <a:cs typeface="Arial"/>
              </a:rPr>
              <a:t>solution</a:t>
            </a:r>
            <a:r>
              <a:rPr sz="1100" kern="0" spc="-45" dirty="0">
                <a:solidFill>
                  <a:sysClr val="windowText" lastClr="000000"/>
                </a:solidFill>
                <a:latin typeface="Arial"/>
                <a:cs typeface="Arial"/>
              </a:rPr>
              <a:t> </a:t>
            </a:r>
            <a:r>
              <a:rPr sz="1100" kern="0" dirty="0">
                <a:solidFill>
                  <a:sysClr val="windowText" lastClr="000000"/>
                </a:solidFill>
                <a:latin typeface="Wingdings"/>
                <a:cs typeface="Wingdings"/>
              </a:rPr>
              <a:t></a:t>
            </a:r>
            <a:r>
              <a:rPr sz="1100" kern="0" spc="15" dirty="0">
                <a:solidFill>
                  <a:sysClr val="windowText" lastClr="000000"/>
                </a:solidFill>
                <a:latin typeface="Times New Roman"/>
                <a:cs typeface="Times New Roman"/>
              </a:rPr>
              <a:t> </a:t>
            </a:r>
            <a:r>
              <a:rPr sz="1100" kern="0" spc="40" dirty="0">
                <a:solidFill>
                  <a:sysClr val="windowText" lastClr="000000"/>
                </a:solidFill>
                <a:latin typeface="Arial"/>
                <a:cs typeface="Arial"/>
              </a:rPr>
              <a:t>eliminates </a:t>
            </a:r>
            <a:r>
              <a:rPr sz="1100" kern="0" spc="50" dirty="0">
                <a:solidFill>
                  <a:sysClr val="windowText" lastClr="000000"/>
                </a:solidFill>
                <a:latin typeface="Arial"/>
                <a:cs typeface="Arial"/>
              </a:rPr>
              <a:t>offshore</a:t>
            </a:r>
            <a:r>
              <a:rPr sz="1100" kern="0" spc="-30" dirty="0">
                <a:solidFill>
                  <a:sysClr val="windowText" lastClr="000000"/>
                </a:solidFill>
                <a:latin typeface="Arial"/>
                <a:cs typeface="Arial"/>
              </a:rPr>
              <a:t> </a:t>
            </a:r>
            <a:r>
              <a:rPr sz="1100" kern="0" spc="60" dirty="0">
                <a:solidFill>
                  <a:sysClr val="windowText" lastClr="000000"/>
                </a:solidFill>
                <a:latin typeface="Arial"/>
                <a:cs typeface="Arial"/>
              </a:rPr>
              <a:t>integration</a:t>
            </a:r>
            <a:r>
              <a:rPr sz="1100" kern="0" spc="-30" dirty="0">
                <a:solidFill>
                  <a:sysClr val="windowText" lastClr="000000"/>
                </a:solidFill>
                <a:latin typeface="Arial"/>
                <a:cs typeface="Arial"/>
              </a:rPr>
              <a:t> </a:t>
            </a:r>
            <a:r>
              <a:rPr sz="1100" kern="0" spc="-50" dirty="0">
                <a:solidFill>
                  <a:sysClr val="windowText" lastClr="000000"/>
                </a:solidFill>
                <a:latin typeface="Arial"/>
                <a:cs typeface="Arial"/>
              </a:rPr>
              <a:t>&amp; </a:t>
            </a:r>
            <a:r>
              <a:rPr sz="1100" kern="0" spc="50" dirty="0">
                <a:solidFill>
                  <a:sysClr val="windowText" lastClr="000000"/>
                </a:solidFill>
                <a:latin typeface="Arial"/>
                <a:cs typeface="Arial"/>
              </a:rPr>
              <a:t>coordination</a:t>
            </a:r>
            <a:r>
              <a:rPr sz="1100" kern="0" spc="-45" dirty="0">
                <a:solidFill>
                  <a:sysClr val="windowText" lastClr="000000"/>
                </a:solidFill>
                <a:latin typeface="Arial"/>
                <a:cs typeface="Arial"/>
              </a:rPr>
              <a:t> </a:t>
            </a:r>
            <a:r>
              <a:rPr sz="1100" kern="0" spc="35" dirty="0">
                <a:solidFill>
                  <a:sysClr val="windowText" lastClr="000000"/>
                </a:solidFill>
                <a:latin typeface="Arial"/>
                <a:cs typeface="Arial"/>
              </a:rPr>
              <a:t>risk</a:t>
            </a:r>
            <a:endParaRPr sz="1100" kern="0">
              <a:solidFill>
                <a:sysClr val="windowText" lastClr="000000"/>
              </a:solidFill>
              <a:latin typeface="Arial"/>
              <a:cs typeface="Arial"/>
            </a:endParaRPr>
          </a:p>
          <a:p>
            <a:pPr marL="241300" marR="5080" indent="-228600" fontAlgn="auto">
              <a:spcBef>
                <a:spcPts val="1195"/>
              </a:spcBef>
              <a:spcAft>
                <a:spcPts val="0"/>
              </a:spcAft>
              <a:buFont typeface="Wingdings"/>
              <a:buChar char=""/>
              <a:tabLst>
                <a:tab pos="241300" algn="l"/>
              </a:tabLst>
            </a:pPr>
            <a:r>
              <a:rPr sz="1100" kern="0" spc="55" dirty="0">
                <a:solidFill>
                  <a:sysClr val="windowText" lastClr="000000"/>
                </a:solidFill>
                <a:latin typeface="Arial"/>
                <a:cs typeface="Arial"/>
              </a:rPr>
              <a:t>Shifts</a:t>
            </a:r>
            <a:r>
              <a:rPr sz="1100" kern="0" dirty="0">
                <a:solidFill>
                  <a:sysClr val="windowText" lastClr="000000"/>
                </a:solidFill>
                <a:latin typeface="Arial"/>
                <a:cs typeface="Arial"/>
              </a:rPr>
              <a:t> cost</a:t>
            </a:r>
            <a:r>
              <a:rPr sz="1100" kern="0" spc="-10" dirty="0">
                <a:solidFill>
                  <a:sysClr val="windowText" lastClr="000000"/>
                </a:solidFill>
                <a:latin typeface="Arial"/>
                <a:cs typeface="Arial"/>
              </a:rPr>
              <a:t> </a:t>
            </a:r>
            <a:r>
              <a:rPr sz="1100" kern="0" spc="70" dirty="0">
                <a:solidFill>
                  <a:sysClr val="windowText" lastClr="000000"/>
                </a:solidFill>
                <a:latin typeface="Arial"/>
                <a:cs typeface="Arial"/>
              </a:rPr>
              <a:t>of</a:t>
            </a:r>
            <a:r>
              <a:rPr sz="1100" kern="0" spc="40" dirty="0">
                <a:solidFill>
                  <a:sysClr val="windowText" lastClr="000000"/>
                </a:solidFill>
                <a:latin typeface="Arial"/>
                <a:cs typeface="Arial"/>
              </a:rPr>
              <a:t> </a:t>
            </a:r>
            <a:r>
              <a:rPr sz="1100" kern="0" spc="50" dirty="0">
                <a:solidFill>
                  <a:sysClr val="windowText" lastClr="000000"/>
                </a:solidFill>
                <a:latin typeface="Arial"/>
                <a:cs typeface="Arial"/>
              </a:rPr>
              <a:t>offshore</a:t>
            </a:r>
            <a:r>
              <a:rPr sz="1100" kern="0" spc="-10" dirty="0">
                <a:solidFill>
                  <a:sysClr val="windowText" lastClr="000000"/>
                </a:solidFill>
                <a:latin typeface="Arial"/>
                <a:cs typeface="Arial"/>
              </a:rPr>
              <a:t> </a:t>
            </a:r>
            <a:r>
              <a:rPr sz="1100" kern="0" spc="50" dirty="0">
                <a:solidFill>
                  <a:sysClr val="windowText" lastClr="000000"/>
                </a:solidFill>
                <a:latin typeface="Arial"/>
                <a:cs typeface="Arial"/>
              </a:rPr>
              <a:t>solution </a:t>
            </a:r>
            <a:r>
              <a:rPr sz="1100" kern="0" spc="85" dirty="0">
                <a:solidFill>
                  <a:sysClr val="windowText" lastClr="000000"/>
                </a:solidFill>
                <a:latin typeface="Arial"/>
                <a:cs typeface="Arial"/>
              </a:rPr>
              <a:t>to</a:t>
            </a:r>
            <a:r>
              <a:rPr sz="1100" kern="0" spc="70" dirty="0">
                <a:solidFill>
                  <a:sysClr val="windowText" lastClr="000000"/>
                </a:solidFill>
                <a:latin typeface="Arial"/>
                <a:cs typeface="Arial"/>
              </a:rPr>
              <a:t> </a:t>
            </a:r>
            <a:r>
              <a:rPr sz="1100" kern="0" spc="-75" dirty="0">
                <a:solidFill>
                  <a:sysClr val="windowText" lastClr="000000"/>
                </a:solidFill>
                <a:latin typeface="Arial"/>
                <a:cs typeface="Arial"/>
              </a:rPr>
              <a:t>OSW</a:t>
            </a:r>
            <a:r>
              <a:rPr sz="1100" kern="0" spc="40" dirty="0">
                <a:solidFill>
                  <a:sysClr val="windowText" lastClr="000000"/>
                </a:solidFill>
                <a:latin typeface="Arial"/>
                <a:cs typeface="Arial"/>
              </a:rPr>
              <a:t> </a:t>
            </a:r>
            <a:r>
              <a:rPr sz="1100" kern="0" dirty="0">
                <a:solidFill>
                  <a:sysClr val="windowText" lastClr="000000"/>
                </a:solidFill>
                <a:latin typeface="Arial"/>
                <a:cs typeface="Arial"/>
              </a:rPr>
              <a:t>developer,</a:t>
            </a:r>
            <a:r>
              <a:rPr sz="1100" kern="0" spc="25" dirty="0">
                <a:solidFill>
                  <a:sysClr val="windowText" lastClr="000000"/>
                </a:solidFill>
                <a:latin typeface="Arial"/>
                <a:cs typeface="Arial"/>
              </a:rPr>
              <a:t> </a:t>
            </a:r>
            <a:r>
              <a:rPr sz="1100" kern="0" spc="55" dirty="0">
                <a:solidFill>
                  <a:sysClr val="windowText" lastClr="000000"/>
                </a:solidFill>
                <a:latin typeface="Arial"/>
                <a:cs typeface="Arial"/>
              </a:rPr>
              <a:t>who</a:t>
            </a:r>
            <a:r>
              <a:rPr sz="1100" kern="0" spc="20" dirty="0">
                <a:solidFill>
                  <a:sysClr val="windowText" lastClr="000000"/>
                </a:solidFill>
                <a:latin typeface="Arial"/>
                <a:cs typeface="Arial"/>
              </a:rPr>
              <a:t> </a:t>
            </a:r>
            <a:r>
              <a:rPr sz="1100" kern="0" spc="65" dirty="0">
                <a:solidFill>
                  <a:sysClr val="windowText" lastClr="000000"/>
                </a:solidFill>
                <a:latin typeface="Arial"/>
                <a:cs typeface="Arial"/>
              </a:rPr>
              <a:t>will</a:t>
            </a:r>
            <a:r>
              <a:rPr sz="1100" kern="0" spc="500" dirty="0">
                <a:solidFill>
                  <a:sysClr val="windowText" lastClr="000000"/>
                </a:solidFill>
                <a:latin typeface="Arial"/>
                <a:cs typeface="Arial"/>
              </a:rPr>
              <a:t> </a:t>
            </a:r>
            <a:r>
              <a:rPr sz="1100" kern="0" dirty="0">
                <a:solidFill>
                  <a:sysClr val="windowText" lastClr="000000"/>
                </a:solidFill>
                <a:latin typeface="Arial"/>
                <a:cs typeface="Arial"/>
              </a:rPr>
              <a:t>need</a:t>
            </a:r>
            <a:r>
              <a:rPr sz="1100" kern="0" spc="35" dirty="0">
                <a:solidFill>
                  <a:sysClr val="windowText" lastClr="000000"/>
                </a:solidFill>
                <a:latin typeface="Arial"/>
                <a:cs typeface="Arial"/>
              </a:rPr>
              <a:t> </a:t>
            </a:r>
            <a:r>
              <a:rPr sz="1100" kern="0" spc="85" dirty="0">
                <a:solidFill>
                  <a:sysClr val="windowText" lastClr="000000"/>
                </a:solidFill>
                <a:latin typeface="Arial"/>
                <a:cs typeface="Arial"/>
              </a:rPr>
              <a:t>to</a:t>
            </a:r>
            <a:r>
              <a:rPr sz="1100" kern="0" spc="90" dirty="0">
                <a:solidFill>
                  <a:sysClr val="windowText" lastClr="000000"/>
                </a:solidFill>
                <a:latin typeface="Arial"/>
                <a:cs typeface="Arial"/>
              </a:rPr>
              <a:t> </a:t>
            </a:r>
            <a:r>
              <a:rPr sz="1100" kern="0" dirty="0">
                <a:solidFill>
                  <a:sysClr val="windowText" lastClr="000000"/>
                </a:solidFill>
                <a:latin typeface="Arial"/>
                <a:cs typeface="Arial"/>
              </a:rPr>
              <a:t>recover</a:t>
            </a:r>
            <a:r>
              <a:rPr sz="1100" kern="0" spc="45" dirty="0">
                <a:solidFill>
                  <a:sysClr val="windowText" lastClr="000000"/>
                </a:solidFill>
                <a:latin typeface="Arial"/>
                <a:cs typeface="Arial"/>
              </a:rPr>
              <a:t> </a:t>
            </a:r>
            <a:r>
              <a:rPr sz="1100" kern="0" dirty="0">
                <a:solidFill>
                  <a:sysClr val="windowText" lastClr="000000"/>
                </a:solidFill>
                <a:latin typeface="Arial"/>
                <a:cs typeface="Arial"/>
              </a:rPr>
              <a:t>costs</a:t>
            </a:r>
            <a:r>
              <a:rPr sz="1100" kern="0" spc="55" dirty="0">
                <a:solidFill>
                  <a:sysClr val="windowText" lastClr="000000"/>
                </a:solidFill>
                <a:latin typeface="Arial"/>
                <a:cs typeface="Arial"/>
              </a:rPr>
              <a:t> </a:t>
            </a:r>
            <a:r>
              <a:rPr sz="1100" kern="0" spc="50" dirty="0">
                <a:solidFill>
                  <a:sysClr val="windowText" lastClr="000000"/>
                </a:solidFill>
                <a:latin typeface="Arial"/>
                <a:cs typeface="Arial"/>
              </a:rPr>
              <a:t>via</a:t>
            </a:r>
            <a:r>
              <a:rPr sz="1100" kern="0" spc="55" dirty="0">
                <a:solidFill>
                  <a:sysClr val="windowText" lastClr="000000"/>
                </a:solidFill>
                <a:latin typeface="Arial"/>
                <a:cs typeface="Arial"/>
              </a:rPr>
              <a:t> </a:t>
            </a:r>
            <a:r>
              <a:rPr sz="1100" kern="0" spc="-65" dirty="0">
                <a:solidFill>
                  <a:sysClr val="windowText" lastClr="000000"/>
                </a:solidFill>
                <a:latin typeface="Arial"/>
                <a:cs typeface="Arial"/>
              </a:rPr>
              <a:t>ORECs</a:t>
            </a:r>
            <a:endParaRPr sz="1100" kern="0">
              <a:solidFill>
                <a:sysClr val="windowText" lastClr="000000"/>
              </a:solidFill>
              <a:latin typeface="Arial"/>
              <a:cs typeface="Arial"/>
            </a:endParaRPr>
          </a:p>
          <a:p>
            <a:pPr marL="241300" fontAlgn="auto">
              <a:spcBef>
                <a:spcPts val="15"/>
              </a:spcBef>
              <a:spcAft>
                <a:spcPts val="0"/>
              </a:spcAft>
            </a:pPr>
            <a:r>
              <a:rPr sz="1100" kern="0" dirty="0">
                <a:solidFill>
                  <a:sysClr val="windowText" lastClr="000000"/>
                </a:solidFill>
                <a:latin typeface="Wingdings"/>
                <a:cs typeface="Wingdings"/>
              </a:rPr>
              <a:t></a:t>
            </a:r>
            <a:r>
              <a:rPr sz="1100" kern="0" spc="45" dirty="0">
                <a:solidFill>
                  <a:sysClr val="windowText" lastClr="000000"/>
                </a:solidFill>
                <a:latin typeface="Times New Roman"/>
                <a:cs typeface="Times New Roman"/>
              </a:rPr>
              <a:t> </a:t>
            </a:r>
            <a:r>
              <a:rPr sz="1100" kern="0" dirty="0">
                <a:solidFill>
                  <a:sysClr val="windowText" lastClr="000000"/>
                </a:solidFill>
                <a:latin typeface="Arial"/>
                <a:cs typeface="Arial"/>
              </a:rPr>
              <a:t>pay</a:t>
            </a:r>
            <a:r>
              <a:rPr sz="1100" kern="0" spc="-5" dirty="0">
                <a:solidFill>
                  <a:sysClr val="windowText" lastClr="000000"/>
                </a:solidFill>
                <a:latin typeface="Arial"/>
                <a:cs typeface="Arial"/>
              </a:rPr>
              <a:t> </a:t>
            </a:r>
            <a:r>
              <a:rPr sz="1100" kern="0" spc="75" dirty="0">
                <a:solidFill>
                  <a:sysClr val="windowText" lastClr="000000"/>
                </a:solidFill>
                <a:latin typeface="Arial"/>
                <a:cs typeface="Arial"/>
              </a:rPr>
              <a:t>for</a:t>
            </a:r>
            <a:r>
              <a:rPr sz="1100" kern="0" spc="-15" dirty="0">
                <a:solidFill>
                  <a:sysClr val="windowText" lastClr="000000"/>
                </a:solidFill>
                <a:latin typeface="Arial"/>
                <a:cs typeface="Arial"/>
              </a:rPr>
              <a:t> </a:t>
            </a:r>
            <a:r>
              <a:rPr sz="1100" kern="0" spc="-10" dirty="0">
                <a:solidFill>
                  <a:sysClr val="windowText" lastClr="000000"/>
                </a:solidFill>
                <a:latin typeface="Arial"/>
                <a:cs typeface="Arial"/>
              </a:rPr>
              <a:t>performance</a:t>
            </a:r>
            <a:endParaRPr sz="1100" kern="0">
              <a:solidFill>
                <a:sysClr val="windowText" lastClr="000000"/>
              </a:solidFill>
              <a:latin typeface="Arial"/>
              <a:cs typeface="Arial"/>
            </a:endParaRPr>
          </a:p>
          <a:p>
            <a:pPr marL="241300" marR="196850" indent="-228600" fontAlgn="auto">
              <a:spcBef>
                <a:spcPts val="1185"/>
              </a:spcBef>
              <a:spcAft>
                <a:spcPts val="0"/>
              </a:spcAft>
              <a:buFont typeface="Wingdings"/>
              <a:buChar char=""/>
              <a:tabLst>
                <a:tab pos="241300" algn="l"/>
              </a:tabLst>
            </a:pPr>
            <a:r>
              <a:rPr sz="1100" kern="0" dirty="0">
                <a:solidFill>
                  <a:sysClr val="windowText" lastClr="000000"/>
                </a:solidFill>
                <a:latin typeface="Arial"/>
                <a:cs typeface="Arial"/>
              </a:rPr>
              <a:t>Onshore</a:t>
            </a:r>
            <a:r>
              <a:rPr sz="1100" kern="0" spc="10" dirty="0">
                <a:solidFill>
                  <a:sysClr val="windowText" lastClr="000000"/>
                </a:solidFill>
                <a:latin typeface="Arial"/>
                <a:cs typeface="Arial"/>
              </a:rPr>
              <a:t> </a:t>
            </a:r>
            <a:r>
              <a:rPr sz="1100" kern="0" spc="50" dirty="0">
                <a:solidFill>
                  <a:sysClr val="windowText" lastClr="000000"/>
                </a:solidFill>
                <a:latin typeface="Arial"/>
                <a:cs typeface="Arial"/>
              </a:rPr>
              <a:t>transmission</a:t>
            </a:r>
            <a:r>
              <a:rPr sz="1100" kern="0" dirty="0">
                <a:solidFill>
                  <a:sysClr val="windowText" lastClr="000000"/>
                </a:solidFill>
                <a:latin typeface="Arial"/>
                <a:cs typeface="Arial"/>
              </a:rPr>
              <a:t> can</a:t>
            </a:r>
            <a:r>
              <a:rPr sz="1100" kern="0" spc="20" dirty="0">
                <a:solidFill>
                  <a:sysClr val="windowText" lastClr="000000"/>
                </a:solidFill>
                <a:latin typeface="Arial"/>
                <a:cs typeface="Arial"/>
              </a:rPr>
              <a:t> </a:t>
            </a:r>
            <a:r>
              <a:rPr sz="1100" kern="0" spc="-25" dirty="0">
                <a:solidFill>
                  <a:sysClr val="windowText" lastClr="000000"/>
                </a:solidFill>
                <a:latin typeface="Arial"/>
                <a:cs typeface="Arial"/>
              </a:rPr>
              <a:t>be </a:t>
            </a:r>
            <a:r>
              <a:rPr sz="1100" kern="0" dirty="0">
                <a:solidFill>
                  <a:sysClr val="windowText" lastClr="000000"/>
                </a:solidFill>
                <a:latin typeface="Arial"/>
                <a:cs typeface="Arial"/>
              </a:rPr>
              <a:t>constructed</a:t>
            </a:r>
            <a:r>
              <a:rPr sz="1100" kern="0" spc="265" dirty="0">
                <a:solidFill>
                  <a:sysClr val="windowText" lastClr="000000"/>
                </a:solidFill>
                <a:latin typeface="Arial"/>
                <a:cs typeface="Arial"/>
              </a:rPr>
              <a:t> </a:t>
            </a:r>
            <a:r>
              <a:rPr sz="1100" kern="0" dirty="0">
                <a:solidFill>
                  <a:sysClr val="windowText" lastClr="000000"/>
                </a:solidFill>
                <a:latin typeface="Arial"/>
                <a:cs typeface="Arial"/>
              </a:rPr>
              <a:t>ahead</a:t>
            </a:r>
            <a:r>
              <a:rPr sz="1100" kern="0" spc="235" dirty="0">
                <a:solidFill>
                  <a:sysClr val="windowText" lastClr="000000"/>
                </a:solidFill>
                <a:latin typeface="Arial"/>
                <a:cs typeface="Arial"/>
              </a:rPr>
              <a:t> </a:t>
            </a:r>
            <a:r>
              <a:rPr sz="1100" kern="0" spc="45" dirty="0">
                <a:solidFill>
                  <a:sysClr val="windowText" lastClr="000000"/>
                </a:solidFill>
                <a:latin typeface="Arial"/>
                <a:cs typeface="Arial"/>
              </a:rPr>
              <a:t>of </a:t>
            </a:r>
            <a:r>
              <a:rPr sz="1100" kern="0" dirty="0">
                <a:solidFill>
                  <a:sysClr val="windowText" lastClr="000000"/>
                </a:solidFill>
                <a:latin typeface="Arial"/>
                <a:cs typeface="Arial"/>
              </a:rPr>
              <a:t>connecting</a:t>
            </a:r>
            <a:r>
              <a:rPr sz="1100" kern="0" spc="160" dirty="0">
                <a:solidFill>
                  <a:sysClr val="windowText" lastClr="000000"/>
                </a:solidFill>
                <a:latin typeface="Arial"/>
                <a:cs typeface="Arial"/>
              </a:rPr>
              <a:t> </a:t>
            </a:r>
            <a:r>
              <a:rPr sz="1100" kern="0" spc="-75" dirty="0">
                <a:solidFill>
                  <a:sysClr val="windowText" lastClr="000000"/>
                </a:solidFill>
                <a:latin typeface="Arial"/>
                <a:cs typeface="Arial"/>
              </a:rPr>
              <a:t>OSW</a:t>
            </a:r>
            <a:r>
              <a:rPr sz="1100" kern="0" spc="180" dirty="0">
                <a:solidFill>
                  <a:sysClr val="windowText" lastClr="000000"/>
                </a:solidFill>
                <a:latin typeface="Arial"/>
                <a:cs typeface="Arial"/>
              </a:rPr>
              <a:t> </a:t>
            </a:r>
            <a:r>
              <a:rPr sz="1100" kern="0" spc="45" dirty="0">
                <a:solidFill>
                  <a:sysClr val="windowText" lastClr="000000"/>
                </a:solidFill>
                <a:latin typeface="Arial"/>
                <a:cs typeface="Arial"/>
              </a:rPr>
              <a:t>farm(s)</a:t>
            </a:r>
            <a:endParaRPr sz="1100" kern="0">
              <a:solidFill>
                <a:sysClr val="windowText" lastClr="000000"/>
              </a:solidFill>
              <a:latin typeface="Arial"/>
              <a:cs typeface="Arial"/>
            </a:endParaRPr>
          </a:p>
        </p:txBody>
      </p:sp>
      <p:sp>
        <p:nvSpPr>
          <p:cNvPr id="29" name="object 29"/>
          <p:cNvSpPr txBox="1"/>
          <p:nvPr/>
        </p:nvSpPr>
        <p:spPr>
          <a:xfrm>
            <a:off x="1869440" y="2286254"/>
            <a:ext cx="2063750" cy="1642110"/>
          </a:xfrm>
          <a:prstGeom prst="rect">
            <a:avLst/>
          </a:prstGeom>
        </p:spPr>
        <p:txBody>
          <a:bodyPr vert="horz" wrap="square" lIns="0" tIns="13335" rIns="0" bIns="0" rtlCol="0">
            <a:spAutoFit/>
          </a:bodyPr>
          <a:lstStyle/>
          <a:p>
            <a:pPr marL="241300" indent="-228600" fontAlgn="auto">
              <a:spcBef>
                <a:spcPts val="105"/>
              </a:spcBef>
              <a:spcAft>
                <a:spcPts val="0"/>
              </a:spcAft>
              <a:buFont typeface="Wingdings"/>
              <a:buChar char=""/>
              <a:tabLst>
                <a:tab pos="241300" algn="l"/>
              </a:tabLst>
            </a:pPr>
            <a:r>
              <a:rPr sz="1100" kern="0" spc="35" dirty="0">
                <a:solidFill>
                  <a:sysClr val="windowText" lastClr="000000"/>
                </a:solidFill>
                <a:latin typeface="Arial"/>
                <a:cs typeface="Arial"/>
              </a:rPr>
              <a:t>Modular</a:t>
            </a:r>
            <a:endParaRPr sz="1100" kern="0">
              <a:solidFill>
                <a:sysClr val="windowText" lastClr="000000"/>
              </a:solidFill>
              <a:latin typeface="Arial"/>
              <a:cs typeface="Arial"/>
            </a:endParaRPr>
          </a:p>
          <a:p>
            <a:pPr marL="241300" indent="-228600" fontAlgn="auto">
              <a:spcBef>
                <a:spcPts val="1200"/>
              </a:spcBef>
              <a:spcAft>
                <a:spcPts val="0"/>
              </a:spcAft>
              <a:buFont typeface="Wingdings"/>
              <a:buChar char=""/>
              <a:tabLst>
                <a:tab pos="241300" algn="l"/>
              </a:tabLst>
            </a:pPr>
            <a:r>
              <a:rPr sz="1100" kern="0" dirty="0">
                <a:solidFill>
                  <a:sysClr val="windowText" lastClr="000000"/>
                </a:solidFill>
                <a:latin typeface="Arial"/>
                <a:cs typeface="Arial"/>
              </a:rPr>
              <a:t>Proven</a:t>
            </a:r>
            <a:r>
              <a:rPr sz="1100" kern="0" spc="-10" dirty="0">
                <a:solidFill>
                  <a:sysClr val="windowText" lastClr="000000"/>
                </a:solidFill>
                <a:latin typeface="Arial"/>
                <a:cs typeface="Arial"/>
              </a:rPr>
              <a:t> </a:t>
            </a:r>
            <a:r>
              <a:rPr sz="1100" kern="0" spc="45" dirty="0">
                <a:solidFill>
                  <a:sysClr val="windowText" lastClr="000000"/>
                </a:solidFill>
                <a:latin typeface="Arial"/>
                <a:cs typeface="Arial"/>
              </a:rPr>
              <a:t>technology</a:t>
            </a:r>
            <a:r>
              <a:rPr sz="1100" kern="0" spc="15" dirty="0">
                <a:solidFill>
                  <a:sysClr val="windowText" lastClr="000000"/>
                </a:solidFill>
                <a:latin typeface="Arial"/>
                <a:cs typeface="Arial"/>
              </a:rPr>
              <a:t> </a:t>
            </a:r>
            <a:r>
              <a:rPr sz="1100" kern="0" spc="70" dirty="0">
                <a:solidFill>
                  <a:sysClr val="windowText" lastClr="000000"/>
                </a:solidFill>
                <a:latin typeface="Arial"/>
                <a:cs typeface="Arial"/>
              </a:rPr>
              <a:t>for</a:t>
            </a:r>
            <a:r>
              <a:rPr sz="1100" kern="0" spc="15" dirty="0">
                <a:solidFill>
                  <a:sysClr val="windowText" lastClr="000000"/>
                </a:solidFill>
                <a:latin typeface="Arial"/>
                <a:cs typeface="Arial"/>
              </a:rPr>
              <a:t> </a:t>
            </a:r>
            <a:r>
              <a:rPr sz="1100" kern="0" spc="-25" dirty="0">
                <a:solidFill>
                  <a:sysClr val="windowText" lastClr="000000"/>
                </a:solidFill>
                <a:latin typeface="Arial"/>
                <a:cs typeface="Arial"/>
              </a:rPr>
              <a:t>OSW</a:t>
            </a:r>
            <a:endParaRPr sz="1100" kern="0">
              <a:solidFill>
                <a:sysClr val="windowText" lastClr="000000"/>
              </a:solidFill>
              <a:latin typeface="Arial"/>
              <a:cs typeface="Arial"/>
            </a:endParaRPr>
          </a:p>
          <a:p>
            <a:pPr marL="241300" indent="-228600" fontAlgn="auto">
              <a:spcBef>
                <a:spcPts val="1195"/>
              </a:spcBef>
              <a:spcAft>
                <a:spcPts val="0"/>
              </a:spcAft>
              <a:buFont typeface="Wingdings"/>
              <a:buChar char=""/>
              <a:tabLst>
                <a:tab pos="241300" algn="l"/>
              </a:tabLst>
            </a:pPr>
            <a:r>
              <a:rPr sz="1100" kern="0" dirty="0">
                <a:solidFill>
                  <a:sysClr val="windowText" lastClr="000000"/>
                </a:solidFill>
                <a:latin typeface="Arial"/>
                <a:cs typeface="Arial"/>
              </a:rPr>
              <a:t>Lower</a:t>
            </a:r>
            <a:r>
              <a:rPr sz="1100" kern="0" spc="40" dirty="0">
                <a:solidFill>
                  <a:sysClr val="windowText" lastClr="000000"/>
                </a:solidFill>
                <a:latin typeface="Arial"/>
                <a:cs typeface="Arial"/>
              </a:rPr>
              <a:t> </a:t>
            </a:r>
            <a:r>
              <a:rPr sz="1100" kern="0" dirty="0">
                <a:solidFill>
                  <a:sysClr val="windowText" lastClr="000000"/>
                </a:solidFill>
                <a:latin typeface="Arial"/>
                <a:cs typeface="Arial"/>
              </a:rPr>
              <a:t>cost</a:t>
            </a:r>
            <a:r>
              <a:rPr sz="1100" kern="0" spc="70" dirty="0">
                <a:solidFill>
                  <a:sysClr val="windowText" lastClr="000000"/>
                </a:solidFill>
                <a:latin typeface="Arial"/>
                <a:cs typeface="Arial"/>
              </a:rPr>
              <a:t> </a:t>
            </a:r>
            <a:r>
              <a:rPr sz="1100" kern="0" spc="85" dirty="0">
                <a:solidFill>
                  <a:sysClr val="windowText" lastClr="000000"/>
                </a:solidFill>
                <a:latin typeface="Arial"/>
                <a:cs typeface="Arial"/>
              </a:rPr>
              <a:t>to </a:t>
            </a:r>
            <a:r>
              <a:rPr sz="1100" kern="0" spc="55" dirty="0">
                <a:solidFill>
                  <a:sysClr val="windowText" lastClr="000000"/>
                </a:solidFill>
                <a:latin typeface="Arial"/>
                <a:cs typeface="Arial"/>
              </a:rPr>
              <a:t>build</a:t>
            </a:r>
            <a:endParaRPr sz="1100" kern="0">
              <a:solidFill>
                <a:sysClr val="windowText" lastClr="000000"/>
              </a:solidFill>
              <a:latin typeface="Arial"/>
              <a:cs typeface="Arial"/>
            </a:endParaRPr>
          </a:p>
          <a:p>
            <a:pPr marL="241300" marR="245745" indent="-228600" fontAlgn="auto">
              <a:spcBef>
                <a:spcPts val="1205"/>
              </a:spcBef>
              <a:spcAft>
                <a:spcPts val="0"/>
              </a:spcAft>
              <a:buFont typeface="Wingdings"/>
              <a:buChar char=""/>
              <a:tabLst>
                <a:tab pos="241300" algn="l"/>
              </a:tabLst>
            </a:pPr>
            <a:r>
              <a:rPr sz="1100" kern="0" dirty="0">
                <a:solidFill>
                  <a:sysClr val="windowText" lastClr="000000"/>
                </a:solidFill>
                <a:latin typeface="Arial"/>
                <a:cs typeface="Arial"/>
              </a:rPr>
              <a:t>Lower</a:t>
            </a:r>
            <a:r>
              <a:rPr sz="1100" kern="0" spc="85" dirty="0">
                <a:solidFill>
                  <a:sysClr val="windowText" lastClr="000000"/>
                </a:solidFill>
                <a:latin typeface="Arial"/>
                <a:cs typeface="Arial"/>
              </a:rPr>
              <a:t> </a:t>
            </a:r>
            <a:r>
              <a:rPr sz="1100" kern="0" dirty="0">
                <a:solidFill>
                  <a:sysClr val="windowText" lastClr="000000"/>
                </a:solidFill>
                <a:latin typeface="Arial"/>
                <a:cs typeface="Arial"/>
              </a:rPr>
              <a:t>cost</a:t>
            </a:r>
            <a:r>
              <a:rPr sz="1100" kern="0" spc="125" dirty="0">
                <a:solidFill>
                  <a:sysClr val="windowText" lastClr="000000"/>
                </a:solidFill>
                <a:latin typeface="Arial"/>
                <a:cs typeface="Arial"/>
              </a:rPr>
              <a:t> </a:t>
            </a:r>
            <a:r>
              <a:rPr sz="1100" kern="0" spc="85" dirty="0">
                <a:solidFill>
                  <a:sysClr val="windowText" lastClr="000000"/>
                </a:solidFill>
                <a:latin typeface="Arial"/>
                <a:cs typeface="Arial"/>
              </a:rPr>
              <a:t>to</a:t>
            </a:r>
            <a:r>
              <a:rPr sz="1100" kern="0" spc="135" dirty="0">
                <a:solidFill>
                  <a:sysClr val="windowText" lastClr="000000"/>
                </a:solidFill>
                <a:latin typeface="Arial"/>
                <a:cs typeface="Arial"/>
              </a:rPr>
              <a:t> </a:t>
            </a:r>
            <a:r>
              <a:rPr sz="1100" kern="0" dirty="0">
                <a:solidFill>
                  <a:sysClr val="windowText" lastClr="000000"/>
                </a:solidFill>
                <a:latin typeface="Arial"/>
                <a:cs typeface="Arial"/>
              </a:rPr>
              <a:t>operate</a:t>
            </a:r>
            <a:r>
              <a:rPr sz="1100" kern="0" spc="95" dirty="0">
                <a:solidFill>
                  <a:sysClr val="windowText" lastClr="000000"/>
                </a:solidFill>
                <a:latin typeface="Arial"/>
                <a:cs typeface="Arial"/>
              </a:rPr>
              <a:t> </a:t>
            </a:r>
            <a:r>
              <a:rPr sz="1100" kern="0" spc="-50" dirty="0">
                <a:solidFill>
                  <a:sysClr val="windowText" lastClr="000000"/>
                </a:solidFill>
                <a:latin typeface="Arial"/>
                <a:cs typeface="Arial"/>
              </a:rPr>
              <a:t>&amp; </a:t>
            </a:r>
            <a:r>
              <a:rPr sz="1100" kern="0" spc="45" dirty="0">
                <a:solidFill>
                  <a:sysClr val="windowText" lastClr="000000"/>
                </a:solidFill>
                <a:latin typeface="Arial"/>
                <a:cs typeface="Arial"/>
              </a:rPr>
              <a:t>maintain</a:t>
            </a:r>
            <a:endParaRPr sz="1100" kern="0">
              <a:solidFill>
                <a:sysClr val="windowText" lastClr="000000"/>
              </a:solidFill>
              <a:latin typeface="Arial"/>
              <a:cs typeface="Arial"/>
            </a:endParaRPr>
          </a:p>
          <a:p>
            <a:pPr marL="241300" indent="-228600" fontAlgn="auto">
              <a:spcBef>
                <a:spcPts val="1200"/>
              </a:spcBef>
              <a:spcAft>
                <a:spcPts val="0"/>
              </a:spcAft>
              <a:buFont typeface="Wingdings"/>
              <a:buChar char=""/>
              <a:tabLst>
                <a:tab pos="241300" algn="l"/>
              </a:tabLst>
            </a:pPr>
            <a:r>
              <a:rPr sz="1100" kern="0" dirty="0">
                <a:solidFill>
                  <a:sysClr val="windowText" lastClr="000000"/>
                </a:solidFill>
                <a:latin typeface="Arial"/>
                <a:cs typeface="Arial"/>
              </a:rPr>
              <a:t>Higher</a:t>
            </a:r>
            <a:r>
              <a:rPr sz="1100" kern="0" spc="240" dirty="0">
                <a:solidFill>
                  <a:sysClr val="windowText" lastClr="000000"/>
                </a:solidFill>
                <a:latin typeface="Arial"/>
                <a:cs typeface="Arial"/>
              </a:rPr>
              <a:t> </a:t>
            </a:r>
            <a:r>
              <a:rPr sz="1100" kern="0" spc="55" dirty="0">
                <a:solidFill>
                  <a:sysClr val="windowText" lastClr="000000"/>
                </a:solidFill>
                <a:latin typeface="Arial"/>
                <a:cs typeface="Arial"/>
              </a:rPr>
              <a:t>reliability</a:t>
            </a:r>
            <a:endParaRPr sz="1100" kern="0">
              <a:solidFill>
                <a:sysClr val="windowText" lastClr="000000"/>
              </a:solidFill>
              <a:latin typeface="Arial"/>
              <a:cs typeface="Arial"/>
            </a:endParaRPr>
          </a:p>
        </p:txBody>
      </p:sp>
    </p:spTree>
    <p:extLst>
      <p:ext uri="{BB962C8B-B14F-4D97-AF65-F5344CB8AC3E}">
        <p14:creationId xmlns:p14="http://schemas.microsoft.com/office/powerpoint/2010/main" val="2319489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64838" y="6504114"/>
            <a:ext cx="131445" cy="128881"/>
          </a:xfrm>
          <a:prstGeom prst="rect">
            <a:avLst/>
          </a:prstGeom>
        </p:spPr>
        <p:txBody>
          <a:bodyPr vert="horz" wrap="square" lIns="0" tIns="13335" rIns="0" bIns="0" rtlCol="0">
            <a:spAutoFit/>
          </a:bodyPr>
          <a:lstStyle/>
          <a:p>
            <a:pPr marL="12700" fontAlgn="auto">
              <a:spcBef>
                <a:spcPts val="105"/>
              </a:spcBef>
              <a:spcAft>
                <a:spcPts val="0"/>
              </a:spcAft>
            </a:pPr>
            <a:r>
              <a:rPr sz="750" kern="0" spc="-25" dirty="0">
                <a:solidFill>
                  <a:srgbClr val="8A8A8A"/>
                </a:solidFill>
                <a:latin typeface="Arial"/>
                <a:cs typeface="Arial"/>
              </a:rPr>
              <a:t>10</a:t>
            </a:r>
            <a:endParaRPr sz="750" kern="0">
              <a:solidFill>
                <a:sysClr val="windowText" lastClr="000000"/>
              </a:solidFill>
              <a:latin typeface="Arial"/>
              <a:cs typeface="Arial"/>
            </a:endParaRPr>
          </a:p>
        </p:txBody>
      </p:sp>
      <p:sp>
        <p:nvSpPr>
          <p:cNvPr id="3" name="object 3"/>
          <p:cNvSpPr txBox="1">
            <a:spLocks noGrp="1"/>
          </p:cNvSpPr>
          <p:nvPr>
            <p:ph type="title"/>
          </p:nvPr>
        </p:nvSpPr>
        <p:spPr>
          <a:xfrm>
            <a:off x="4987448" y="2912014"/>
            <a:ext cx="2216150" cy="391160"/>
          </a:xfrm>
          <a:prstGeom prst="rect">
            <a:avLst/>
          </a:prstGeom>
        </p:spPr>
        <p:txBody>
          <a:bodyPr vert="horz" wrap="square" lIns="0" tIns="12700" rIns="0" bIns="0" rtlCol="0">
            <a:spAutoFit/>
          </a:bodyPr>
          <a:lstStyle/>
          <a:p>
            <a:pPr marL="12700">
              <a:spcBef>
                <a:spcPts val="100"/>
              </a:spcBef>
            </a:pPr>
            <a:r>
              <a:rPr spc="300" dirty="0"/>
              <a:t>THANK</a:t>
            </a:r>
            <a:r>
              <a:rPr spc="-130" dirty="0"/>
              <a:t> </a:t>
            </a:r>
            <a:r>
              <a:rPr spc="155" dirty="0"/>
              <a:t>YOU!</a:t>
            </a:r>
          </a:p>
        </p:txBody>
      </p:sp>
    </p:spTree>
    <p:extLst>
      <p:ext uri="{BB962C8B-B14F-4D97-AF65-F5344CB8AC3E}">
        <p14:creationId xmlns:p14="http://schemas.microsoft.com/office/powerpoint/2010/main" val="3996160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75157" y="6589261"/>
            <a:ext cx="70485" cy="141605"/>
          </a:xfrm>
          <a:prstGeom prst="rect">
            <a:avLst/>
          </a:prstGeom>
        </p:spPr>
        <p:txBody>
          <a:bodyPr vert="horz" wrap="square" lIns="0" tIns="0" rIns="0" bIns="0" rtlCol="0">
            <a:spAutoFit/>
          </a:bodyPr>
          <a:lstStyle/>
          <a:p>
            <a:pPr marL="0" marR="0" lvl="0" indent="0" defTabSz="914400" eaLnBrk="1" fontAlgn="auto" latinLnBrk="0" hangingPunct="1">
              <a:lnSpc>
                <a:spcPts val="1100"/>
              </a:lnSpc>
              <a:spcBef>
                <a:spcPts val="0"/>
              </a:spcBef>
              <a:spcAft>
                <a:spcPts val="0"/>
              </a:spcAft>
              <a:buClrTx/>
              <a:buSzTx/>
              <a:buFontTx/>
              <a:buNone/>
              <a:tabLst/>
              <a:defRPr/>
            </a:pPr>
            <a:r>
              <a:rPr kumimoji="0" sz="1000" b="0" i="0" u="none" strike="noStrike" kern="0" cap="none" spc="-5" normalizeH="0" baseline="0" noProof="0" dirty="0">
                <a:ln>
                  <a:noFill/>
                </a:ln>
                <a:solidFill>
                  <a:srgbClr val="0047B8"/>
                </a:solidFill>
                <a:effectLst/>
                <a:uLnTx/>
                <a:uFillTx/>
                <a:latin typeface="Arial"/>
                <a:cs typeface="Arial"/>
              </a:rPr>
              <a:t>1</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pic>
        <p:nvPicPr>
          <p:cNvPr id="3" name="object 3"/>
          <p:cNvPicPr/>
          <p:nvPr/>
        </p:nvPicPr>
        <p:blipFill>
          <a:blip r:embed="rId2" cstate="print"/>
          <a:stretch>
            <a:fillRect/>
          </a:stretch>
        </p:blipFill>
        <p:spPr>
          <a:xfrm>
            <a:off x="3048" y="0"/>
            <a:ext cx="12182855" cy="2057400"/>
          </a:xfrm>
          <a:prstGeom prst="rect">
            <a:avLst/>
          </a:prstGeom>
        </p:spPr>
      </p:pic>
      <p:sp>
        <p:nvSpPr>
          <p:cNvPr id="4" name="object 4"/>
          <p:cNvSpPr/>
          <p:nvPr/>
        </p:nvSpPr>
        <p:spPr>
          <a:xfrm>
            <a:off x="304800" y="6172198"/>
            <a:ext cx="1828800" cy="609600"/>
          </a:xfrm>
          <a:custGeom>
            <a:avLst/>
            <a:gdLst/>
            <a:ahLst/>
            <a:cxnLst/>
            <a:rect l="l" t="t" r="r" b="b"/>
            <a:pathLst>
              <a:path w="1828800" h="609600">
                <a:moveTo>
                  <a:pt x="1828800" y="0"/>
                </a:moveTo>
                <a:lnTo>
                  <a:pt x="0" y="0"/>
                </a:lnTo>
                <a:lnTo>
                  <a:pt x="0" y="609599"/>
                </a:lnTo>
                <a:lnTo>
                  <a:pt x="1828800" y="609599"/>
                </a:lnTo>
                <a:lnTo>
                  <a:pt x="182880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269748" y="184252"/>
            <a:ext cx="1966225" cy="931847"/>
          </a:xfrm>
          <a:prstGeom prst="rect">
            <a:avLst/>
          </a:prstGeom>
        </p:spPr>
      </p:pic>
      <p:sp>
        <p:nvSpPr>
          <p:cNvPr id="6" name="object 6"/>
          <p:cNvSpPr txBox="1"/>
          <p:nvPr/>
        </p:nvSpPr>
        <p:spPr>
          <a:xfrm>
            <a:off x="2716783" y="3495570"/>
            <a:ext cx="5582920" cy="2037714"/>
          </a:xfrm>
          <a:prstGeom prst="rect">
            <a:avLst/>
          </a:prstGeom>
        </p:spPr>
        <p:txBody>
          <a:bodyPr vert="horz" wrap="square" lIns="0" tIns="79375" rIns="0" bIns="0" rtlCol="0">
            <a:spAutoFit/>
          </a:bodyPr>
          <a:lstStyle/>
          <a:p>
            <a:pPr marL="12700" marR="0" lvl="0" indent="0" defTabSz="914400" eaLnBrk="1" fontAlgn="auto" latinLnBrk="0" hangingPunct="1">
              <a:lnSpc>
                <a:spcPct val="100000"/>
              </a:lnSpc>
              <a:spcBef>
                <a:spcPts val="625"/>
              </a:spcBef>
              <a:spcAft>
                <a:spcPts val="0"/>
              </a:spcAft>
              <a:buClrTx/>
              <a:buSzTx/>
              <a:buFontTx/>
              <a:buNone/>
              <a:tabLst/>
              <a:defRPr/>
            </a:pPr>
            <a:r>
              <a:rPr kumimoji="0" sz="2200" b="1" i="0" u="none" strike="noStrike" kern="0" cap="none" spc="0" normalizeH="0" baseline="0" noProof="0" dirty="0">
                <a:ln>
                  <a:noFill/>
                </a:ln>
                <a:solidFill>
                  <a:srgbClr val="0047B8"/>
                </a:solidFill>
                <a:effectLst/>
                <a:uLnTx/>
                <a:uFillTx/>
                <a:latin typeface="Arial"/>
                <a:cs typeface="Arial"/>
              </a:rPr>
              <a:t>Becky</a:t>
            </a:r>
            <a:r>
              <a:rPr kumimoji="0" sz="2200" b="1" i="0" u="none" strike="noStrike" kern="0" cap="none" spc="-55" normalizeH="0" baseline="0" noProof="0" dirty="0">
                <a:ln>
                  <a:noFill/>
                </a:ln>
                <a:solidFill>
                  <a:srgbClr val="0047B8"/>
                </a:solidFill>
                <a:effectLst/>
                <a:uLnTx/>
                <a:uFillTx/>
                <a:latin typeface="Arial"/>
                <a:cs typeface="Arial"/>
              </a:rPr>
              <a:t> </a:t>
            </a:r>
            <a:r>
              <a:rPr kumimoji="0" sz="2200" b="1" i="0" u="none" strike="noStrike" kern="0" cap="none" spc="-10" normalizeH="0" baseline="0" noProof="0" dirty="0">
                <a:ln>
                  <a:noFill/>
                </a:ln>
                <a:solidFill>
                  <a:srgbClr val="0047B8"/>
                </a:solidFill>
                <a:effectLst/>
                <a:uLnTx/>
                <a:uFillTx/>
                <a:latin typeface="Arial"/>
                <a:cs typeface="Arial"/>
              </a:rPr>
              <a:t>Walding</a:t>
            </a:r>
            <a:endParaRPr kumimoji="0" sz="2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525"/>
              </a:spcBef>
              <a:spcAft>
                <a:spcPts val="0"/>
              </a:spcAft>
              <a:buClrTx/>
              <a:buSzTx/>
              <a:buFontTx/>
              <a:buNone/>
              <a:tabLst/>
              <a:defRPr/>
            </a:pPr>
            <a:r>
              <a:rPr kumimoji="0" sz="2200" b="1" i="0" u="none" strike="noStrike" kern="0" cap="none" spc="0" normalizeH="0" baseline="0" noProof="0" dirty="0">
                <a:ln>
                  <a:noFill/>
                </a:ln>
                <a:solidFill>
                  <a:srgbClr val="0047B8"/>
                </a:solidFill>
                <a:effectLst/>
                <a:uLnTx/>
                <a:uFillTx/>
                <a:latin typeface="Arial"/>
                <a:cs typeface="Arial"/>
              </a:rPr>
              <a:t>Executive</a:t>
            </a:r>
            <a:r>
              <a:rPr kumimoji="0" sz="2200" b="1" i="0" u="none" strike="noStrike" kern="0" cap="none" spc="-85" normalizeH="0" baseline="0" noProof="0" dirty="0">
                <a:ln>
                  <a:noFill/>
                </a:ln>
                <a:solidFill>
                  <a:srgbClr val="0047B8"/>
                </a:solidFill>
                <a:effectLst/>
                <a:uLnTx/>
                <a:uFillTx/>
                <a:latin typeface="Arial"/>
                <a:cs typeface="Arial"/>
              </a:rPr>
              <a:t> </a:t>
            </a:r>
            <a:r>
              <a:rPr kumimoji="0" sz="2200" b="1" i="0" u="none" strike="noStrike" kern="0" cap="none" spc="0" normalizeH="0" baseline="0" noProof="0" dirty="0">
                <a:ln>
                  <a:noFill/>
                </a:ln>
                <a:solidFill>
                  <a:srgbClr val="0047B8"/>
                </a:solidFill>
                <a:effectLst/>
                <a:uLnTx/>
                <a:uFillTx/>
                <a:latin typeface="Arial"/>
                <a:cs typeface="Arial"/>
              </a:rPr>
              <a:t>Director,</a:t>
            </a:r>
            <a:r>
              <a:rPr kumimoji="0" sz="2200" b="1" i="0" u="none" strike="noStrike" kern="0" cap="none" spc="-80" normalizeH="0" baseline="0" noProof="0" dirty="0">
                <a:ln>
                  <a:noFill/>
                </a:ln>
                <a:solidFill>
                  <a:srgbClr val="0047B8"/>
                </a:solidFill>
                <a:effectLst/>
                <a:uLnTx/>
                <a:uFillTx/>
                <a:latin typeface="Arial"/>
                <a:cs typeface="Arial"/>
              </a:rPr>
              <a:t> </a:t>
            </a:r>
            <a:r>
              <a:rPr kumimoji="0" sz="2200" b="1" i="0" u="none" strike="noStrike" kern="0" cap="none" spc="-10" normalizeH="0" baseline="0" noProof="0" dirty="0">
                <a:ln>
                  <a:noFill/>
                </a:ln>
                <a:solidFill>
                  <a:srgbClr val="0047B8"/>
                </a:solidFill>
                <a:effectLst/>
                <a:uLnTx/>
                <a:uFillTx/>
                <a:latin typeface="Arial"/>
                <a:cs typeface="Arial"/>
              </a:rPr>
              <a:t>Development</a:t>
            </a:r>
            <a:endParaRPr kumimoji="0" sz="2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535"/>
              </a:spcBef>
              <a:spcAft>
                <a:spcPts val="0"/>
              </a:spcAft>
              <a:buClrTx/>
              <a:buSzTx/>
              <a:buFontTx/>
              <a:buNone/>
              <a:tabLst/>
              <a:defRPr/>
            </a:pPr>
            <a:r>
              <a:rPr kumimoji="0" sz="2200" b="1" i="0" u="none" strike="noStrike" kern="0" cap="none" spc="0" normalizeH="0" baseline="0" noProof="0" dirty="0">
                <a:ln>
                  <a:noFill/>
                </a:ln>
                <a:solidFill>
                  <a:srgbClr val="0047B8"/>
                </a:solidFill>
                <a:effectLst/>
                <a:uLnTx/>
                <a:uFillTx/>
                <a:latin typeface="Arial"/>
                <a:cs typeface="Arial"/>
              </a:rPr>
              <a:t>NextEra</a:t>
            </a:r>
            <a:r>
              <a:rPr kumimoji="0" sz="2200" b="1" i="0" u="none" strike="noStrike" kern="0" cap="none" spc="-90" normalizeH="0" baseline="0" noProof="0" dirty="0">
                <a:ln>
                  <a:noFill/>
                </a:ln>
                <a:solidFill>
                  <a:srgbClr val="0047B8"/>
                </a:solidFill>
                <a:effectLst/>
                <a:uLnTx/>
                <a:uFillTx/>
                <a:latin typeface="Arial"/>
                <a:cs typeface="Arial"/>
              </a:rPr>
              <a:t> </a:t>
            </a:r>
            <a:r>
              <a:rPr kumimoji="0" sz="2200" b="1" i="0" u="none" strike="noStrike" kern="0" cap="none" spc="0" normalizeH="0" baseline="0" noProof="0" dirty="0">
                <a:ln>
                  <a:noFill/>
                </a:ln>
                <a:solidFill>
                  <a:srgbClr val="0047B8"/>
                </a:solidFill>
                <a:effectLst/>
                <a:uLnTx/>
                <a:uFillTx/>
                <a:latin typeface="Arial"/>
                <a:cs typeface="Arial"/>
              </a:rPr>
              <a:t>Energy</a:t>
            </a:r>
            <a:r>
              <a:rPr kumimoji="0" sz="2200" b="1" i="0" u="none" strike="noStrike" kern="0" cap="none" spc="-90" normalizeH="0" baseline="0" noProof="0" dirty="0">
                <a:ln>
                  <a:noFill/>
                </a:ln>
                <a:solidFill>
                  <a:srgbClr val="0047B8"/>
                </a:solidFill>
                <a:effectLst/>
                <a:uLnTx/>
                <a:uFillTx/>
                <a:latin typeface="Arial"/>
                <a:cs typeface="Arial"/>
              </a:rPr>
              <a:t> </a:t>
            </a:r>
            <a:r>
              <a:rPr kumimoji="0" sz="2200" b="1" i="0" u="none" strike="noStrike" kern="0" cap="none" spc="0" normalizeH="0" baseline="0" noProof="0" dirty="0">
                <a:ln>
                  <a:noFill/>
                </a:ln>
                <a:solidFill>
                  <a:srgbClr val="0047B8"/>
                </a:solidFill>
                <a:effectLst/>
                <a:uLnTx/>
                <a:uFillTx/>
                <a:latin typeface="Arial"/>
                <a:cs typeface="Arial"/>
              </a:rPr>
              <a:t>Transmission</a:t>
            </a:r>
            <a:r>
              <a:rPr kumimoji="0" sz="2200" b="1" i="0" u="none" strike="noStrike" kern="0" cap="none" spc="-95" normalizeH="0" baseline="0" noProof="0" dirty="0">
                <a:ln>
                  <a:noFill/>
                </a:ln>
                <a:solidFill>
                  <a:srgbClr val="0047B8"/>
                </a:solidFill>
                <a:effectLst/>
                <a:uLnTx/>
                <a:uFillTx/>
                <a:latin typeface="Arial"/>
                <a:cs typeface="Arial"/>
              </a:rPr>
              <a:t> </a:t>
            </a:r>
            <a:r>
              <a:rPr kumimoji="0" sz="2200" b="1" i="0" u="none" strike="noStrike" kern="0" cap="none" spc="-10" normalizeH="0" baseline="0" noProof="0" dirty="0">
                <a:ln>
                  <a:noFill/>
                </a:ln>
                <a:solidFill>
                  <a:srgbClr val="0047B8"/>
                </a:solidFill>
                <a:effectLst/>
                <a:uLnTx/>
                <a:uFillTx/>
                <a:latin typeface="Arial"/>
                <a:cs typeface="Arial"/>
              </a:rPr>
              <a:t>MidAtlantic</a:t>
            </a:r>
            <a:endParaRPr kumimoji="0" sz="22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5"/>
              </a:spcBef>
              <a:spcAft>
                <a:spcPts val="0"/>
              </a:spcAft>
              <a:buClrTx/>
              <a:buSzTx/>
              <a:buFontTx/>
              <a:buNone/>
              <a:tabLst/>
              <a:defRPr/>
            </a:pPr>
            <a:endParaRPr kumimoji="0" sz="3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200" b="1" i="0" u="none" strike="noStrike" kern="0" cap="none" spc="0" normalizeH="0" baseline="0" noProof="0" dirty="0">
                <a:ln>
                  <a:noFill/>
                </a:ln>
                <a:solidFill>
                  <a:srgbClr val="0047B8"/>
                </a:solidFill>
                <a:effectLst/>
                <a:uLnTx/>
                <a:uFillTx/>
                <a:latin typeface="Arial"/>
                <a:cs typeface="Arial"/>
              </a:rPr>
              <a:t>April</a:t>
            </a:r>
            <a:r>
              <a:rPr kumimoji="0" sz="2200" b="1" i="0" u="none" strike="noStrike" kern="0" cap="none" spc="-40" normalizeH="0" baseline="0" noProof="0" dirty="0">
                <a:ln>
                  <a:noFill/>
                </a:ln>
                <a:solidFill>
                  <a:srgbClr val="0047B8"/>
                </a:solidFill>
                <a:effectLst/>
                <a:uLnTx/>
                <a:uFillTx/>
                <a:latin typeface="Arial"/>
                <a:cs typeface="Arial"/>
              </a:rPr>
              <a:t> </a:t>
            </a:r>
            <a:r>
              <a:rPr kumimoji="0" sz="2200" b="1" i="0" u="none" strike="noStrike" kern="0" cap="none" spc="0" normalizeH="0" baseline="0" noProof="0" dirty="0">
                <a:ln>
                  <a:noFill/>
                </a:ln>
                <a:solidFill>
                  <a:srgbClr val="0047B8"/>
                </a:solidFill>
                <a:effectLst/>
                <a:uLnTx/>
                <a:uFillTx/>
                <a:latin typeface="Arial"/>
                <a:cs typeface="Arial"/>
              </a:rPr>
              <a:t>12,</a:t>
            </a:r>
            <a:r>
              <a:rPr kumimoji="0" sz="2200" b="1" i="0" u="none" strike="noStrike" kern="0" cap="none" spc="-45" normalizeH="0" baseline="0" noProof="0" dirty="0">
                <a:ln>
                  <a:noFill/>
                </a:ln>
                <a:solidFill>
                  <a:srgbClr val="0047B8"/>
                </a:solidFill>
                <a:effectLst/>
                <a:uLnTx/>
                <a:uFillTx/>
                <a:latin typeface="Arial"/>
                <a:cs typeface="Arial"/>
              </a:rPr>
              <a:t> </a:t>
            </a:r>
            <a:r>
              <a:rPr kumimoji="0" sz="2200" b="1" i="0" u="none" strike="noStrike" kern="0" cap="none" spc="-20" normalizeH="0" baseline="0" noProof="0" dirty="0">
                <a:ln>
                  <a:noFill/>
                </a:ln>
                <a:solidFill>
                  <a:srgbClr val="0047B8"/>
                </a:solidFill>
                <a:effectLst/>
                <a:uLnTx/>
                <a:uFillTx/>
                <a:latin typeface="Arial"/>
                <a:cs typeface="Arial"/>
              </a:rPr>
              <a:t>2022</a:t>
            </a:r>
            <a:endParaRPr kumimoji="0" sz="22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a:spLocks noGrp="1"/>
          </p:cNvSpPr>
          <p:nvPr>
            <p:ph type="title"/>
          </p:nvPr>
        </p:nvSpPr>
        <p:spPr>
          <a:xfrm>
            <a:off x="2716783" y="2609850"/>
            <a:ext cx="6339840" cy="422275"/>
          </a:xfrm>
          <a:prstGeom prst="rect">
            <a:avLst/>
          </a:prstGeom>
        </p:spPr>
        <p:txBody>
          <a:bodyPr vert="horz" wrap="square" lIns="0" tIns="13335" rIns="0" bIns="0" rtlCol="0">
            <a:spAutoFit/>
          </a:bodyPr>
          <a:lstStyle/>
          <a:p>
            <a:pPr marL="12700">
              <a:lnSpc>
                <a:spcPct val="100000"/>
              </a:lnSpc>
              <a:spcBef>
                <a:spcPts val="105"/>
              </a:spcBef>
            </a:pPr>
            <a:r>
              <a:rPr sz="2600" dirty="0">
                <a:solidFill>
                  <a:srgbClr val="800000"/>
                </a:solidFill>
              </a:rPr>
              <a:t>Offshore</a:t>
            </a:r>
            <a:r>
              <a:rPr sz="2600" spc="-20" dirty="0">
                <a:solidFill>
                  <a:srgbClr val="800000"/>
                </a:solidFill>
              </a:rPr>
              <a:t> </a:t>
            </a:r>
            <a:r>
              <a:rPr sz="2600" dirty="0">
                <a:solidFill>
                  <a:srgbClr val="800000"/>
                </a:solidFill>
              </a:rPr>
              <a:t>Wind</a:t>
            </a:r>
            <a:r>
              <a:rPr sz="2600" spc="-25" dirty="0">
                <a:solidFill>
                  <a:srgbClr val="800000"/>
                </a:solidFill>
              </a:rPr>
              <a:t> </a:t>
            </a:r>
            <a:r>
              <a:rPr sz="2600" dirty="0">
                <a:solidFill>
                  <a:srgbClr val="800000"/>
                </a:solidFill>
              </a:rPr>
              <a:t>Transmission</a:t>
            </a:r>
            <a:r>
              <a:rPr sz="2600" spc="-20" dirty="0">
                <a:solidFill>
                  <a:srgbClr val="800000"/>
                </a:solidFill>
              </a:rPr>
              <a:t> </a:t>
            </a:r>
            <a:r>
              <a:rPr sz="2600" dirty="0">
                <a:solidFill>
                  <a:srgbClr val="800000"/>
                </a:solidFill>
              </a:rPr>
              <a:t>Meeting</a:t>
            </a:r>
            <a:r>
              <a:rPr sz="2600" spc="-25" dirty="0">
                <a:solidFill>
                  <a:srgbClr val="800000"/>
                </a:solidFill>
              </a:rPr>
              <a:t> #4</a:t>
            </a:r>
            <a:endParaRPr sz="2600"/>
          </a:p>
        </p:txBody>
      </p:sp>
    </p:spTree>
    <p:extLst>
      <p:ext uri="{BB962C8B-B14F-4D97-AF65-F5344CB8AC3E}">
        <p14:creationId xmlns:p14="http://schemas.microsoft.com/office/powerpoint/2010/main" val="3320425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288"/>
            <a:ext cx="12189460" cy="5943600"/>
          </a:xfrm>
          <a:custGeom>
            <a:avLst/>
            <a:gdLst/>
            <a:ahLst/>
            <a:cxnLst/>
            <a:rect l="l" t="t" r="r" b="b"/>
            <a:pathLst>
              <a:path w="12189460" h="5943600">
                <a:moveTo>
                  <a:pt x="12188952" y="0"/>
                </a:moveTo>
                <a:lnTo>
                  <a:pt x="0" y="0"/>
                </a:lnTo>
                <a:lnTo>
                  <a:pt x="0" y="5943599"/>
                </a:lnTo>
                <a:lnTo>
                  <a:pt x="12188952" y="5943599"/>
                </a:lnTo>
                <a:lnTo>
                  <a:pt x="12188952" y="0"/>
                </a:lnTo>
                <a:close/>
              </a:path>
            </a:pathLst>
          </a:custGeom>
          <a:solidFill>
            <a:srgbClr val="004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 name="object 3"/>
          <p:cNvSpPr txBox="1">
            <a:spLocks noGrp="1"/>
          </p:cNvSpPr>
          <p:nvPr>
            <p:ph type="title"/>
          </p:nvPr>
        </p:nvSpPr>
        <p:spPr>
          <a:xfrm>
            <a:off x="1838705" y="2461082"/>
            <a:ext cx="8550275" cy="514350"/>
          </a:xfrm>
          <a:prstGeom prst="rect">
            <a:avLst/>
          </a:prstGeom>
        </p:spPr>
        <p:txBody>
          <a:bodyPr vert="horz" wrap="square" lIns="0" tIns="13335" rIns="0" bIns="0" rtlCol="0">
            <a:spAutoFit/>
          </a:bodyPr>
          <a:lstStyle/>
          <a:p>
            <a:pPr marL="12700">
              <a:lnSpc>
                <a:spcPct val="100000"/>
              </a:lnSpc>
              <a:spcBef>
                <a:spcPts val="105"/>
              </a:spcBef>
            </a:pPr>
            <a:r>
              <a:rPr dirty="0"/>
              <a:t>“Cost</a:t>
            </a:r>
            <a:r>
              <a:rPr spc="-60" dirty="0"/>
              <a:t> </a:t>
            </a:r>
            <a:r>
              <a:rPr dirty="0"/>
              <a:t>Containment”</a:t>
            </a:r>
            <a:r>
              <a:rPr spc="-70" dirty="0"/>
              <a:t> </a:t>
            </a:r>
            <a:r>
              <a:rPr dirty="0"/>
              <a:t>Can</a:t>
            </a:r>
            <a:r>
              <a:rPr spc="-55" dirty="0"/>
              <a:t> </a:t>
            </a:r>
            <a:r>
              <a:rPr dirty="0"/>
              <a:t>Mean</a:t>
            </a:r>
            <a:r>
              <a:rPr spc="-35" dirty="0"/>
              <a:t> </a:t>
            </a:r>
            <a:r>
              <a:rPr dirty="0"/>
              <a:t>Many</a:t>
            </a:r>
            <a:r>
              <a:rPr spc="-50" dirty="0"/>
              <a:t> </a:t>
            </a:r>
            <a:r>
              <a:rPr spc="-10" dirty="0"/>
              <a:t>Things</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36</a:t>
            </a:fld>
            <a:endParaRPr kumimoji="0" sz="1000" b="0" i="0" u="none" strike="noStrike" kern="0" cap="none" spc="-25" normalizeH="0" baseline="0" noProof="0" dirty="0">
              <a:ln>
                <a:noFill/>
              </a:ln>
              <a:solidFill>
                <a:srgbClr val="0047B8"/>
              </a:solidFill>
              <a:effectLst/>
              <a:uLnTx/>
              <a:uFillTx/>
              <a:latin typeface="Arial"/>
              <a:cs typeface="Arial"/>
            </a:endParaRPr>
          </a:p>
        </p:txBody>
      </p:sp>
    </p:spTree>
    <p:extLst>
      <p:ext uri="{BB962C8B-B14F-4D97-AF65-F5344CB8AC3E}">
        <p14:creationId xmlns:p14="http://schemas.microsoft.com/office/powerpoint/2010/main" val="3636197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8161" y="841375"/>
            <a:ext cx="5490845" cy="391160"/>
          </a:xfrm>
          <a:prstGeom prst="rect">
            <a:avLst/>
          </a:prstGeom>
        </p:spPr>
        <p:txBody>
          <a:bodyPr vert="horz" wrap="square" lIns="0" tIns="12700" rIns="0" bIns="0" rtlCol="0">
            <a:spAutoFit/>
          </a:bodyPr>
          <a:lstStyle/>
          <a:p>
            <a:pPr marL="12700">
              <a:lnSpc>
                <a:spcPct val="100000"/>
              </a:lnSpc>
              <a:spcBef>
                <a:spcPts val="100"/>
              </a:spcBef>
            </a:pPr>
            <a:r>
              <a:rPr sz="2400" u="sng" dirty="0">
                <a:solidFill>
                  <a:srgbClr val="0047B8"/>
                </a:solidFill>
                <a:uFill>
                  <a:solidFill>
                    <a:srgbClr val="0047B8"/>
                  </a:solidFill>
                </a:uFill>
              </a:rPr>
              <a:t>Cost</a:t>
            </a:r>
            <a:r>
              <a:rPr sz="2400" u="sng" spc="-25" dirty="0">
                <a:solidFill>
                  <a:srgbClr val="0047B8"/>
                </a:solidFill>
                <a:uFill>
                  <a:solidFill>
                    <a:srgbClr val="0047B8"/>
                  </a:solidFill>
                </a:uFill>
              </a:rPr>
              <a:t> </a:t>
            </a:r>
            <a:r>
              <a:rPr sz="2400" u="sng" dirty="0">
                <a:solidFill>
                  <a:srgbClr val="0047B8"/>
                </a:solidFill>
                <a:uFill>
                  <a:solidFill>
                    <a:srgbClr val="0047B8"/>
                  </a:solidFill>
                </a:uFill>
              </a:rPr>
              <a:t>Containment</a:t>
            </a:r>
            <a:r>
              <a:rPr sz="2400" u="sng" spc="-20" dirty="0">
                <a:solidFill>
                  <a:srgbClr val="0047B8"/>
                </a:solidFill>
                <a:uFill>
                  <a:solidFill>
                    <a:srgbClr val="0047B8"/>
                  </a:solidFill>
                </a:uFill>
              </a:rPr>
              <a:t> </a:t>
            </a:r>
            <a:r>
              <a:rPr sz="2400" u="sng" dirty="0">
                <a:solidFill>
                  <a:srgbClr val="0047B8"/>
                </a:solidFill>
                <a:uFill>
                  <a:solidFill>
                    <a:srgbClr val="0047B8"/>
                  </a:solidFill>
                </a:uFill>
              </a:rPr>
              <a:t>in</a:t>
            </a:r>
            <a:r>
              <a:rPr sz="2400" u="sng" spc="-40" dirty="0">
                <a:solidFill>
                  <a:srgbClr val="0047B8"/>
                </a:solidFill>
                <a:uFill>
                  <a:solidFill>
                    <a:srgbClr val="0047B8"/>
                  </a:solidFill>
                </a:uFill>
              </a:rPr>
              <a:t> </a:t>
            </a:r>
            <a:r>
              <a:rPr sz="2400" u="sng" dirty="0">
                <a:solidFill>
                  <a:srgbClr val="0047B8"/>
                </a:solidFill>
                <a:uFill>
                  <a:solidFill>
                    <a:srgbClr val="0047B8"/>
                  </a:solidFill>
                </a:uFill>
              </a:rPr>
              <a:t>Various</a:t>
            </a:r>
            <a:r>
              <a:rPr sz="2400" u="sng" spc="-25" dirty="0">
                <a:solidFill>
                  <a:srgbClr val="0047B8"/>
                </a:solidFill>
                <a:uFill>
                  <a:solidFill>
                    <a:srgbClr val="0047B8"/>
                  </a:solidFill>
                </a:uFill>
              </a:rPr>
              <a:t> </a:t>
            </a:r>
            <a:r>
              <a:rPr sz="2400" u="sng" spc="-10" dirty="0">
                <a:solidFill>
                  <a:srgbClr val="0047B8"/>
                </a:solidFill>
                <a:uFill>
                  <a:solidFill>
                    <a:srgbClr val="0047B8"/>
                  </a:solidFill>
                </a:uFill>
              </a:rPr>
              <a:t>Regions</a:t>
            </a:r>
            <a:endParaRPr sz="2400"/>
          </a:p>
        </p:txBody>
      </p:sp>
      <p:graphicFrame>
        <p:nvGraphicFramePr>
          <p:cNvPr id="3" name="object 3"/>
          <p:cNvGraphicFramePr>
            <a:graphicFrameLocks noGrp="1"/>
          </p:cNvGraphicFramePr>
          <p:nvPr/>
        </p:nvGraphicFramePr>
        <p:xfrm>
          <a:off x="1034173" y="1557312"/>
          <a:ext cx="4387215" cy="3209290"/>
        </p:xfrm>
        <a:graphic>
          <a:graphicData uri="http://schemas.openxmlformats.org/drawingml/2006/table">
            <a:tbl>
              <a:tblPr firstRow="1" bandRow="1">
                <a:tableStyleId>{2D5ABB26-0587-4C30-8999-92F81FD0307C}</a:tableStyleId>
              </a:tblPr>
              <a:tblGrid>
                <a:gridCol w="1417955">
                  <a:extLst>
                    <a:ext uri="{9D8B030D-6E8A-4147-A177-3AD203B41FA5}">
                      <a16:colId xmlns:a16="http://schemas.microsoft.com/office/drawing/2014/main" val="20000"/>
                    </a:ext>
                  </a:extLst>
                </a:gridCol>
                <a:gridCol w="283210">
                  <a:extLst>
                    <a:ext uri="{9D8B030D-6E8A-4147-A177-3AD203B41FA5}">
                      <a16:colId xmlns:a16="http://schemas.microsoft.com/office/drawing/2014/main" val="20001"/>
                    </a:ext>
                  </a:extLst>
                </a:gridCol>
                <a:gridCol w="2686050">
                  <a:extLst>
                    <a:ext uri="{9D8B030D-6E8A-4147-A177-3AD203B41FA5}">
                      <a16:colId xmlns:a16="http://schemas.microsoft.com/office/drawing/2014/main" val="20002"/>
                    </a:ext>
                  </a:extLst>
                </a:gridCol>
              </a:tblGrid>
              <a:tr h="700405">
                <a:tc>
                  <a:txBody>
                    <a:bodyPr/>
                    <a:lstStyle/>
                    <a:p>
                      <a:pPr marL="297180">
                        <a:lnSpc>
                          <a:spcPct val="100000"/>
                        </a:lnSpc>
                        <a:spcBef>
                          <a:spcPts val="1505"/>
                        </a:spcBef>
                      </a:pPr>
                      <a:r>
                        <a:rPr sz="2000" b="1" spc="-10" dirty="0">
                          <a:solidFill>
                            <a:srgbClr val="FFFFFF"/>
                          </a:solidFill>
                          <a:latin typeface="Arial"/>
                          <a:cs typeface="Arial"/>
                        </a:rPr>
                        <a:t>Market</a:t>
                      </a:r>
                      <a:endParaRPr sz="2000">
                        <a:latin typeface="Arial"/>
                        <a:cs typeface="Arial"/>
                      </a:endParaRPr>
                    </a:p>
                  </a:txBody>
                  <a:tcPr marL="0" marR="0" marT="191135" marB="0">
                    <a:solidFill>
                      <a:srgbClr val="3EBC3E"/>
                    </a:solidFill>
                  </a:tcPr>
                </a:tc>
                <a:tc>
                  <a:txBody>
                    <a:bodyPr/>
                    <a:lstStyle/>
                    <a:p>
                      <a:pPr>
                        <a:lnSpc>
                          <a:spcPct val="100000"/>
                        </a:lnSpc>
                      </a:pPr>
                      <a:endParaRPr sz="2000">
                        <a:latin typeface="Times New Roman"/>
                        <a:cs typeface="Times New Roman"/>
                      </a:endParaRPr>
                    </a:p>
                  </a:txBody>
                  <a:tcPr marL="0" marR="0" marT="0" marB="0"/>
                </a:tc>
                <a:tc>
                  <a:txBody>
                    <a:bodyPr/>
                    <a:lstStyle/>
                    <a:p>
                      <a:pPr algn="ctr">
                        <a:lnSpc>
                          <a:spcPct val="100000"/>
                        </a:lnSpc>
                        <a:spcBef>
                          <a:spcPts val="1505"/>
                        </a:spcBef>
                      </a:pPr>
                      <a:r>
                        <a:rPr sz="2000" b="1" dirty="0">
                          <a:solidFill>
                            <a:srgbClr val="FFFFFF"/>
                          </a:solidFill>
                          <a:latin typeface="Arial"/>
                          <a:cs typeface="Arial"/>
                        </a:rPr>
                        <a:t>Primary</a:t>
                      </a:r>
                      <a:r>
                        <a:rPr sz="2000" b="1" spc="-50" dirty="0">
                          <a:solidFill>
                            <a:srgbClr val="FFFFFF"/>
                          </a:solidFill>
                          <a:latin typeface="Arial"/>
                          <a:cs typeface="Arial"/>
                        </a:rPr>
                        <a:t> </a:t>
                      </a:r>
                      <a:r>
                        <a:rPr sz="2000" b="1" dirty="0">
                          <a:solidFill>
                            <a:srgbClr val="FFFFFF"/>
                          </a:solidFill>
                          <a:latin typeface="Arial"/>
                          <a:cs typeface="Arial"/>
                        </a:rPr>
                        <a:t>Cost</a:t>
                      </a:r>
                      <a:r>
                        <a:rPr sz="2000" b="1" spc="-25" dirty="0">
                          <a:solidFill>
                            <a:srgbClr val="FFFFFF"/>
                          </a:solidFill>
                          <a:latin typeface="Arial"/>
                          <a:cs typeface="Arial"/>
                        </a:rPr>
                        <a:t> </a:t>
                      </a:r>
                      <a:r>
                        <a:rPr sz="2000" b="1" spc="-10" dirty="0">
                          <a:solidFill>
                            <a:srgbClr val="FFFFFF"/>
                          </a:solidFill>
                          <a:latin typeface="Arial"/>
                          <a:cs typeface="Arial"/>
                        </a:rPr>
                        <a:t>Metric</a:t>
                      </a:r>
                      <a:endParaRPr sz="2000">
                        <a:latin typeface="Arial"/>
                        <a:cs typeface="Arial"/>
                      </a:endParaRPr>
                    </a:p>
                  </a:txBody>
                  <a:tcPr marL="0" marR="0" marT="191135" marB="0">
                    <a:solidFill>
                      <a:srgbClr val="3EBC3E"/>
                    </a:solidFill>
                  </a:tcPr>
                </a:tc>
                <a:extLst>
                  <a:ext uri="{0D108BD9-81ED-4DB2-BD59-A6C34878D82A}">
                    <a16:rowId xmlns:a16="http://schemas.microsoft.com/office/drawing/2014/main" val="10000"/>
                  </a:ext>
                </a:extLst>
              </a:tr>
              <a:tr h="788670">
                <a:tc>
                  <a:txBody>
                    <a:bodyPr/>
                    <a:lstStyle/>
                    <a:p>
                      <a:pPr>
                        <a:lnSpc>
                          <a:spcPct val="100000"/>
                        </a:lnSpc>
                        <a:spcBef>
                          <a:spcPts val="40"/>
                        </a:spcBef>
                      </a:pPr>
                      <a:endParaRPr sz="2900">
                        <a:latin typeface="Times New Roman"/>
                        <a:cs typeface="Times New Roman"/>
                      </a:endParaRPr>
                    </a:p>
                    <a:p>
                      <a:pPr marL="91440">
                        <a:lnSpc>
                          <a:spcPct val="100000"/>
                        </a:lnSpc>
                      </a:pPr>
                      <a:r>
                        <a:rPr sz="2000" b="1" spc="-10" dirty="0">
                          <a:solidFill>
                            <a:srgbClr val="0047B8"/>
                          </a:solidFill>
                          <a:latin typeface="Arial"/>
                          <a:cs typeface="Arial"/>
                        </a:rPr>
                        <a:t>CAISO</a:t>
                      </a:r>
                      <a:endParaRPr sz="2000">
                        <a:latin typeface="Arial"/>
                        <a:cs typeface="Arial"/>
                      </a:endParaRPr>
                    </a:p>
                  </a:txBody>
                  <a:tcPr marL="0" marR="0" marT="508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spcBef>
                          <a:spcPts val="15"/>
                        </a:spcBef>
                      </a:pPr>
                      <a:endParaRPr sz="2550">
                        <a:latin typeface="Times New Roman"/>
                        <a:cs typeface="Times New Roman"/>
                      </a:endParaRPr>
                    </a:p>
                    <a:p>
                      <a:pPr marL="1270" algn="ctr">
                        <a:lnSpc>
                          <a:spcPct val="100000"/>
                        </a:lnSpc>
                      </a:pPr>
                      <a:r>
                        <a:rPr sz="2000" spc="-10" dirty="0">
                          <a:solidFill>
                            <a:srgbClr val="0047B8"/>
                          </a:solidFill>
                          <a:latin typeface="Arial"/>
                          <a:cs typeface="Arial"/>
                        </a:rPr>
                        <a:t>Capex</a:t>
                      </a:r>
                      <a:endParaRPr sz="2000">
                        <a:latin typeface="Arial"/>
                        <a:cs typeface="Arial"/>
                      </a:endParaRPr>
                    </a:p>
                  </a:txBody>
                  <a:tcPr marL="0" marR="0" marT="1905" marB="0"/>
                </a:tc>
                <a:extLst>
                  <a:ext uri="{0D108BD9-81ED-4DB2-BD59-A6C34878D82A}">
                    <a16:rowId xmlns:a16="http://schemas.microsoft.com/office/drawing/2014/main" val="10001"/>
                  </a:ext>
                </a:extLst>
              </a:tr>
              <a:tr h="443230">
                <a:tc>
                  <a:txBody>
                    <a:bodyPr/>
                    <a:lstStyle/>
                    <a:p>
                      <a:pPr marL="91440">
                        <a:lnSpc>
                          <a:spcPct val="100000"/>
                        </a:lnSpc>
                        <a:spcBef>
                          <a:spcPts val="655"/>
                        </a:spcBef>
                      </a:pPr>
                      <a:r>
                        <a:rPr sz="2000" b="1" spc="-20" dirty="0">
                          <a:solidFill>
                            <a:srgbClr val="0047B8"/>
                          </a:solidFill>
                          <a:latin typeface="Arial"/>
                          <a:cs typeface="Arial"/>
                        </a:rPr>
                        <a:t>MISO</a:t>
                      </a:r>
                      <a:endParaRPr sz="2000">
                        <a:latin typeface="Arial"/>
                        <a:cs typeface="Arial"/>
                      </a:endParaRPr>
                    </a:p>
                  </a:txBody>
                  <a:tcPr marL="0" marR="0" marT="83185" marB="0"/>
                </a:tc>
                <a:tc>
                  <a:txBody>
                    <a:bodyPr/>
                    <a:lstStyle/>
                    <a:p>
                      <a:pPr>
                        <a:lnSpc>
                          <a:spcPct val="100000"/>
                        </a:lnSpc>
                      </a:pPr>
                      <a:endParaRPr sz="2000">
                        <a:latin typeface="Times New Roman"/>
                        <a:cs typeface="Times New Roman"/>
                      </a:endParaRPr>
                    </a:p>
                  </a:txBody>
                  <a:tcPr marL="0" marR="0" marT="0" marB="0"/>
                </a:tc>
                <a:tc>
                  <a:txBody>
                    <a:bodyPr/>
                    <a:lstStyle/>
                    <a:p>
                      <a:pPr marL="635" algn="ctr">
                        <a:lnSpc>
                          <a:spcPct val="100000"/>
                        </a:lnSpc>
                        <a:spcBef>
                          <a:spcPts val="225"/>
                        </a:spcBef>
                      </a:pPr>
                      <a:r>
                        <a:rPr sz="2000" spc="-10" dirty="0">
                          <a:solidFill>
                            <a:srgbClr val="0047B8"/>
                          </a:solidFill>
                          <a:latin typeface="Arial"/>
                          <a:cs typeface="Arial"/>
                        </a:rPr>
                        <a:t>Revenues</a:t>
                      </a:r>
                      <a:endParaRPr sz="2000">
                        <a:latin typeface="Arial"/>
                        <a:cs typeface="Arial"/>
                      </a:endParaRPr>
                    </a:p>
                  </a:txBody>
                  <a:tcPr marL="0" marR="0" marT="28575" marB="0"/>
                </a:tc>
                <a:extLst>
                  <a:ext uri="{0D108BD9-81ED-4DB2-BD59-A6C34878D82A}">
                    <a16:rowId xmlns:a16="http://schemas.microsoft.com/office/drawing/2014/main" val="10002"/>
                  </a:ext>
                </a:extLst>
              </a:tr>
              <a:tr h="443230">
                <a:tc>
                  <a:txBody>
                    <a:bodyPr/>
                    <a:lstStyle/>
                    <a:p>
                      <a:pPr marL="91440">
                        <a:lnSpc>
                          <a:spcPct val="100000"/>
                        </a:lnSpc>
                        <a:spcBef>
                          <a:spcPts val="655"/>
                        </a:spcBef>
                      </a:pPr>
                      <a:r>
                        <a:rPr sz="2000" b="1" spc="-10" dirty="0">
                          <a:solidFill>
                            <a:srgbClr val="0047B8"/>
                          </a:solidFill>
                          <a:latin typeface="Arial"/>
                          <a:cs typeface="Arial"/>
                        </a:rPr>
                        <a:t>NYISO</a:t>
                      </a:r>
                      <a:endParaRPr sz="2000">
                        <a:latin typeface="Arial"/>
                        <a:cs typeface="Arial"/>
                      </a:endParaRPr>
                    </a:p>
                  </a:txBody>
                  <a:tcPr marL="0" marR="0" marT="83185" marB="0"/>
                </a:tc>
                <a:tc>
                  <a:txBody>
                    <a:bodyPr/>
                    <a:lstStyle/>
                    <a:p>
                      <a:pPr>
                        <a:lnSpc>
                          <a:spcPct val="100000"/>
                        </a:lnSpc>
                      </a:pPr>
                      <a:endParaRPr sz="2000">
                        <a:latin typeface="Times New Roman"/>
                        <a:cs typeface="Times New Roman"/>
                      </a:endParaRPr>
                    </a:p>
                  </a:txBody>
                  <a:tcPr marL="0" marR="0" marT="0" marB="0"/>
                </a:tc>
                <a:tc>
                  <a:txBody>
                    <a:bodyPr/>
                    <a:lstStyle/>
                    <a:p>
                      <a:pPr marL="1905" algn="ctr">
                        <a:lnSpc>
                          <a:spcPct val="100000"/>
                        </a:lnSpc>
                        <a:spcBef>
                          <a:spcPts val="225"/>
                        </a:spcBef>
                      </a:pPr>
                      <a:r>
                        <a:rPr sz="2000" spc="-10" dirty="0">
                          <a:solidFill>
                            <a:srgbClr val="0047B8"/>
                          </a:solidFill>
                          <a:latin typeface="Arial"/>
                          <a:cs typeface="Arial"/>
                        </a:rPr>
                        <a:t>Capex</a:t>
                      </a:r>
                      <a:endParaRPr sz="2000">
                        <a:latin typeface="Arial"/>
                        <a:cs typeface="Arial"/>
                      </a:endParaRPr>
                    </a:p>
                  </a:txBody>
                  <a:tcPr marL="0" marR="0" marT="28575" marB="0"/>
                </a:tc>
                <a:extLst>
                  <a:ext uri="{0D108BD9-81ED-4DB2-BD59-A6C34878D82A}">
                    <a16:rowId xmlns:a16="http://schemas.microsoft.com/office/drawing/2014/main" val="10003"/>
                  </a:ext>
                </a:extLst>
              </a:tr>
              <a:tr h="443230">
                <a:tc>
                  <a:txBody>
                    <a:bodyPr/>
                    <a:lstStyle/>
                    <a:p>
                      <a:pPr marL="91440">
                        <a:lnSpc>
                          <a:spcPct val="100000"/>
                        </a:lnSpc>
                        <a:spcBef>
                          <a:spcPts val="650"/>
                        </a:spcBef>
                      </a:pPr>
                      <a:r>
                        <a:rPr sz="2000" b="1" spc="-25" dirty="0">
                          <a:solidFill>
                            <a:srgbClr val="0047B8"/>
                          </a:solidFill>
                          <a:latin typeface="Arial"/>
                          <a:cs typeface="Arial"/>
                        </a:rPr>
                        <a:t>PJM</a:t>
                      </a:r>
                      <a:endParaRPr sz="2000">
                        <a:latin typeface="Arial"/>
                        <a:cs typeface="Arial"/>
                      </a:endParaRPr>
                    </a:p>
                  </a:txBody>
                  <a:tcPr marL="0" marR="0" marT="82550" marB="0"/>
                </a:tc>
                <a:tc>
                  <a:txBody>
                    <a:bodyPr/>
                    <a:lstStyle/>
                    <a:p>
                      <a:pPr>
                        <a:lnSpc>
                          <a:spcPct val="100000"/>
                        </a:lnSpc>
                      </a:pPr>
                      <a:endParaRPr sz="2000">
                        <a:latin typeface="Times New Roman"/>
                        <a:cs typeface="Times New Roman"/>
                      </a:endParaRPr>
                    </a:p>
                  </a:txBody>
                  <a:tcPr marL="0" marR="0" marT="0" marB="0"/>
                </a:tc>
                <a:tc>
                  <a:txBody>
                    <a:bodyPr/>
                    <a:lstStyle/>
                    <a:p>
                      <a:pPr marL="1270" algn="ctr">
                        <a:lnSpc>
                          <a:spcPct val="100000"/>
                        </a:lnSpc>
                        <a:spcBef>
                          <a:spcPts val="225"/>
                        </a:spcBef>
                      </a:pPr>
                      <a:r>
                        <a:rPr sz="2000" spc="-10" dirty="0">
                          <a:solidFill>
                            <a:srgbClr val="0047B8"/>
                          </a:solidFill>
                          <a:latin typeface="Arial"/>
                          <a:cs typeface="Arial"/>
                        </a:rPr>
                        <a:t>Capex</a:t>
                      </a:r>
                      <a:endParaRPr sz="2000">
                        <a:latin typeface="Arial"/>
                        <a:cs typeface="Arial"/>
                      </a:endParaRPr>
                    </a:p>
                  </a:txBody>
                  <a:tcPr marL="0" marR="0" marT="28575" marB="0"/>
                </a:tc>
                <a:extLst>
                  <a:ext uri="{0D108BD9-81ED-4DB2-BD59-A6C34878D82A}">
                    <a16:rowId xmlns:a16="http://schemas.microsoft.com/office/drawing/2014/main" val="10004"/>
                  </a:ext>
                </a:extLst>
              </a:tr>
              <a:tr h="390525">
                <a:tc>
                  <a:txBody>
                    <a:bodyPr/>
                    <a:lstStyle/>
                    <a:p>
                      <a:pPr marL="91440">
                        <a:lnSpc>
                          <a:spcPts val="2325"/>
                        </a:lnSpc>
                        <a:spcBef>
                          <a:spcPts val="650"/>
                        </a:spcBef>
                      </a:pPr>
                      <a:r>
                        <a:rPr sz="2000" b="1" spc="-25" dirty="0">
                          <a:solidFill>
                            <a:srgbClr val="0047B8"/>
                          </a:solidFill>
                          <a:latin typeface="Arial"/>
                          <a:cs typeface="Arial"/>
                        </a:rPr>
                        <a:t>SPP</a:t>
                      </a:r>
                      <a:endParaRPr sz="2000">
                        <a:latin typeface="Arial"/>
                        <a:cs typeface="Arial"/>
                      </a:endParaRPr>
                    </a:p>
                  </a:txBody>
                  <a:tcPr marL="0" marR="0" marT="82550" marB="0"/>
                </a:tc>
                <a:tc>
                  <a:txBody>
                    <a:bodyPr/>
                    <a:lstStyle/>
                    <a:p>
                      <a:pPr>
                        <a:lnSpc>
                          <a:spcPct val="100000"/>
                        </a:lnSpc>
                      </a:pPr>
                      <a:endParaRPr sz="2000">
                        <a:latin typeface="Times New Roman"/>
                        <a:cs typeface="Times New Roman"/>
                      </a:endParaRPr>
                    </a:p>
                  </a:txBody>
                  <a:tcPr marL="0" marR="0" marT="0" marB="0"/>
                </a:tc>
                <a:tc>
                  <a:txBody>
                    <a:bodyPr/>
                    <a:lstStyle/>
                    <a:p>
                      <a:pPr algn="ctr">
                        <a:lnSpc>
                          <a:spcPct val="100000"/>
                        </a:lnSpc>
                        <a:spcBef>
                          <a:spcPts val="225"/>
                        </a:spcBef>
                      </a:pPr>
                      <a:r>
                        <a:rPr sz="2000" spc="-10" dirty="0">
                          <a:solidFill>
                            <a:srgbClr val="0047B8"/>
                          </a:solidFill>
                          <a:latin typeface="Arial"/>
                          <a:cs typeface="Arial"/>
                        </a:rPr>
                        <a:t>Revenues</a:t>
                      </a:r>
                      <a:endParaRPr sz="2000">
                        <a:latin typeface="Arial"/>
                        <a:cs typeface="Arial"/>
                      </a:endParaRPr>
                    </a:p>
                  </a:txBody>
                  <a:tcPr marL="0" marR="0" marT="28575" marB="0"/>
                </a:tc>
                <a:extLst>
                  <a:ext uri="{0D108BD9-81ED-4DB2-BD59-A6C34878D82A}">
                    <a16:rowId xmlns:a16="http://schemas.microsoft.com/office/drawing/2014/main" val="10005"/>
                  </a:ext>
                </a:extLst>
              </a:tr>
            </a:tbl>
          </a:graphicData>
        </a:graphic>
      </p:graphicFrame>
      <p:sp>
        <p:nvSpPr>
          <p:cNvPr id="4" name="object 4"/>
          <p:cNvSpPr/>
          <p:nvPr/>
        </p:nvSpPr>
        <p:spPr>
          <a:xfrm>
            <a:off x="2917698" y="4987290"/>
            <a:ext cx="2286000" cy="155575"/>
          </a:xfrm>
          <a:custGeom>
            <a:avLst/>
            <a:gdLst/>
            <a:ahLst/>
            <a:cxnLst/>
            <a:rect l="l" t="t" r="r" b="b"/>
            <a:pathLst>
              <a:path w="2286000" h="155575">
                <a:moveTo>
                  <a:pt x="2286000" y="0"/>
                </a:moveTo>
                <a:lnTo>
                  <a:pt x="2284976" y="60507"/>
                </a:lnTo>
                <a:lnTo>
                  <a:pt x="2282190" y="109918"/>
                </a:lnTo>
                <a:lnTo>
                  <a:pt x="2278070" y="143232"/>
                </a:lnTo>
                <a:lnTo>
                  <a:pt x="2273046" y="155448"/>
                </a:lnTo>
                <a:lnTo>
                  <a:pt x="12953" y="155448"/>
                </a:lnTo>
                <a:lnTo>
                  <a:pt x="7929" y="143232"/>
                </a:lnTo>
                <a:lnTo>
                  <a:pt x="3809" y="109918"/>
                </a:lnTo>
                <a:lnTo>
                  <a:pt x="1023" y="60507"/>
                </a:lnTo>
                <a:lnTo>
                  <a:pt x="0" y="0"/>
                </a:lnTo>
              </a:path>
            </a:pathLst>
          </a:custGeom>
          <a:ln w="38100">
            <a:solidFill>
              <a:srgbClr val="0045B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 name="object 5"/>
          <p:cNvSpPr txBox="1"/>
          <p:nvPr/>
        </p:nvSpPr>
        <p:spPr>
          <a:xfrm>
            <a:off x="3067050" y="5283834"/>
            <a:ext cx="1917700" cy="3308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1" u="none" strike="noStrike" kern="0" cap="none" spc="0" normalizeH="0" baseline="0" noProof="0" dirty="0">
                <a:ln>
                  <a:noFill/>
                </a:ln>
                <a:solidFill>
                  <a:srgbClr val="0047B8"/>
                </a:solidFill>
                <a:effectLst/>
                <a:uLnTx/>
                <a:uFillTx/>
                <a:latin typeface="Arial"/>
                <a:cs typeface="Arial"/>
              </a:rPr>
              <a:t>Regional</a:t>
            </a:r>
            <a:r>
              <a:rPr kumimoji="0" sz="2000" b="1" i="1" u="none" strike="noStrike" kern="0" cap="none" spc="-35" normalizeH="0" baseline="0" noProof="0" dirty="0">
                <a:ln>
                  <a:noFill/>
                </a:ln>
                <a:solidFill>
                  <a:srgbClr val="0047B8"/>
                </a:solidFill>
                <a:effectLst/>
                <a:uLnTx/>
                <a:uFillTx/>
                <a:latin typeface="Arial"/>
                <a:cs typeface="Arial"/>
              </a:rPr>
              <a:t> </a:t>
            </a:r>
            <a:r>
              <a:rPr kumimoji="0" sz="2000" b="1" i="1" u="none" strike="noStrike" kern="0" cap="none" spc="-10" normalizeH="0" baseline="0" noProof="0" dirty="0">
                <a:ln>
                  <a:noFill/>
                </a:ln>
                <a:solidFill>
                  <a:srgbClr val="0047B8"/>
                </a:solidFill>
                <a:effectLst/>
                <a:uLnTx/>
                <a:uFillTx/>
                <a:latin typeface="Arial"/>
                <a:cs typeface="Arial"/>
              </a:rPr>
              <a:t>Focus</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37</a:t>
            </a:fld>
            <a:endParaRPr kumimoji="0" sz="1000" b="0" i="0" u="none" strike="noStrike" kern="0" cap="none" spc="-25" normalizeH="0" baseline="0" noProof="0" dirty="0">
              <a:ln>
                <a:noFill/>
              </a:ln>
              <a:solidFill>
                <a:srgbClr val="0047B8"/>
              </a:solidFill>
              <a:effectLst/>
              <a:uLnTx/>
              <a:uFillTx/>
              <a:latin typeface="Arial"/>
              <a:cs typeface="Arial"/>
            </a:endParaRPr>
          </a:p>
        </p:txBody>
      </p:sp>
    </p:spTree>
    <p:extLst>
      <p:ext uri="{BB962C8B-B14F-4D97-AF65-F5344CB8AC3E}">
        <p14:creationId xmlns:p14="http://schemas.microsoft.com/office/powerpoint/2010/main" val="3691176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8161" y="841375"/>
            <a:ext cx="5490845" cy="391160"/>
          </a:xfrm>
          <a:prstGeom prst="rect">
            <a:avLst/>
          </a:prstGeom>
        </p:spPr>
        <p:txBody>
          <a:bodyPr vert="horz" wrap="square" lIns="0" tIns="12700" rIns="0" bIns="0" rtlCol="0">
            <a:spAutoFit/>
          </a:bodyPr>
          <a:lstStyle/>
          <a:p>
            <a:pPr marL="12700">
              <a:lnSpc>
                <a:spcPct val="100000"/>
              </a:lnSpc>
              <a:spcBef>
                <a:spcPts val="100"/>
              </a:spcBef>
            </a:pPr>
            <a:r>
              <a:rPr sz="2400" u="sng" dirty="0">
                <a:solidFill>
                  <a:srgbClr val="0047B8"/>
                </a:solidFill>
                <a:uFill>
                  <a:solidFill>
                    <a:srgbClr val="0047B8"/>
                  </a:solidFill>
                </a:uFill>
              </a:rPr>
              <a:t>Cost</a:t>
            </a:r>
            <a:r>
              <a:rPr sz="2400" u="sng" spc="-25" dirty="0">
                <a:solidFill>
                  <a:srgbClr val="0047B8"/>
                </a:solidFill>
                <a:uFill>
                  <a:solidFill>
                    <a:srgbClr val="0047B8"/>
                  </a:solidFill>
                </a:uFill>
              </a:rPr>
              <a:t> </a:t>
            </a:r>
            <a:r>
              <a:rPr sz="2400" u="sng" dirty="0">
                <a:solidFill>
                  <a:srgbClr val="0047B8"/>
                </a:solidFill>
                <a:uFill>
                  <a:solidFill>
                    <a:srgbClr val="0047B8"/>
                  </a:solidFill>
                </a:uFill>
              </a:rPr>
              <a:t>Containment</a:t>
            </a:r>
            <a:r>
              <a:rPr sz="2400" u="sng" spc="-20" dirty="0">
                <a:solidFill>
                  <a:srgbClr val="0047B8"/>
                </a:solidFill>
                <a:uFill>
                  <a:solidFill>
                    <a:srgbClr val="0047B8"/>
                  </a:solidFill>
                </a:uFill>
              </a:rPr>
              <a:t> </a:t>
            </a:r>
            <a:r>
              <a:rPr sz="2400" u="sng" dirty="0">
                <a:solidFill>
                  <a:srgbClr val="0047B8"/>
                </a:solidFill>
                <a:uFill>
                  <a:solidFill>
                    <a:srgbClr val="0047B8"/>
                  </a:solidFill>
                </a:uFill>
              </a:rPr>
              <a:t>in</a:t>
            </a:r>
            <a:r>
              <a:rPr sz="2400" u="sng" spc="-40" dirty="0">
                <a:solidFill>
                  <a:srgbClr val="0047B8"/>
                </a:solidFill>
                <a:uFill>
                  <a:solidFill>
                    <a:srgbClr val="0047B8"/>
                  </a:solidFill>
                </a:uFill>
              </a:rPr>
              <a:t> </a:t>
            </a:r>
            <a:r>
              <a:rPr sz="2400" u="sng" dirty="0">
                <a:solidFill>
                  <a:srgbClr val="0047B8"/>
                </a:solidFill>
                <a:uFill>
                  <a:solidFill>
                    <a:srgbClr val="0047B8"/>
                  </a:solidFill>
                </a:uFill>
              </a:rPr>
              <a:t>Various</a:t>
            </a:r>
            <a:r>
              <a:rPr sz="2400" u="sng" spc="-25" dirty="0">
                <a:solidFill>
                  <a:srgbClr val="0047B8"/>
                </a:solidFill>
                <a:uFill>
                  <a:solidFill>
                    <a:srgbClr val="0047B8"/>
                  </a:solidFill>
                </a:uFill>
              </a:rPr>
              <a:t> </a:t>
            </a:r>
            <a:r>
              <a:rPr sz="2400" u="sng" spc="-10" dirty="0">
                <a:solidFill>
                  <a:srgbClr val="0047B8"/>
                </a:solidFill>
                <a:uFill>
                  <a:solidFill>
                    <a:srgbClr val="0047B8"/>
                  </a:solidFill>
                </a:uFill>
              </a:rPr>
              <a:t>Regions</a:t>
            </a:r>
            <a:endParaRPr sz="2400"/>
          </a:p>
        </p:txBody>
      </p:sp>
      <p:graphicFrame>
        <p:nvGraphicFramePr>
          <p:cNvPr id="3" name="object 3"/>
          <p:cNvGraphicFramePr>
            <a:graphicFrameLocks noGrp="1"/>
          </p:cNvGraphicFramePr>
          <p:nvPr/>
        </p:nvGraphicFramePr>
        <p:xfrm>
          <a:off x="1034173" y="1557312"/>
          <a:ext cx="10263505" cy="3209290"/>
        </p:xfrm>
        <a:graphic>
          <a:graphicData uri="http://schemas.openxmlformats.org/drawingml/2006/table">
            <a:tbl>
              <a:tblPr firstRow="1" bandRow="1">
                <a:tableStyleId>{2D5ABB26-0587-4C30-8999-92F81FD0307C}</a:tableStyleId>
              </a:tblPr>
              <a:tblGrid>
                <a:gridCol w="1417955">
                  <a:extLst>
                    <a:ext uri="{9D8B030D-6E8A-4147-A177-3AD203B41FA5}">
                      <a16:colId xmlns:a16="http://schemas.microsoft.com/office/drawing/2014/main" val="20000"/>
                    </a:ext>
                  </a:extLst>
                </a:gridCol>
                <a:gridCol w="283210">
                  <a:extLst>
                    <a:ext uri="{9D8B030D-6E8A-4147-A177-3AD203B41FA5}">
                      <a16:colId xmlns:a16="http://schemas.microsoft.com/office/drawing/2014/main" val="20001"/>
                    </a:ext>
                  </a:extLst>
                </a:gridCol>
                <a:gridCol w="2686050">
                  <a:extLst>
                    <a:ext uri="{9D8B030D-6E8A-4147-A177-3AD203B41FA5}">
                      <a16:colId xmlns:a16="http://schemas.microsoft.com/office/drawing/2014/main" val="20002"/>
                    </a:ext>
                  </a:extLst>
                </a:gridCol>
                <a:gridCol w="285750">
                  <a:extLst>
                    <a:ext uri="{9D8B030D-6E8A-4147-A177-3AD203B41FA5}">
                      <a16:colId xmlns:a16="http://schemas.microsoft.com/office/drawing/2014/main" val="20003"/>
                    </a:ext>
                  </a:extLst>
                </a:gridCol>
                <a:gridCol w="2651125">
                  <a:extLst>
                    <a:ext uri="{9D8B030D-6E8A-4147-A177-3AD203B41FA5}">
                      <a16:colId xmlns:a16="http://schemas.microsoft.com/office/drawing/2014/main" val="20004"/>
                    </a:ext>
                  </a:extLst>
                </a:gridCol>
                <a:gridCol w="288290">
                  <a:extLst>
                    <a:ext uri="{9D8B030D-6E8A-4147-A177-3AD203B41FA5}">
                      <a16:colId xmlns:a16="http://schemas.microsoft.com/office/drawing/2014/main" val="20005"/>
                    </a:ext>
                  </a:extLst>
                </a:gridCol>
                <a:gridCol w="2651125">
                  <a:extLst>
                    <a:ext uri="{9D8B030D-6E8A-4147-A177-3AD203B41FA5}">
                      <a16:colId xmlns:a16="http://schemas.microsoft.com/office/drawing/2014/main" val="20006"/>
                    </a:ext>
                  </a:extLst>
                </a:gridCol>
              </a:tblGrid>
              <a:tr h="700405">
                <a:tc>
                  <a:txBody>
                    <a:bodyPr/>
                    <a:lstStyle/>
                    <a:p>
                      <a:pPr marL="297180">
                        <a:lnSpc>
                          <a:spcPct val="100000"/>
                        </a:lnSpc>
                        <a:spcBef>
                          <a:spcPts val="1505"/>
                        </a:spcBef>
                      </a:pPr>
                      <a:r>
                        <a:rPr sz="2000" b="1" spc="-10" dirty="0">
                          <a:solidFill>
                            <a:srgbClr val="FFFFFF"/>
                          </a:solidFill>
                          <a:latin typeface="Arial"/>
                          <a:cs typeface="Arial"/>
                        </a:rPr>
                        <a:t>Market</a:t>
                      </a:r>
                      <a:endParaRPr sz="2000">
                        <a:latin typeface="Arial"/>
                        <a:cs typeface="Arial"/>
                      </a:endParaRPr>
                    </a:p>
                  </a:txBody>
                  <a:tcPr marL="0" marR="0" marT="191135" marB="0">
                    <a:solidFill>
                      <a:srgbClr val="3EBC3E"/>
                    </a:solidFill>
                  </a:tcPr>
                </a:tc>
                <a:tc>
                  <a:txBody>
                    <a:bodyPr/>
                    <a:lstStyle/>
                    <a:p>
                      <a:pPr>
                        <a:lnSpc>
                          <a:spcPct val="100000"/>
                        </a:lnSpc>
                      </a:pPr>
                      <a:endParaRPr sz="2000">
                        <a:latin typeface="Times New Roman"/>
                        <a:cs typeface="Times New Roman"/>
                      </a:endParaRPr>
                    </a:p>
                  </a:txBody>
                  <a:tcPr marL="0" marR="0" marT="0" marB="0"/>
                </a:tc>
                <a:tc>
                  <a:txBody>
                    <a:bodyPr/>
                    <a:lstStyle/>
                    <a:p>
                      <a:pPr algn="ctr">
                        <a:lnSpc>
                          <a:spcPct val="100000"/>
                        </a:lnSpc>
                        <a:spcBef>
                          <a:spcPts val="1505"/>
                        </a:spcBef>
                      </a:pPr>
                      <a:r>
                        <a:rPr sz="2000" b="1" dirty="0">
                          <a:solidFill>
                            <a:srgbClr val="FFFFFF"/>
                          </a:solidFill>
                          <a:latin typeface="Arial"/>
                          <a:cs typeface="Arial"/>
                        </a:rPr>
                        <a:t>Primary</a:t>
                      </a:r>
                      <a:r>
                        <a:rPr sz="2000" b="1" spc="-40" dirty="0">
                          <a:solidFill>
                            <a:srgbClr val="FFFFFF"/>
                          </a:solidFill>
                          <a:latin typeface="Arial"/>
                          <a:cs typeface="Arial"/>
                        </a:rPr>
                        <a:t> </a:t>
                      </a:r>
                      <a:r>
                        <a:rPr sz="2000" b="1" dirty="0">
                          <a:solidFill>
                            <a:srgbClr val="FFFFFF"/>
                          </a:solidFill>
                          <a:latin typeface="Arial"/>
                          <a:cs typeface="Arial"/>
                        </a:rPr>
                        <a:t>Cost</a:t>
                      </a:r>
                      <a:r>
                        <a:rPr sz="2000" b="1" spc="-35" dirty="0">
                          <a:solidFill>
                            <a:srgbClr val="FFFFFF"/>
                          </a:solidFill>
                          <a:latin typeface="Arial"/>
                          <a:cs typeface="Arial"/>
                        </a:rPr>
                        <a:t> </a:t>
                      </a:r>
                      <a:r>
                        <a:rPr sz="2000" b="1" spc="-10" dirty="0">
                          <a:solidFill>
                            <a:srgbClr val="FFFFFF"/>
                          </a:solidFill>
                          <a:latin typeface="Arial"/>
                          <a:cs typeface="Arial"/>
                        </a:rPr>
                        <a:t>Metric</a:t>
                      </a:r>
                      <a:endParaRPr sz="2000">
                        <a:latin typeface="Arial"/>
                        <a:cs typeface="Arial"/>
                      </a:endParaRPr>
                    </a:p>
                  </a:txBody>
                  <a:tcPr marL="0" marR="0" marT="191135" marB="0">
                    <a:solidFill>
                      <a:srgbClr val="3EBC3E"/>
                    </a:solidFill>
                  </a:tcPr>
                </a:tc>
                <a:tc>
                  <a:txBody>
                    <a:bodyPr/>
                    <a:lstStyle/>
                    <a:p>
                      <a:pPr>
                        <a:lnSpc>
                          <a:spcPct val="100000"/>
                        </a:lnSpc>
                      </a:pPr>
                      <a:endParaRPr sz="2000">
                        <a:latin typeface="Times New Roman"/>
                        <a:cs typeface="Times New Roman"/>
                      </a:endParaRPr>
                    </a:p>
                  </a:txBody>
                  <a:tcPr marL="0" marR="0" marT="0" marB="0"/>
                </a:tc>
                <a:tc>
                  <a:txBody>
                    <a:bodyPr/>
                    <a:lstStyle/>
                    <a:p>
                      <a:pPr marL="548005" marR="541020" indent="31750">
                        <a:lnSpc>
                          <a:spcPct val="100000"/>
                        </a:lnSpc>
                        <a:spcBef>
                          <a:spcPts val="305"/>
                        </a:spcBef>
                      </a:pPr>
                      <a:r>
                        <a:rPr sz="2000" b="1" spc="-10" dirty="0">
                          <a:solidFill>
                            <a:srgbClr val="FFFFFF"/>
                          </a:solidFill>
                          <a:latin typeface="Arial"/>
                          <a:cs typeface="Arial"/>
                        </a:rPr>
                        <a:t>Typical</a:t>
                      </a:r>
                      <a:r>
                        <a:rPr sz="2000" b="1" spc="-114" dirty="0">
                          <a:solidFill>
                            <a:srgbClr val="FFFFFF"/>
                          </a:solidFill>
                          <a:latin typeface="Arial"/>
                          <a:cs typeface="Arial"/>
                        </a:rPr>
                        <a:t> </a:t>
                      </a:r>
                      <a:r>
                        <a:rPr sz="2000" b="1" spc="-20" dirty="0">
                          <a:solidFill>
                            <a:srgbClr val="FFFFFF"/>
                          </a:solidFill>
                          <a:latin typeface="Arial"/>
                          <a:cs typeface="Arial"/>
                        </a:rPr>
                        <a:t>Cost </a:t>
                      </a:r>
                      <a:r>
                        <a:rPr sz="2000" b="1" spc="-10" dirty="0">
                          <a:solidFill>
                            <a:srgbClr val="FFFFFF"/>
                          </a:solidFill>
                          <a:latin typeface="Arial"/>
                          <a:cs typeface="Arial"/>
                        </a:rPr>
                        <a:t>Containment</a:t>
                      </a:r>
                      <a:endParaRPr sz="2000">
                        <a:latin typeface="Arial"/>
                        <a:cs typeface="Arial"/>
                      </a:endParaRPr>
                    </a:p>
                  </a:txBody>
                  <a:tcPr marL="0" marR="0" marT="38735" marB="0">
                    <a:solidFill>
                      <a:srgbClr val="3EBC3E"/>
                    </a:solidFill>
                  </a:tcPr>
                </a:tc>
                <a:tc>
                  <a:txBody>
                    <a:bodyPr/>
                    <a:lstStyle/>
                    <a:p>
                      <a:pPr>
                        <a:lnSpc>
                          <a:spcPct val="100000"/>
                        </a:lnSpc>
                      </a:pPr>
                      <a:endParaRPr sz="2000">
                        <a:latin typeface="Times New Roman"/>
                        <a:cs typeface="Times New Roman"/>
                      </a:endParaRPr>
                    </a:p>
                  </a:txBody>
                  <a:tcPr marL="0" marR="0" marT="0" marB="0"/>
                </a:tc>
                <a:tc>
                  <a:txBody>
                    <a:bodyPr/>
                    <a:lstStyle/>
                    <a:p>
                      <a:pPr marL="654685" marR="645160" indent="106680">
                        <a:lnSpc>
                          <a:spcPct val="100000"/>
                        </a:lnSpc>
                        <a:spcBef>
                          <a:spcPts val="305"/>
                        </a:spcBef>
                      </a:pPr>
                      <a:r>
                        <a:rPr sz="2000" b="1" spc="-10" dirty="0">
                          <a:solidFill>
                            <a:srgbClr val="FFFFFF"/>
                          </a:solidFill>
                          <a:latin typeface="Arial"/>
                          <a:cs typeface="Arial"/>
                        </a:rPr>
                        <a:t>Specified Exclusions</a:t>
                      </a:r>
                      <a:endParaRPr sz="2000">
                        <a:latin typeface="Arial"/>
                        <a:cs typeface="Arial"/>
                      </a:endParaRPr>
                    </a:p>
                  </a:txBody>
                  <a:tcPr marL="0" marR="0" marT="38735" marB="0">
                    <a:solidFill>
                      <a:srgbClr val="3EBC3E"/>
                    </a:solidFill>
                  </a:tcPr>
                </a:tc>
                <a:extLst>
                  <a:ext uri="{0D108BD9-81ED-4DB2-BD59-A6C34878D82A}">
                    <a16:rowId xmlns:a16="http://schemas.microsoft.com/office/drawing/2014/main" val="10000"/>
                  </a:ext>
                </a:extLst>
              </a:tr>
              <a:tr h="788670">
                <a:tc>
                  <a:txBody>
                    <a:bodyPr/>
                    <a:lstStyle/>
                    <a:p>
                      <a:pPr>
                        <a:lnSpc>
                          <a:spcPct val="100000"/>
                        </a:lnSpc>
                        <a:spcBef>
                          <a:spcPts val="40"/>
                        </a:spcBef>
                      </a:pPr>
                      <a:endParaRPr sz="2900">
                        <a:latin typeface="Times New Roman"/>
                        <a:cs typeface="Times New Roman"/>
                      </a:endParaRPr>
                    </a:p>
                    <a:p>
                      <a:pPr marL="91440">
                        <a:lnSpc>
                          <a:spcPct val="100000"/>
                        </a:lnSpc>
                      </a:pPr>
                      <a:r>
                        <a:rPr sz="2000" b="1" spc="-10" dirty="0">
                          <a:solidFill>
                            <a:srgbClr val="0047B8"/>
                          </a:solidFill>
                          <a:latin typeface="Arial"/>
                          <a:cs typeface="Arial"/>
                        </a:rPr>
                        <a:t>CAISO</a:t>
                      </a:r>
                      <a:endParaRPr sz="2000">
                        <a:latin typeface="Arial"/>
                        <a:cs typeface="Arial"/>
                      </a:endParaRPr>
                    </a:p>
                  </a:txBody>
                  <a:tcPr marL="0" marR="0" marT="5080"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spcBef>
                          <a:spcPts val="15"/>
                        </a:spcBef>
                      </a:pPr>
                      <a:endParaRPr sz="2550">
                        <a:latin typeface="Times New Roman"/>
                        <a:cs typeface="Times New Roman"/>
                      </a:endParaRPr>
                    </a:p>
                    <a:p>
                      <a:pPr marL="1270" algn="ctr">
                        <a:lnSpc>
                          <a:spcPct val="100000"/>
                        </a:lnSpc>
                      </a:pPr>
                      <a:r>
                        <a:rPr sz="2000" spc="-10" dirty="0">
                          <a:solidFill>
                            <a:srgbClr val="0047B8"/>
                          </a:solidFill>
                          <a:latin typeface="Arial"/>
                          <a:cs typeface="Arial"/>
                        </a:rPr>
                        <a:t>Capex</a:t>
                      </a:r>
                      <a:endParaRPr sz="2000">
                        <a:latin typeface="Arial"/>
                        <a:cs typeface="Arial"/>
                      </a:endParaRPr>
                    </a:p>
                  </a:txBody>
                  <a:tcPr marL="0" marR="0" marT="1905"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spcBef>
                          <a:spcPts val="15"/>
                        </a:spcBef>
                      </a:pPr>
                      <a:endParaRPr sz="2550">
                        <a:latin typeface="Times New Roman"/>
                        <a:cs typeface="Times New Roman"/>
                      </a:endParaRPr>
                    </a:p>
                    <a:p>
                      <a:pPr marL="635" algn="ctr">
                        <a:lnSpc>
                          <a:spcPct val="100000"/>
                        </a:lnSpc>
                      </a:pPr>
                      <a:r>
                        <a:rPr sz="2000" dirty="0">
                          <a:solidFill>
                            <a:srgbClr val="0047B8"/>
                          </a:solidFill>
                          <a:latin typeface="Arial"/>
                          <a:cs typeface="Arial"/>
                        </a:rPr>
                        <a:t>Hard</a:t>
                      </a:r>
                      <a:r>
                        <a:rPr sz="2000" spc="-25" dirty="0">
                          <a:solidFill>
                            <a:srgbClr val="0047B8"/>
                          </a:solidFill>
                          <a:latin typeface="Arial"/>
                          <a:cs typeface="Arial"/>
                        </a:rPr>
                        <a:t> Cap</a:t>
                      </a:r>
                      <a:endParaRPr sz="2000">
                        <a:latin typeface="Arial"/>
                        <a:cs typeface="Arial"/>
                      </a:endParaRPr>
                    </a:p>
                  </a:txBody>
                  <a:tcPr marL="0" marR="0" marT="1905" marB="0"/>
                </a:tc>
                <a:tc>
                  <a:txBody>
                    <a:bodyPr/>
                    <a:lstStyle/>
                    <a:p>
                      <a:pPr>
                        <a:lnSpc>
                          <a:spcPct val="100000"/>
                        </a:lnSpc>
                      </a:pPr>
                      <a:endParaRPr sz="2000">
                        <a:latin typeface="Times New Roman"/>
                        <a:cs typeface="Times New Roman"/>
                      </a:endParaRPr>
                    </a:p>
                  </a:txBody>
                  <a:tcPr marL="0" marR="0" marT="0" marB="0"/>
                </a:tc>
                <a:tc>
                  <a:txBody>
                    <a:bodyPr/>
                    <a:lstStyle/>
                    <a:p>
                      <a:pPr>
                        <a:lnSpc>
                          <a:spcPct val="100000"/>
                        </a:lnSpc>
                        <a:spcBef>
                          <a:spcPts val="15"/>
                        </a:spcBef>
                      </a:pPr>
                      <a:endParaRPr sz="2550">
                        <a:latin typeface="Times New Roman"/>
                        <a:cs typeface="Times New Roman"/>
                      </a:endParaRPr>
                    </a:p>
                    <a:p>
                      <a:pPr algn="ctr">
                        <a:lnSpc>
                          <a:spcPct val="100000"/>
                        </a:lnSpc>
                      </a:pPr>
                      <a:r>
                        <a:rPr sz="2000" spc="-25" dirty="0">
                          <a:solidFill>
                            <a:srgbClr val="0047B8"/>
                          </a:solidFill>
                          <a:latin typeface="Arial"/>
                          <a:cs typeface="Arial"/>
                        </a:rPr>
                        <a:t>Yes</a:t>
                      </a:r>
                      <a:endParaRPr sz="2000">
                        <a:latin typeface="Arial"/>
                        <a:cs typeface="Arial"/>
                      </a:endParaRPr>
                    </a:p>
                  </a:txBody>
                  <a:tcPr marL="0" marR="0" marT="1905" marB="0"/>
                </a:tc>
                <a:extLst>
                  <a:ext uri="{0D108BD9-81ED-4DB2-BD59-A6C34878D82A}">
                    <a16:rowId xmlns:a16="http://schemas.microsoft.com/office/drawing/2014/main" val="10001"/>
                  </a:ext>
                </a:extLst>
              </a:tr>
              <a:tr h="443230">
                <a:tc>
                  <a:txBody>
                    <a:bodyPr/>
                    <a:lstStyle/>
                    <a:p>
                      <a:pPr marL="91440">
                        <a:lnSpc>
                          <a:spcPct val="100000"/>
                        </a:lnSpc>
                        <a:spcBef>
                          <a:spcPts val="655"/>
                        </a:spcBef>
                      </a:pPr>
                      <a:r>
                        <a:rPr sz="2000" b="1" spc="-20" dirty="0">
                          <a:solidFill>
                            <a:srgbClr val="0047B8"/>
                          </a:solidFill>
                          <a:latin typeface="Arial"/>
                          <a:cs typeface="Arial"/>
                        </a:rPr>
                        <a:t>MISO</a:t>
                      </a:r>
                      <a:endParaRPr sz="2000">
                        <a:latin typeface="Arial"/>
                        <a:cs typeface="Arial"/>
                      </a:endParaRPr>
                    </a:p>
                  </a:txBody>
                  <a:tcPr marL="0" marR="0" marT="83185" marB="0"/>
                </a:tc>
                <a:tc>
                  <a:txBody>
                    <a:bodyPr/>
                    <a:lstStyle/>
                    <a:p>
                      <a:pPr>
                        <a:lnSpc>
                          <a:spcPct val="100000"/>
                        </a:lnSpc>
                      </a:pPr>
                      <a:endParaRPr sz="2000">
                        <a:latin typeface="Times New Roman"/>
                        <a:cs typeface="Times New Roman"/>
                      </a:endParaRPr>
                    </a:p>
                  </a:txBody>
                  <a:tcPr marL="0" marR="0" marT="0" marB="0"/>
                </a:tc>
                <a:tc>
                  <a:txBody>
                    <a:bodyPr/>
                    <a:lstStyle/>
                    <a:p>
                      <a:pPr marL="635" algn="ctr">
                        <a:lnSpc>
                          <a:spcPct val="100000"/>
                        </a:lnSpc>
                        <a:spcBef>
                          <a:spcPts val="225"/>
                        </a:spcBef>
                      </a:pPr>
                      <a:r>
                        <a:rPr sz="2000" spc="-10" dirty="0">
                          <a:solidFill>
                            <a:srgbClr val="0047B8"/>
                          </a:solidFill>
                          <a:latin typeface="Arial"/>
                          <a:cs typeface="Arial"/>
                        </a:rPr>
                        <a:t>Revenues</a:t>
                      </a:r>
                      <a:endParaRPr sz="2000">
                        <a:latin typeface="Arial"/>
                        <a:cs typeface="Arial"/>
                      </a:endParaRPr>
                    </a:p>
                  </a:txBody>
                  <a:tcPr marL="0" marR="0" marT="28575" marB="0"/>
                </a:tc>
                <a:tc>
                  <a:txBody>
                    <a:bodyPr/>
                    <a:lstStyle/>
                    <a:p>
                      <a:pPr>
                        <a:lnSpc>
                          <a:spcPct val="100000"/>
                        </a:lnSpc>
                      </a:pPr>
                      <a:endParaRPr sz="2000">
                        <a:latin typeface="Times New Roman"/>
                        <a:cs typeface="Times New Roman"/>
                      </a:endParaRPr>
                    </a:p>
                  </a:txBody>
                  <a:tcPr marL="0" marR="0" marT="0" marB="0"/>
                </a:tc>
                <a:tc>
                  <a:txBody>
                    <a:bodyPr/>
                    <a:lstStyle/>
                    <a:p>
                      <a:pPr marL="1270" algn="ctr">
                        <a:lnSpc>
                          <a:spcPct val="100000"/>
                        </a:lnSpc>
                        <a:spcBef>
                          <a:spcPts val="225"/>
                        </a:spcBef>
                      </a:pPr>
                      <a:r>
                        <a:rPr sz="2000" dirty="0">
                          <a:solidFill>
                            <a:srgbClr val="0047B8"/>
                          </a:solidFill>
                          <a:latin typeface="Arial"/>
                          <a:cs typeface="Arial"/>
                        </a:rPr>
                        <a:t>Hard</a:t>
                      </a:r>
                      <a:r>
                        <a:rPr sz="2000" spc="-25" dirty="0">
                          <a:solidFill>
                            <a:srgbClr val="0047B8"/>
                          </a:solidFill>
                          <a:latin typeface="Arial"/>
                          <a:cs typeface="Arial"/>
                        </a:rPr>
                        <a:t> Cap</a:t>
                      </a:r>
                      <a:endParaRPr sz="2000">
                        <a:latin typeface="Arial"/>
                        <a:cs typeface="Arial"/>
                      </a:endParaRPr>
                    </a:p>
                  </a:txBody>
                  <a:tcPr marL="0" marR="0" marT="28575" marB="0"/>
                </a:tc>
                <a:tc>
                  <a:txBody>
                    <a:bodyPr/>
                    <a:lstStyle/>
                    <a:p>
                      <a:pPr>
                        <a:lnSpc>
                          <a:spcPct val="100000"/>
                        </a:lnSpc>
                      </a:pPr>
                      <a:endParaRPr sz="2000">
                        <a:latin typeface="Times New Roman"/>
                        <a:cs typeface="Times New Roman"/>
                      </a:endParaRPr>
                    </a:p>
                  </a:txBody>
                  <a:tcPr marL="0" marR="0" marT="0" marB="0"/>
                </a:tc>
                <a:tc>
                  <a:txBody>
                    <a:bodyPr/>
                    <a:lstStyle/>
                    <a:p>
                      <a:pPr algn="ctr">
                        <a:lnSpc>
                          <a:spcPct val="100000"/>
                        </a:lnSpc>
                        <a:spcBef>
                          <a:spcPts val="225"/>
                        </a:spcBef>
                      </a:pPr>
                      <a:r>
                        <a:rPr sz="2000" spc="-25" dirty="0">
                          <a:solidFill>
                            <a:srgbClr val="0047B8"/>
                          </a:solidFill>
                          <a:latin typeface="Arial"/>
                          <a:cs typeface="Arial"/>
                        </a:rPr>
                        <a:t>Yes</a:t>
                      </a:r>
                      <a:endParaRPr sz="2000">
                        <a:latin typeface="Arial"/>
                        <a:cs typeface="Arial"/>
                      </a:endParaRPr>
                    </a:p>
                  </a:txBody>
                  <a:tcPr marL="0" marR="0" marT="28575" marB="0"/>
                </a:tc>
                <a:extLst>
                  <a:ext uri="{0D108BD9-81ED-4DB2-BD59-A6C34878D82A}">
                    <a16:rowId xmlns:a16="http://schemas.microsoft.com/office/drawing/2014/main" val="10002"/>
                  </a:ext>
                </a:extLst>
              </a:tr>
              <a:tr h="443230">
                <a:tc>
                  <a:txBody>
                    <a:bodyPr/>
                    <a:lstStyle/>
                    <a:p>
                      <a:pPr marL="91440">
                        <a:lnSpc>
                          <a:spcPct val="100000"/>
                        </a:lnSpc>
                        <a:spcBef>
                          <a:spcPts val="655"/>
                        </a:spcBef>
                      </a:pPr>
                      <a:r>
                        <a:rPr sz="2000" b="1" spc="-10" dirty="0">
                          <a:solidFill>
                            <a:srgbClr val="0047B8"/>
                          </a:solidFill>
                          <a:latin typeface="Arial"/>
                          <a:cs typeface="Arial"/>
                        </a:rPr>
                        <a:t>NYISO</a:t>
                      </a:r>
                      <a:endParaRPr sz="2000">
                        <a:latin typeface="Arial"/>
                        <a:cs typeface="Arial"/>
                      </a:endParaRPr>
                    </a:p>
                  </a:txBody>
                  <a:tcPr marL="0" marR="0" marT="83185" marB="0"/>
                </a:tc>
                <a:tc>
                  <a:txBody>
                    <a:bodyPr/>
                    <a:lstStyle/>
                    <a:p>
                      <a:pPr>
                        <a:lnSpc>
                          <a:spcPct val="100000"/>
                        </a:lnSpc>
                      </a:pPr>
                      <a:endParaRPr sz="2000">
                        <a:latin typeface="Times New Roman"/>
                        <a:cs typeface="Times New Roman"/>
                      </a:endParaRPr>
                    </a:p>
                  </a:txBody>
                  <a:tcPr marL="0" marR="0" marT="0" marB="0"/>
                </a:tc>
                <a:tc>
                  <a:txBody>
                    <a:bodyPr/>
                    <a:lstStyle/>
                    <a:p>
                      <a:pPr marL="1905" algn="ctr">
                        <a:lnSpc>
                          <a:spcPct val="100000"/>
                        </a:lnSpc>
                        <a:spcBef>
                          <a:spcPts val="225"/>
                        </a:spcBef>
                      </a:pPr>
                      <a:r>
                        <a:rPr sz="2000" spc="-10" dirty="0">
                          <a:solidFill>
                            <a:srgbClr val="0047B8"/>
                          </a:solidFill>
                          <a:latin typeface="Arial"/>
                          <a:cs typeface="Arial"/>
                        </a:rPr>
                        <a:t>Capex</a:t>
                      </a:r>
                      <a:endParaRPr sz="2000">
                        <a:latin typeface="Arial"/>
                        <a:cs typeface="Arial"/>
                      </a:endParaRPr>
                    </a:p>
                  </a:txBody>
                  <a:tcPr marL="0" marR="0" marT="28575" marB="0"/>
                </a:tc>
                <a:tc>
                  <a:txBody>
                    <a:bodyPr/>
                    <a:lstStyle/>
                    <a:p>
                      <a:pPr>
                        <a:lnSpc>
                          <a:spcPct val="100000"/>
                        </a:lnSpc>
                      </a:pPr>
                      <a:endParaRPr sz="2000">
                        <a:latin typeface="Times New Roman"/>
                        <a:cs typeface="Times New Roman"/>
                      </a:endParaRPr>
                    </a:p>
                  </a:txBody>
                  <a:tcPr marL="0" marR="0" marT="0" marB="0"/>
                </a:tc>
                <a:tc>
                  <a:txBody>
                    <a:bodyPr/>
                    <a:lstStyle/>
                    <a:p>
                      <a:pPr marL="635" algn="ctr">
                        <a:lnSpc>
                          <a:spcPct val="100000"/>
                        </a:lnSpc>
                        <a:spcBef>
                          <a:spcPts val="225"/>
                        </a:spcBef>
                      </a:pPr>
                      <a:r>
                        <a:rPr sz="2000" dirty="0">
                          <a:solidFill>
                            <a:srgbClr val="0047B8"/>
                          </a:solidFill>
                          <a:latin typeface="Arial"/>
                          <a:cs typeface="Arial"/>
                        </a:rPr>
                        <a:t>Soft</a:t>
                      </a:r>
                      <a:r>
                        <a:rPr sz="2000" spc="-35" dirty="0">
                          <a:solidFill>
                            <a:srgbClr val="0047B8"/>
                          </a:solidFill>
                          <a:latin typeface="Arial"/>
                          <a:cs typeface="Arial"/>
                        </a:rPr>
                        <a:t> </a:t>
                      </a:r>
                      <a:r>
                        <a:rPr sz="2000" spc="-25" dirty="0">
                          <a:solidFill>
                            <a:srgbClr val="0047B8"/>
                          </a:solidFill>
                          <a:latin typeface="Arial"/>
                          <a:cs typeface="Arial"/>
                        </a:rPr>
                        <a:t>Cap</a:t>
                      </a:r>
                      <a:endParaRPr sz="2000">
                        <a:latin typeface="Arial"/>
                        <a:cs typeface="Arial"/>
                      </a:endParaRPr>
                    </a:p>
                  </a:txBody>
                  <a:tcPr marL="0" marR="0" marT="28575" marB="0"/>
                </a:tc>
                <a:tc>
                  <a:txBody>
                    <a:bodyPr/>
                    <a:lstStyle/>
                    <a:p>
                      <a:pPr>
                        <a:lnSpc>
                          <a:spcPct val="100000"/>
                        </a:lnSpc>
                      </a:pPr>
                      <a:endParaRPr sz="2000">
                        <a:latin typeface="Times New Roman"/>
                        <a:cs typeface="Times New Roman"/>
                      </a:endParaRPr>
                    </a:p>
                  </a:txBody>
                  <a:tcPr marL="0" marR="0" marT="0" marB="0"/>
                </a:tc>
                <a:tc>
                  <a:txBody>
                    <a:bodyPr/>
                    <a:lstStyle/>
                    <a:p>
                      <a:pPr algn="ctr">
                        <a:lnSpc>
                          <a:spcPct val="100000"/>
                        </a:lnSpc>
                        <a:spcBef>
                          <a:spcPts val="225"/>
                        </a:spcBef>
                      </a:pPr>
                      <a:r>
                        <a:rPr sz="2000" spc="-25" dirty="0">
                          <a:solidFill>
                            <a:srgbClr val="0047B8"/>
                          </a:solidFill>
                          <a:latin typeface="Arial"/>
                          <a:cs typeface="Arial"/>
                        </a:rPr>
                        <a:t>Yes</a:t>
                      </a:r>
                      <a:endParaRPr sz="2000">
                        <a:latin typeface="Arial"/>
                        <a:cs typeface="Arial"/>
                      </a:endParaRPr>
                    </a:p>
                  </a:txBody>
                  <a:tcPr marL="0" marR="0" marT="28575" marB="0"/>
                </a:tc>
                <a:extLst>
                  <a:ext uri="{0D108BD9-81ED-4DB2-BD59-A6C34878D82A}">
                    <a16:rowId xmlns:a16="http://schemas.microsoft.com/office/drawing/2014/main" val="10003"/>
                  </a:ext>
                </a:extLst>
              </a:tr>
              <a:tr h="443230">
                <a:tc>
                  <a:txBody>
                    <a:bodyPr/>
                    <a:lstStyle/>
                    <a:p>
                      <a:pPr marL="91440">
                        <a:lnSpc>
                          <a:spcPct val="100000"/>
                        </a:lnSpc>
                        <a:spcBef>
                          <a:spcPts val="650"/>
                        </a:spcBef>
                      </a:pPr>
                      <a:r>
                        <a:rPr sz="2000" b="1" spc="-25" dirty="0">
                          <a:solidFill>
                            <a:srgbClr val="0047B8"/>
                          </a:solidFill>
                          <a:latin typeface="Arial"/>
                          <a:cs typeface="Arial"/>
                        </a:rPr>
                        <a:t>PJM</a:t>
                      </a:r>
                      <a:endParaRPr sz="2000">
                        <a:latin typeface="Arial"/>
                        <a:cs typeface="Arial"/>
                      </a:endParaRPr>
                    </a:p>
                  </a:txBody>
                  <a:tcPr marL="0" marR="0" marT="82550" marB="0"/>
                </a:tc>
                <a:tc>
                  <a:txBody>
                    <a:bodyPr/>
                    <a:lstStyle/>
                    <a:p>
                      <a:pPr>
                        <a:lnSpc>
                          <a:spcPct val="100000"/>
                        </a:lnSpc>
                      </a:pPr>
                      <a:endParaRPr sz="2000">
                        <a:latin typeface="Times New Roman"/>
                        <a:cs typeface="Times New Roman"/>
                      </a:endParaRPr>
                    </a:p>
                  </a:txBody>
                  <a:tcPr marL="0" marR="0" marT="0" marB="0"/>
                </a:tc>
                <a:tc>
                  <a:txBody>
                    <a:bodyPr/>
                    <a:lstStyle/>
                    <a:p>
                      <a:pPr marL="1270" algn="ctr">
                        <a:lnSpc>
                          <a:spcPct val="100000"/>
                        </a:lnSpc>
                        <a:spcBef>
                          <a:spcPts val="225"/>
                        </a:spcBef>
                      </a:pPr>
                      <a:r>
                        <a:rPr sz="2000" spc="-10" dirty="0">
                          <a:solidFill>
                            <a:srgbClr val="0047B8"/>
                          </a:solidFill>
                          <a:latin typeface="Arial"/>
                          <a:cs typeface="Arial"/>
                        </a:rPr>
                        <a:t>Capex</a:t>
                      </a:r>
                      <a:endParaRPr sz="2000">
                        <a:latin typeface="Arial"/>
                        <a:cs typeface="Arial"/>
                      </a:endParaRPr>
                    </a:p>
                  </a:txBody>
                  <a:tcPr marL="0" marR="0" marT="28575" marB="0"/>
                </a:tc>
                <a:tc>
                  <a:txBody>
                    <a:bodyPr/>
                    <a:lstStyle/>
                    <a:p>
                      <a:pPr>
                        <a:lnSpc>
                          <a:spcPct val="100000"/>
                        </a:lnSpc>
                      </a:pPr>
                      <a:endParaRPr sz="2000">
                        <a:latin typeface="Times New Roman"/>
                        <a:cs typeface="Times New Roman"/>
                      </a:endParaRPr>
                    </a:p>
                  </a:txBody>
                  <a:tcPr marL="0" marR="0" marT="0" marB="0"/>
                </a:tc>
                <a:tc>
                  <a:txBody>
                    <a:bodyPr/>
                    <a:lstStyle/>
                    <a:p>
                      <a:pPr marL="1905" algn="ctr">
                        <a:lnSpc>
                          <a:spcPct val="100000"/>
                        </a:lnSpc>
                        <a:spcBef>
                          <a:spcPts val="225"/>
                        </a:spcBef>
                      </a:pPr>
                      <a:r>
                        <a:rPr sz="2000" spc="-25" dirty="0">
                          <a:solidFill>
                            <a:srgbClr val="0047B8"/>
                          </a:solidFill>
                          <a:latin typeface="Arial"/>
                          <a:cs typeface="Arial"/>
                        </a:rPr>
                        <a:t>TBD</a:t>
                      </a:r>
                      <a:endParaRPr sz="2000">
                        <a:latin typeface="Arial"/>
                        <a:cs typeface="Arial"/>
                      </a:endParaRPr>
                    </a:p>
                  </a:txBody>
                  <a:tcPr marL="0" marR="0" marT="28575" marB="0"/>
                </a:tc>
                <a:tc>
                  <a:txBody>
                    <a:bodyPr/>
                    <a:lstStyle/>
                    <a:p>
                      <a:pPr>
                        <a:lnSpc>
                          <a:spcPct val="100000"/>
                        </a:lnSpc>
                      </a:pPr>
                      <a:endParaRPr sz="2000">
                        <a:latin typeface="Times New Roman"/>
                        <a:cs typeface="Times New Roman"/>
                      </a:endParaRPr>
                    </a:p>
                  </a:txBody>
                  <a:tcPr marL="0" marR="0" marT="0" marB="0"/>
                </a:tc>
                <a:tc>
                  <a:txBody>
                    <a:bodyPr/>
                    <a:lstStyle/>
                    <a:p>
                      <a:pPr algn="ctr">
                        <a:lnSpc>
                          <a:spcPct val="100000"/>
                        </a:lnSpc>
                        <a:spcBef>
                          <a:spcPts val="225"/>
                        </a:spcBef>
                      </a:pPr>
                      <a:r>
                        <a:rPr sz="2000" spc="-25" dirty="0">
                          <a:solidFill>
                            <a:srgbClr val="0047B8"/>
                          </a:solidFill>
                          <a:latin typeface="Arial"/>
                          <a:cs typeface="Arial"/>
                        </a:rPr>
                        <a:t>Yes</a:t>
                      </a:r>
                      <a:endParaRPr sz="2000">
                        <a:latin typeface="Arial"/>
                        <a:cs typeface="Arial"/>
                      </a:endParaRPr>
                    </a:p>
                  </a:txBody>
                  <a:tcPr marL="0" marR="0" marT="28575" marB="0"/>
                </a:tc>
                <a:extLst>
                  <a:ext uri="{0D108BD9-81ED-4DB2-BD59-A6C34878D82A}">
                    <a16:rowId xmlns:a16="http://schemas.microsoft.com/office/drawing/2014/main" val="10004"/>
                  </a:ext>
                </a:extLst>
              </a:tr>
              <a:tr h="390525">
                <a:tc>
                  <a:txBody>
                    <a:bodyPr/>
                    <a:lstStyle/>
                    <a:p>
                      <a:pPr marL="91440">
                        <a:lnSpc>
                          <a:spcPts val="2325"/>
                        </a:lnSpc>
                        <a:spcBef>
                          <a:spcPts val="650"/>
                        </a:spcBef>
                      </a:pPr>
                      <a:r>
                        <a:rPr sz="2000" b="1" spc="-25" dirty="0">
                          <a:solidFill>
                            <a:srgbClr val="0047B8"/>
                          </a:solidFill>
                          <a:latin typeface="Arial"/>
                          <a:cs typeface="Arial"/>
                        </a:rPr>
                        <a:t>SPP</a:t>
                      </a:r>
                      <a:endParaRPr sz="2000">
                        <a:latin typeface="Arial"/>
                        <a:cs typeface="Arial"/>
                      </a:endParaRPr>
                    </a:p>
                  </a:txBody>
                  <a:tcPr marL="0" marR="0" marT="82550" marB="0"/>
                </a:tc>
                <a:tc>
                  <a:txBody>
                    <a:bodyPr/>
                    <a:lstStyle/>
                    <a:p>
                      <a:pPr>
                        <a:lnSpc>
                          <a:spcPct val="100000"/>
                        </a:lnSpc>
                      </a:pPr>
                      <a:endParaRPr sz="2000">
                        <a:latin typeface="Times New Roman"/>
                        <a:cs typeface="Times New Roman"/>
                      </a:endParaRPr>
                    </a:p>
                  </a:txBody>
                  <a:tcPr marL="0" marR="0" marT="0" marB="0"/>
                </a:tc>
                <a:tc>
                  <a:txBody>
                    <a:bodyPr/>
                    <a:lstStyle/>
                    <a:p>
                      <a:pPr algn="ctr">
                        <a:lnSpc>
                          <a:spcPct val="100000"/>
                        </a:lnSpc>
                        <a:spcBef>
                          <a:spcPts val="225"/>
                        </a:spcBef>
                      </a:pPr>
                      <a:r>
                        <a:rPr sz="2000" spc="-10" dirty="0">
                          <a:solidFill>
                            <a:srgbClr val="0047B8"/>
                          </a:solidFill>
                          <a:latin typeface="Arial"/>
                          <a:cs typeface="Arial"/>
                        </a:rPr>
                        <a:t>Revenues</a:t>
                      </a:r>
                      <a:endParaRPr sz="2000">
                        <a:latin typeface="Arial"/>
                        <a:cs typeface="Arial"/>
                      </a:endParaRPr>
                    </a:p>
                  </a:txBody>
                  <a:tcPr marL="0" marR="0" marT="28575" marB="0"/>
                </a:tc>
                <a:tc>
                  <a:txBody>
                    <a:bodyPr/>
                    <a:lstStyle/>
                    <a:p>
                      <a:pPr>
                        <a:lnSpc>
                          <a:spcPct val="100000"/>
                        </a:lnSpc>
                      </a:pPr>
                      <a:endParaRPr sz="2000">
                        <a:latin typeface="Times New Roman"/>
                        <a:cs typeface="Times New Roman"/>
                      </a:endParaRPr>
                    </a:p>
                  </a:txBody>
                  <a:tcPr marL="0" marR="0" marT="0" marB="0"/>
                </a:tc>
                <a:tc>
                  <a:txBody>
                    <a:bodyPr/>
                    <a:lstStyle/>
                    <a:p>
                      <a:pPr marL="635" algn="ctr">
                        <a:lnSpc>
                          <a:spcPct val="100000"/>
                        </a:lnSpc>
                        <a:spcBef>
                          <a:spcPts val="225"/>
                        </a:spcBef>
                      </a:pPr>
                      <a:r>
                        <a:rPr sz="2000" dirty="0">
                          <a:solidFill>
                            <a:srgbClr val="0047B8"/>
                          </a:solidFill>
                          <a:latin typeface="Arial"/>
                          <a:cs typeface="Arial"/>
                        </a:rPr>
                        <a:t>Hard</a:t>
                      </a:r>
                      <a:r>
                        <a:rPr sz="2000" spc="-25" dirty="0">
                          <a:solidFill>
                            <a:srgbClr val="0047B8"/>
                          </a:solidFill>
                          <a:latin typeface="Arial"/>
                          <a:cs typeface="Arial"/>
                        </a:rPr>
                        <a:t> Cap</a:t>
                      </a:r>
                      <a:endParaRPr sz="2000">
                        <a:latin typeface="Arial"/>
                        <a:cs typeface="Arial"/>
                      </a:endParaRPr>
                    </a:p>
                  </a:txBody>
                  <a:tcPr marL="0" marR="0" marT="28575" marB="0"/>
                </a:tc>
                <a:tc>
                  <a:txBody>
                    <a:bodyPr/>
                    <a:lstStyle/>
                    <a:p>
                      <a:pPr>
                        <a:lnSpc>
                          <a:spcPct val="100000"/>
                        </a:lnSpc>
                      </a:pPr>
                      <a:endParaRPr sz="2000">
                        <a:latin typeface="Times New Roman"/>
                        <a:cs typeface="Times New Roman"/>
                      </a:endParaRPr>
                    </a:p>
                  </a:txBody>
                  <a:tcPr marL="0" marR="0" marT="0" marB="0"/>
                </a:tc>
                <a:tc>
                  <a:txBody>
                    <a:bodyPr/>
                    <a:lstStyle/>
                    <a:p>
                      <a:pPr algn="ctr">
                        <a:lnSpc>
                          <a:spcPct val="100000"/>
                        </a:lnSpc>
                        <a:spcBef>
                          <a:spcPts val="225"/>
                        </a:spcBef>
                      </a:pPr>
                      <a:r>
                        <a:rPr sz="2000" spc="-25" dirty="0">
                          <a:solidFill>
                            <a:srgbClr val="0047B8"/>
                          </a:solidFill>
                          <a:latin typeface="Arial"/>
                          <a:cs typeface="Arial"/>
                        </a:rPr>
                        <a:t>Yes</a:t>
                      </a:r>
                      <a:endParaRPr sz="2000">
                        <a:latin typeface="Arial"/>
                        <a:cs typeface="Arial"/>
                      </a:endParaRPr>
                    </a:p>
                  </a:txBody>
                  <a:tcPr marL="0" marR="0" marT="28575" marB="0"/>
                </a:tc>
                <a:extLst>
                  <a:ext uri="{0D108BD9-81ED-4DB2-BD59-A6C34878D82A}">
                    <a16:rowId xmlns:a16="http://schemas.microsoft.com/office/drawing/2014/main" val="10005"/>
                  </a:ext>
                </a:extLst>
              </a:tr>
            </a:tbl>
          </a:graphicData>
        </a:graphic>
      </p:graphicFrame>
      <p:sp>
        <p:nvSpPr>
          <p:cNvPr id="4" name="object 4"/>
          <p:cNvSpPr/>
          <p:nvPr/>
        </p:nvSpPr>
        <p:spPr>
          <a:xfrm>
            <a:off x="2917698" y="4987290"/>
            <a:ext cx="2286000" cy="155575"/>
          </a:xfrm>
          <a:custGeom>
            <a:avLst/>
            <a:gdLst/>
            <a:ahLst/>
            <a:cxnLst/>
            <a:rect l="l" t="t" r="r" b="b"/>
            <a:pathLst>
              <a:path w="2286000" h="155575">
                <a:moveTo>
                  <a:pt x="2286000" y="0"/>
                </a:moveTo>
                <a:lnTo>
                  <a:pt x="2284976" y="60507"/>
                </a:lnTo>
                <a:lnTo>
                  <a:pt x="2282190" y="109918"/>
                </a:lnTo>
                <a:lnTo>
                  <a:pt x="2278070" y="143232"/>
                </a:lnTo>
                <a:lnTo>
                  <a:pt x="2273046" y="155448"/>
                </a:lnTo>
                <a:lnTo>
                  <a:pt x="12953" y="155448"/>
                </a:lnTo>
                <a:lnTo>
                  <a:pt x="7929" y="143232"/>
                </a:lnTo>
                <a:lnTo>
                  <a:pt x="3809" y="109918"/>
                </a:lnTo>
                <a:lnTo>
                  <a:pt x="1023" y="60507"/>
                </a:lnTo>
                <a:lnTo>
                  <a:pt x="0" y="0"/>
                </a:lnTo>
              </a:path>
            </a:pathLst>
          </a:custGeom>
          <a:ln w="38100">
            <a:solidFill>
              <a:srgbClr val="0045B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 name="object 5"/>
          <p:cNvSpPr/>
          <p:nvPr/>
        </p:nvSpPr>
        <p:spPr>
          <a:xfrm>
            <a:off x="5923026" y="4987290"/>
            <a:ext cx="5029200" cy="155575"/>
          </a:xfrm>
          <a:custGeom>
            <a:avLst/>
            <a:gdLst/>
            <a:ahLst/>
            <a:cxnLst/>
            <a:rect l="l" t="t" r="r" b="b"/>
            <a:pathLst>
              <a:path w="5029200" h="155575">
                <a:moveTo>
                  <a:pt x="5029200" y="0"/>
                </a:moveTo>
                <a:lnTo>
                  <a:pt x="5028176" y="60507"/>
                </a:lnTo>
                <a:lnTo>
                  <a:pt x="5025389" y="109918"/>
                </a:lnTo>
                <a:lnTo>
                  <a:pt x="5021270" y="143232"/>
                </a:lnTo>
                <a:lnTo>
                  <a:pt x="5016246" y="155448"/>
                </a:lnTo>
                <a:lnTo>
                  <a:pt x="12953" y="155448"/>
                </a:lnTo>
                <a:lnTo>
                  <a:pt x="7929" y="143232"/>
                </a:lnTo>
                <a:lnTo>
                  <a:pt x="3810" y="109918"/>
                </a:lnTo>
                <a:lnTo>
                  <a:pt x="1023" y="60507"/>
                </a:lnTo>
                <a:lnTo>
                  <a:pt x="0" y="0"/>
                </a:lnTo>
              </a:path>
            </a:pathLst>
          </a:custGeom>
          <a:ln w="38100">
            <a:solidFill>
              <a:srgbClr val="0045B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 name="object 6"/>
          <p:cNvSpPr txBox="1"/>
          <p:nvPr/>
        </p:nvSpPr>
        <p:spPr>
          <a:xfrm>
            <a:off x="3067050" y="5283834"/>
            <a:ext cx="1917700" cy="3308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1" u="none" strike="noStrike" kern="0" cap="none" spc="0" normalizeH="0" baseline="0" noProof="0" dirty="0">
                <a:ln>
                  <a:noFill/>
                </a:ln>
                <a:solidFill>
                  <a:srgbClr val="0047B8"/>
                </a:solidFill>
                <a:effectLst/>
                <a:uLnTx/>
                <a:uFillTx/>
                <a:latin typeface="Arial"/>
                <a:cs typeface="Arial"/>
              </a:rPr>
              <a:t>Regional</a:t>
            </a:r>
            <a:r>
              <a:rPr kumimoji="0" sz="2000" b="1" i="1" u="none" strike="noStrike" kern="0" cap="none" spc="-35" normalizeH="0" baseline="0" noProof="0" dirty="0">
                <a:ln>
                  <a:noFill/>
                </a:ln>
                <a:solidFill>
                  <a:srgbClr val="0047B8"/>
                </a:solidFill>
                <a:effectLst/>
                <a:uLnTx/>
                <a:uFillTx/>
                <a:latin typeface="Arial"/>
                <a:cs typeface="Arial"/>
              </a:rPr>
              <a:t> </a:t>
            </a:r>
            <a:r>
              <a:rPr kumimoji="0" sz="2000" b="1" i="1" u="none" strike="noStrike" kern="0" cap="none" spc="-10" normalizeH="0" baseline="0" noProof="0" dirty="0">
                <a:ln>
                  <a:noFill/>
                </a:ln>
                <a:solidFill>
                  <a:srgbClr val="0047B8"/>
                </a:solidFill>
                <a:effectLst/>
                <a:uLnTx/>
                <a:uFillTx/>
                <a:latin typeface="Arial"/>
                <a:cs typeface="Arial"/>
              </a:rPr>
              <a:t>Focus</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38</a:t>
            </a:fld>
            <a:endParaRPr kumimoji="0" sz="1000" b="0" i="0" u="none" strike="noStrike" kern="0" cap="none" spc="-25" normalizeH="0" baseline="0" noProof="0" dirty="0">
              <a:ln>
                <a:noFill/>
              </a:ln>
              <a:solidFill>
                <a:srgbClr val="0047B8"/>
              </a:solidFill>
              <a:effectLst/>
              <a:uLnTx/>
              <a:uFillTx/>
              <a:latin typeface="Arial"/>
              <a:cs typeface="Arial"/>
            </a:endParaRPr>
          </a:p>
        </p:txBody>
      </p:sp>
      <p:sp>
        <p:nvSpPr>
          <p:cNvPr id="7" name="object 7"/>
          <p:cNvSpPr txBox="1"/>
          <p:nvPr/>
        </p:nvSpPr>
        <p:spPr>
          <a:xfrm>
            <a:off x="7034530" y="5302122"/>
            <a:ext cx="2764790" cy="3308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1" u="none" strike="noStrike" kern="0" cap="none" spc="0" normalizeH="0" baseline="0" noProof="0" dirty="0">
                <a:ln>
                  <a:noFill/>
                </a:ln>
                <a:solidFill>
                  <a:srgbClr val="0047B8"/>
                </a:solidFill>
                <a:effectLst/>
                <a:uLnTx/>
                <a:uFillTx/>
                <a:latin typeface="Arial"/>
                <a:cs typeface="Arial"/>
              </a:rPr>
              <a:t>Competitive</a:t>
            </a:r>
            <a:r>
              <a:rPr kumimoji="0" sz="2000" b="1" i="1" u="none" strike="noStrike" kern="0" cap="none" spc="-40" normalizeH="0" baseline="0" noProof="0" dirty="0">
                <a:ln>
                  <a:noFill/>
                </a:ln>
                <a:solidFill>
                  <a:srgbClr val="0047B8"/>
                </a:solidFill>
                <a:effectLst/>
                <a:uLnTx/>
                <a:uFillTx/>
                <a:latin typeface="Arial"/>
                <a:cs typeface="Arial"/>
              </a:rPr>
              <a:t> </a:t>
            </a:r>
            <a:r>
              <a:rPr kumimoji="0" sz="2000" b="1" i="1" u="none" strike="noStrike" kern="0" cap="none" spc="-10" normalizeH="0" baseline="0" noProof="0" dirty="0">
                <a:ln>
                  <a:noFill/>
                </a:ln>
                <a:solidFill>
                  <a:srgbClr val="0047B8"/>
                </a:solidFill>
                <a:effectLst/>
                <a:uLnTx/>
                <a:uFillTx/>
                <a:latin typeface="Arial"/>
                <a:cs typeface="Arial"/>
              </a:rPr>
              <a:t>Response</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3715688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288"/>
            <a:ext cx="12189460" cy="5943600"/>
          </a:xfrm>
          <a:custGeom>
            <a:avLst/>
            <a:gdLst/>
            <a:ahLst/>
            <a:cxnLst/>
            <a:rect l="l" t="t" r="r" b="b"/>
            <a:pathLst>
              <a:path w="12189460" h="5943600">
                <a:moveTo>
                  <a:pt x="12188952" y="0"/>
                </a:moveTo>
                <a:lnTo>
                  <a:pt x="0" y="0"/>
                </a:lnTo>
                <a:lnTo>
                  <a:pt x="0" y="5943599"/>
                </a:lnTo>
                <a:lnTo>
                  <a:pt x="12188952" y="5943599"/>
                </a:lnTo>
                <a:lnTo>
                  <a:pt x="12188952" y="0"/>
                </a:lnTo>
                <a:close/>
              </a:path>
            </a:pathLst>
          </a:custGeom>
          <a:solidFill>
            <a:srgbClr val="004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 name="object 3"/>
          <p:cNvSpPr txBox="1">
            <a:spLocks noGrp="1"/>
          </p:cNvSpPr>
          <p:nvPr>
            <p:ph type="title"/>
          </p:nvPr>
        </p:nvSpPr>
        <p:spPr>
          <a:xfrm>
            <a:off x="1130300" y="2461082"/>
            <a:ext cx="10062845" cy="514350"/>
          </a:xfrm>
          <a:prstGeom prst="rect">
            <a:avLst/>
          </a:prstGeom>
        </p:spPr>
        <p:txBody>
          <a:bodyPr vert="horz" wrap="square" lIns="0" tIns="13335" rIns="0" bIns="0" rtlCol="0">
            <a:spAutoFit/>
          </a:bodyPr>
          <a:lstStyle/>
          <a:p>
            <a:pPr marL="12700">
              <a:lnSpc>
                <a:spcPct val="100000"/>
              </a:lnSpc>
              <a:spcBef>
                <a:spcPts val="105"/>
              </a:spcBef>
            </a:pPr>
            <a:r>
              <a:rPr dirty="0"/>
              <a:t>What</a:t>
            </a:r>
            <a:r>
              <a:rPr spc="-45" dirty="0"/>
              <a:t> </a:t>
            </a:r>
            <a:r>
              <a:rPr dirty="0"/>
              <a:t>Customers</a:t>
            </a:r>
            <a:r>
              <a:rPr spc="-40" dirty="0"/>
              <a:t> </a:t>
            </a:r>
            <a:r>
              <a:rPr dirty="0"/>
              <a:t>Pay</a:t>
            </a:r>
            <a:r>
              <a:rPr spc="-30" dirty="0"/>
              <a:t> </a:t>
            </a:r>
            <a:r>
              <a:rPr dirty="0"/>
              <a:t>is</a:t>
            </a:r>
            <a:r>
              <a:rPr spc="-45" dirty="0"/>
              <a:t> </a:t>
            </a:r>
            <a:r>
              <a:rPr dirty="0"/>
              <a:t>the</a:t>
            </a:r>
            <a:r>
              <a:rPr spc="-40" dirty="0"/>
              <a:t> </a:t>
            </a:r>
            <a:r>
              <a:rPr dirty="0"/>
              <a:t>Most</a:t>
            </a:r>
            <a:r>
              <a:rPr spc="-40" dirty="0"/>
              <a:t> </a:t>
            </a:r>
            <a:r>
              <a:rPr dirty="0"/>
              <a:t>Important</a:t>
            </a:r>
            <a:r>
              <a:rPr spc="-40" dirty="0"/>
              <a:t> </a:t>
            </a:r>
            <a:r>
              <a:rPr spc="-10" dirty="0"/>
              <a:t>Measure</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39</a:t>
            </a:fld>
            <a:endParaRPr kumimoji="0" sz="1000" b="0" i="0" u="none" strike="noStrike" kern="0" cap="none" spc="-25" normalizeH="0" baseline="0" noProof="0" dirty="0">
              <a:ln>
                <a:noFill/>
              </a:ln>
              <a:solidFill>
                <a:srgbClr val="0047B8"/>
              </a:solidFill>
              <a:effectLst/>
              <a:uLnTx/>
              <a:uFillTx/>
              <a:latin typeface="Arial"/>
              <a:cs typeface="Arial"/>
            </a:endParaRPr>
          </a:p>
        </p:txBody>
      </p:sp>
    </p:spTree>
    <p:extLst>
      <p:ext uri="{BB962C8B-B14F-4D97-AF65-F5344CB8AC3E}">
        <p14:creationId xmlns:p14="http://schemas.microsoft.com/office/powerpoint/2010/main" val="2928466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extLst>
              <p:ext uri="{D42A27DB-BD31-4B8C-83A1-F6EECF244321}">
                <p14:modId xmlns:p14="http://schemas.microsoft.com/office/powerpoint/2010/main" val="128336433"/>
              </p:ext>
            </p:extLst>
          </p:nvPr>
        </p:nvSpPr>
        <p:spPr/>
        <p:txBody>
          <a:bodyPr/>
          <a:lstStyle/>
          <a:p>
            <a:r>
              <a:rPr lang="en-US" dirty="0"/>
              <a:t>NJ Offshore Wind Transmission </a:t>
            </a:r>
          </a:p>
        </p:txBody>
      </p:sp>
      <p:sp>
        <p:nvSpPr>
          <p:cNvPr id="5" name="Content Placeholder 4"/>
          <p:cNvSpPr>
            <a:spLocks noGrp="1"/>
          </p:cNvSpPr>
          <p:nvPr>
            <p:ph idx="1"/>
            <p:extLst>
              <p:ext uri="{D42A27DB-BD31-4B8C-83A1-F6EECF244321}">
                <p14:modId xmlns:p14="http://schemas.microsoft.com/office/powerpoint/2010/main" val="3617403537"/>
              </p:ext>
            </p:extLst>
          </p:nvPr>
        </p:nvSpPr>
        <p:spPr>
          <a:xfrm>
            <a:off x="609600" y="1676401"/>
            <a:ext cx="10210800" cy="3867943"/>
          </a:xfrm>
        </p:spPr>
        <p:txBody>
          <a:bodyPr/>
          <a:lstStyle/>
          <a:p>
            <a:r>
              <a:rPr lang="en-US" sz="2400" dirty="0" smtClean="0"/>
              <a:t>PJM Interconnection is New Jersey’s regional grid operator </a:t>
            </a:r>
          </a:p>
          <a:p>
            <a:r>
              <a:rPr lang="en-US" sz="2400" dirty="0" smtClean="0"/>
              <a:t>BPU </a:t>
            </a:r>
            <a:r>
              <a:rPr lang="en-US" sz="2400" dirty="0"/>
              <a:t>identified the potential benefits of soliciting coordinated market-based options for building out the transmission facilities necessary to achieve this goal</a:t>
            </a:r>
            <a:endParaRPr lang="en-US" sz="2400" dirty="0">
              <a:cs typeface="Arial"/>
            </a:endParaRPr>
          </a:p>
          <a:p>
            <a:r>
              <a:rPr lang="en-US" sz="2400" dirty="0"/>
              <a:t>In its November 2020 order, BPU requested PJM to solicit competitive transmission proposals for New Jersey via the State Agreement Approach (SAA)</a:t>
            </a:r>
            <a:endParaRPr lang="en-US" sz="2400" dirty="0">
              <a:cs typeface="Arial"/>
            </a:endParaRPr>
          </a:p>
        </p:txBody>
      </p:sp>
      <p:sp>
        <p:nvSpPr>
          <p:cNvPr id="6" name="Slide Number Placeholder 5"/>
          <p:cNvSpPr>
            <a:spLocks noGrp="1"/>
          </p:cNvSpPr>
          <p:nvPr>
            <p:ph type="sldNum" sz="quarter" idx="10"/>
          </p:nvPr>
        </p:nvSpPr>
        <p:spPr/>
        <p:txBody>
          <a:bodyPr/>
          <a:lstStyle/>
          <a:p>
            <a:pPr>
              <a:defRPr/>
            </a:pPr>
            <a:fld id="{C439A71B-8B25-4844-9CF6-8ED832BD3C9B}" type="slidenum">
              <a:rPr lang="en-US" smtClean="0"/>
              <a:pPr>
                <a:defRPr/>
              </a:pPr>
              <a:t>4</a:t>
            </a:fld>
            <a:endParaRPr lang="en-US"/>
          </a:p>
        </p:txBody>
      </p:sp>
    </p:spTree>
    <p:extLst>
      <p:ext uri="{BB962C8B-B14F-4D97-AF65-F5344CB8AC3E}">
        <p14:creationId xmlns:p14="http://schemas.microsoft.com/office/powerpoint/2010/main" val="5871679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1812" y="1519427"/>
            <a:ext cx="4040504" cy="588645"/>
          </a:xfrm>
          <a:prstGeom prst="rect">
            <a:avLst/>
          </a:prstGeom>
          <a:solidFill>
            <a:srgbClr val="0047B8"/>
          </a:solidFill>
        </p:spPr>
        <p:txBody>
          <a:bodyPr vert="horz" wrap="square" lIns="0" tIns="85090" rIns="0" bIns="0" rtlCol="0">
            <a:spAutoFit/>
          </a:bodyPr>
          <a:lstStyle/>
          <a:p>
            <a:pPr marL="0" marR="0" lvl="0" indent="0" algn="ctr" defTabSz="914400" eaLnBrk="1" fontAlgn="auto" latinLnBrk="0" hangingPunct="1">
              <a:lnSpc>
                <a:spcPct val="100000"/>
              </a:lnSpc>
              <a:spcBef>
                <a:spcPts val="670"/>
              </a:spcBef>
              <a:spcAft>
                <a:spcPts val="0"/>
              </a:spcAft>
              <a:buClrTx/>
              <a:buSzTx/>
              <a:buFontTx/>
              <a:buNone/>
              <a:tabLst/>
              <a:defRPr/>
            </a:pPr>
            <a:r>
              <a:rPr kumimoji="0" sz="2200" b="1" i="0" u="none" strike="noStrike" kern="0" cap="none" spc="0" normalizeH="0" baseline="0" noProof="0" dirty="0">
                <a:ln>
                  <a:noFill/>
                </a:ln>
                <a:solidFill>
                  <a:srgbClr val="FFFFFF"/>
                </a:solidFill>
                <a:effectLst/>
                <a:uLnTx/>
                <a:uFillTx/>
                <a:latin typeface="Arial"/>
                <a:cs typeface="Arial"/>
              </a:rPr>
              <a:t>Contribution</a:t>
            </a:r>
            <a:r>
              <a:rPr kumimoji="0" sz="2200" b="1" i="0" u="none" strike="noStrike" kern="0" cap="none" spc="-3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to</a:t>
            </a:r>
            <a:r>
              <a:rPr kumimoji="0" sz="2200" b="1" i="0" u="none" strike="noStrike" kern="0" cap="none" spc="-65" normalizeH="0" baseline="0" noProof="0" dirty="0">
                <a:ln>
                  <a:noFill/>
                </a:ln>
                <a:solidFill>
                  <a:srgbClr val="FFFFFF"/>
                </a:solidFill>
                <a:effectLst/>
                <a:uLnTx/>
                <a:uFillTx/>
                <a:latin typeface="Arial"/>
                <a:cs typeface="Arial"/>
              </a:rPr>
              <a:t> </a:t>
            </a:r>
            <a:r>
              <a:rPr kumimoji="0" sz="2200" b="1" i="0" u="none" strike="noStrike" kern="0" cap="none" spc="-20" normalizeH="0" baseline="0" noProof="0" dirty="0">
                <a:ln>
                  <a:noFill/>
                </a:ln>
                <a:solidFill>
                  <a:srgbClr val="FFFFFF"/>
                </a:solidFill>
                <a:effectLst/>
                <a:uLnTx/>
                <a:uFillTx/>
                <a:latin typeface="Arial"/>
                <a:cs typeface="Arial"/>
              </a:rPr>
              <a:t>PVRR</a:t>
            </a:r>
            <a:endParaRPr kumimoji="0" sz="2200" b="0" i="0" u="none" strike="noStrike" kern="0" cap="none" spc="0" normalizeH="0" baseline="0" noProof="0">
              <a:ln>
                <a:noFill/>
              </a:ln>
              <a:solidFill>
                <a:sysClr val="windowText" lastClr="000000"/>
              </a:solidFill>
              <a:effectLst/>
              <a:uLnTx/>
              <a:uFillTx/>
              <a:latin typeface="Arial"/>
              <a:cs typeface="Arial"/>
            </a:endParaRPr>
          </a:p>
        </p:txBody>
      </p:sp>
      <p:grpSp>
        <p:nvGrpSpPr>
          <p:cNvPr id="3" name="object 3"/>
          <p:cNvGrpSpPr/>
          <p:nvPr/>
        </p:nvGrpSpPr>
        <p:grpSpPr>
          <a:xfrm>
            <a:off x="905255" y="2168651"/>
            <a:ext cx="3557270" cy="3529965"/>
            <a:chOff x="905255" y="2168651"/>
            <a:chExt cx="3557270" cy="3529965"/>
          </a:xfrm>
        </p:grpSpPr>
        <p:pic>
          <p:nvPicPr>
            <p:cNvPr id="4" name="object 4"/>
            <p:cNvPicPr/>
            <p:nvPr/>
          </p:nvPicPr>
          <p:blipFill>
            <a:blip r:embed="rId2" cstate="print"/>
            <a:stretch>
              <a:fillRect/>
            </a:stretch>
          </p:blipFill>
          <p:spPr>
            <a:xfrm>
              <a:off x="2650160" y="2186877"/>
              <a:ext cx="1812149" cy="2633596"/>
            </a:xfrm>
            <a:prstGeom prst="rect">
              <a:avLst/>
            </a:prstGeom>
          </p:spPr>
        </p:pic>
        <p:pic>
          <p:nvPicPr>
            <p:cNvPr id="5" name="object 5"/>
            <p:cNvPicPr/>
            <p:nvPr/>
          </p:nvPicPr>
          <p:blipFill>
            <a:blip r:embed="rId3" cstate="print"/>
            <a:stretch>
              <a:fillRect/>
            </a:stretch>
          </p:blipFill>
          <p:spPr>
            <a:xfrm>
              <a:off x="2631948" y="3895356"/>
              <a:ext cx="1624584" cy="1802879"/>
            </a:xfrm>
            <a:prstGeom prst="rect">
              <a:avLst/>
            </a:prstGeom>
          </p:spPr>
        </p:pic>
        <p:pic>
          <p:nvPicPr>
            <p:cNvPr id="6" name="object 6"/>
            <p:cNvPicPr/>
            <p:nvPr/>
          </p:nvPicPr>
          <p:blipFill>
            <a:blip r:embed="rId4" cstate="print"/>
            <a:stretch>
              <a:fillRect/>
            </a:stretch>
          </p:blipFill>
          <p:spPr>
            <a:xfrm>
              <a:off x="905255" y="3063252"/>
              <a:ext cx="1839468" cy="2634983"/>
            </a:xfrm>
            <a:prstGeom prst="rect">
              <a:avLst/>
            </a:prstGeom>
          </p:spPr>
        </p:pic>
        <p:pic>
          <p:nvPicPr>
            <p:cNvPr id="7" name="object 7"/>
            <p:cNvPicPr/>
            <p:nvPr/>
          </p:nvPicPr>
          <p:blipFill>
            <a:blip r:embed="rId5" cstate="print"/>
            <a:stretch>
              <a:fillRect/>
            </a:stretch>
          </p:blipFill>
          <p:spPr>
            <a:xfrm>
              <a:off x="1118615" y="2333243"/>
              <a:ext cx="1626108" cy="1673351"/>
            </a:xfrm>
            <a:prstGeom prst="rect">
              <a:avLst/>
            </a:prstGeom>
          </p:spPr>
        </p:pic>
        <p:pic>
          <p:nvPicPr>
            <p:cNvPr id="8" name="object 8"/>
            <p:cNvPicPr/>
            <p:nvPr/>
          </p:nvPicPr>
          <p:blipFill>
            <a:blip r:embed="rId6" cstate="print"/>
            <a:stretch>
              <a:fillRect/>
            </a:stretch>
          </p:blipFill>
          <p:spPr>
            <a:xfrm>
              <a:off x="1897380" y="2168651"/>
              <a:ext cx="847331" cy="1837944"/>
            </a:xfrm>
            <a:prstGeom prst="rect">
              <a:avLst/>
            </a:prstGeom>
          </p:spPr>
        </p:pic>
        <p:sp>
          <p:nvSpPr>
            <p:cNvPr id="9" name="object 9"/>
            <p:cNvSpPr/>
            <p:nvPr/>
          </p:nvSpPr>
          <p:spPr>
            <a:xfrm>
              <a:off x="2690622" y="2188971"/>
              <a:ext cx="1727200" cy="2559050"/>
            </a:xfrm>
            <a:custGeom>
              <a:avLst/>
              <a:gdLst/>
              <a:ahLst/>
              <a:cxnLst/>
              <a:rect l="l" t="t" r="r" b="b"/>
              <a:pathLst>
                <a:path w="1727200" h="2559050">
                  <a:moveTo>
                    <a:pt x="0" y="0"/>
                  </a:moveTo>
                  <a:lnTo>
                    <a:pt x="0" y="1726691"/>
                  </a:lnTo>
                  <a:lnTo>
                    <a:pt x="1513077" y="2558541"/>
                  </a:lnTo>
                  <a:lnTo>
                    <a:pt x="1537105" y="2513242"/>
                  </a:lnTo>
                  <a:lnTo>
                    <a:pt x="1559743" y="2467327"/>
                  </a:lnTo>
                  <a:lnTo>
                    <a:pt x="1580982" y="2420827"/>
                  </a:lnTo>
                  <a:lnTo>
                    <a:pt x="1600814" y="2373777"/>
                  </a:lnTo>
                  <a:lnTo>
                    <a:pt x="1619230" y="2326207"/>
                  </a:lnTo>
                  <a:lnTo>
                    <a:pt x="1636222" y="2278151"/>
                  </a:lnTo>
                  <a:lnTo>
                    <a:pt x="1651781" y="2229640"/>
                  </a:lnTo>
                  <a:lnTo>
                    <a:pt x="1665899" y="2180708"/>
                  </a:lnTo>
                  <a:lnTo>
                    <a:pt x="1678567" y="2131387"/>
                  </a:lnTo>
                  <a:lnTo>
                    <a:pt x="1689777" y="2081709"/>
                  </a:lnTo>
                  <a:lnTo>
                    <a:pt x="1699519" y="2031706"/>
                  </a:lnTo>
                  <a:lnTo>
                    <a:pt x="1707786" y="1981411"/>
                  </a:lnTo>
                  <a:lnTo>
                    <a:pt x="1714569" y="1930857"/>
                  </a:lnTo>
                  <a:lnTo>
                    <a:pt x="1719860" y="1880075"/>
                  </a:lnTo>
                  <a:lnTo>
                    <a:pt x="1723650" y="1829099"/>
                  </a:lnTo>
                  <a:lnTo>
                    <a:pt x="1725930" y="1777960"/>
                  </a:lnTo>
                  <a:lnTo>
                    <a:pt x="1726691" y="1726691"/>
                  </a:lnTo>
                  <a:lnTo>
                    <a:pt x="1726028" y="1678360"/>
                  </a:lnTo>
                  <a:lnTo>
                    <a:pt x="1724050" y="1630356"/>
                  </a:lnTo>
                  <a:lnTo>
                    <a:pt x="1720773" y="1582699"/>
                  </a:lnTo>
                  <a:lnTo>
                    <a:pt x="1716216" y="1535405"/>
                  </a:lnTo>
                  <a:lnTo>
                    <a:pt x="1710396" y="1488491"/>
                  </a:lnTo>
                  <a:lnTo>
                    <a:pt x="1703330" y="1441976"/>
                  </a:lnTo>
                  <a:lnTo>
                    <a:pt x="1695036" y="1395875"/>
                  </a:lnTo>
                  <a:lnTo>
                    <a:pt x="1685530" y="1350207"/>
                  </a:lnTo>
                  <a:lnTo>
                    <a:pt x="1674830" y="1304988"/>
                  </a:lnTo>
                  <a:lnTo>
                    <a:pt x="1662953" y="1260237"/>
                  </a:lnTo>
                  <a:lnTo>
                    <a:pt x="1649917" y="1215970"/>
                  </a:lnTo>
                  <a:lnTo>
                    <a:pt x="1635739" y="1172205"/>
                  </a:lnTo>
                  <a:lnTo>
                    <a:pt x="1620436" y="1128958"/>
                  </a:lnTo>
                  <a:lnTo>
                    <a:pt x="1604026" y="1086248"/>
                  </a:lnTo>
                  <a:lnTo>
                    <a:pt x="1586526" y="1044091"/>
                  </a:lnTo>
                  <a:lnTo>
                    <a:pt x="1567952" y="1002506"/>
                  </a:lnTo>
                  <a:lnTo>
                    <a:pt x="1548323" y="961508"/>
                  </a:lnTo>
                  <a:lnTo>
                    <a:pt x="1527656" y="921117"/>
                  </a:lnTo>
                  <a:lnTo>
                    <a:pt x="1505969" y="881347"/>
                  </a:lnTo>
                  <a:lnTo>
                    <a:pt x="1483277" y="842218"/>
                  </a:lnTo>
                  <a:lnTo>
                    <a:pt x="1459599" y="803747"/>
                  </a:lnTo>
                  <a:lnTo>
                    <a:pt x="1434952" y="765950"/>
                  </a:lnTo>
                  <a:lnTo>
                    <a:pt x="1409354" y="728846"/>
                  </a:lnTo>
                  <a:lnTo>
                    <a:pt x="1382821" y="692450"/>
                  </a:lnTo>
                  <a:lnTo>
                    <a:pt x="1355371" y="656782"/>
                  </a:lnTo>
                  <a:lnTo>
                    <a:pt x="1327021" y="621857"/>
                  </a:lnTo>
                  <a:lnTo>
                    <a:pt x="1297789" y="587694"/>
                  </a:lnTo>
                  <a:lnTo>
                    <a:pt x="1267692" y="554309"/>
                  </a:lnTo>
                  <a:lnTo>
                    <a:pt x="1236747" y="521720"/>
                  </a:lnTo>
                  <a:lnTo>
                    <a:pt x="1204971" y="489944"/>
                  </a:lnTo>
                  <a:lnTo>
                    <a:pt x="1172382" y="458999"/>
                  </a:lnTo>
                  <a:lnTo>
                    <a:pt x="1138997" y="428902"/>
                  </a:lnTo>
                  <a:lnTo>
                    <a:pt x="1104834" y="399670"/>
                  </a:lnTo>
                  <a:lnTo>
                    <a:pt x="1069909" y="371320"/>
                  </a:lnTo>
                  <a:lnTo>
                    <a:pt x="1034241" y="343870"/>
                  </a:lnTo>
                  <a:lnTo>
                    <a:pt x="997845" y="317337"/>
                  </a:lnTo>
                  <a:lnTo>
                    <a:pt x="960741" y="291739"/>
                  </a:lnTo>
                  <a:lnTo>
                    <a:pt x="922944" y="267092"/>
                  </a:lnTo>
                  <a:lnTo>
                    <a:pt x="884473" y="243414"/>
                  </a:lnTo>
                  <a:lnTo>
                    <a:pt x="845344" y="220722"/>
                  </a:lnTo>
                  <a:lnTo>
                    <a:pt x="805574" y="199035"/>
                  </a:lnTo>
                  <a:lnTo>
                    <a:pt x="765183" y="178368"/>
                  </a:lnTo>
                  <a:lnTo>
                    <a:pt x="724185" y="158739"/>
                  </a:lnTo>
                  <a:lnTo>
                    <a:pt x="682600" y="140165"/>
                  </a:lnTo>
                  <a:lnTo>
                    <a:pt x="640443" y="122665"/>
                  </a:lnTo>
                  <a:lnTo>
                    <a:pt x="597733" y="106255"/>
                  </a:lnTo>
                  <a:lnTo>
                    <a:pt x="554486" y="90952"/>
                  </a:lnTo>
                  <a:lnTo>
                    <a:pt x="510721" y="76774"/>
                  </a:lnTo>
                  <a:lnTo>
                    <a:pt x="466454" y="63738"/>
                  </a:lnTo>
                  <a:lnTo>
                    <a:pt x="421703" y="51861"/>
                  </a:lnTo>
                  <a:lnTo>
                    <a:pt x="376484" y="41161"/>
                  </a:lnTo>
                  <a:lnTo>
                    <a:pt x="330816" y="31655"/>
                  </a:lnTo>
                  <a:lnTo>
                    <a:pt x="284715" y="23361"/>
                  </a:lnTo>
                  <a:lnTo>
                    <a:pt x="238200" y="16295"/>
                  </a:lnTo>
                  <a:lnTo>
                    <a:pt x="191286" y="10475"/>
                  </a:lnTo>
                  <a:lnTo>
                    <a:pt x="143992" y="5918"/>
                  </a:lnTo>
                  <a:lnTo>
                    <a:pt x="96335" y="2641"/>
                  </a:lnTo>
                  <a:lnTo>
                    <a:pt x="48331" y="663"/>
                  </a:lnTo>
                  <a:lnTo>
                    <a:pt x="0" y="0"/>
                  </a:lnTo>
                  <a:close/>
                </a:path>
              </a:pathLst>
            </a:custGeom>
            <a:solidFill>
              <a:srgbClr val="004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 name="object 10"/>
            <p:cNvSpPr/>
            <p:nvPr/>
          </p:nvSpPr>
          <p:spPr>
            <a:xfrm>
              <a:off x="2690622" y="2188971"/>
              <a:ext cx="1727200" cy="2559050"/>
            </a:xfrm>
            <a:custGeom>
              <a:avLst/>
              <a:gdLst/>
              <a:ahLst/>
              <a:cxnLst/>
              <a:rect l="l" t="t" r="r" b="b"/>
              <a:pathLst>
                <a:path w="1727200" h="2559050">
                  <a:moveTo>
                    <a:pt x="0" y="0"/>
                  </a:moveTo>
                  <a:lnTo>
                    <a:pt x="48331" y="663"/>
                  </a:lnTo>
                  <a:lnTo>
                    <a:pt x="96335" y="2641"/>
                  </a:lnTo>
                  <a:lnTo>
                    <a:pt x="143992" y="5918"/>
                  </a:lnTo>
                  <a:lnTo>
                    <a:pt x="191286" y="10475"/>
                  </a:lnTo>
                  <a:lnTo>
                    <a:pt x="238200" y="16295"/>
                  </a:lnTo>
                  <a:lnTo>
                    <a:pt x="284715" y="23361"/>
                  </a:lnTo>
                  <a:lnTo>
                    <a:pt x="330816" y="31655"/>
                  </a:lnTo>
                  <a:lnTo>
                    <a:pt x="376484" y="41161"/>
                  </a:lnTo>
                  <a:lnTo>
                    <a:pt x="421703" y="51861"/>
                  </a:lnTo>
                  <a:lnTo>
                    <a:pt x="466454" y="63738"/>
                  </a:lnTo>
                  <a:lnTo>
                    <a:pt x="510721" y="76774"/>
                  </a:lnTo>
                  <a:lnTo>
                    <a:pt x="554486" y="90952"/>
                  </a:lnTo>
                  <a:lnTo>
                    <a:pt x="597733" y="106255"/>
                  </a:lnTo>
                  <a:lnTo>
                    <a:pt x="640443" y="122665"/>
                  </a:lnTo>
                  <a:lnTo>
                    <a:pt x="682600" y="140165"/>
                  </a:lnTo>
                  <a:lnTo>
                    <a:pt x="724185" y="158739"/>
                  </a:lnTo>
                  <a:lnTo>
                    <a:pt x="765183" y="178368"/>
                  </a:lnTo>
                  <a:lnTo>
                    <a:pt x="805574" y="199035"/>
                  </a:lnTo>
                  <a:lnTo>
                    <a:pt x="845344" y="220722"/>
                  </a:lnTo>
                  <a:lnTo>
                    <a:pt x="884473" y="243414"/>
                  </a:lnTo>
                  <a:lnTo>
                    <a:pt x="922944" y="267092"/>
                  </a:lnTo>
                  <a:lnTo>
                    <a:pt x="960741" y="291739"/>
                  </a:lnTo>
                  <a:lnTo>
                    <a:pt x="997845" y="317337"/>
                  </a:lnTo>
                  <a:lnTo>
                    <a:pt x="1034241" y="343870"/>
                  </a:lnTo>
                  <a:lnTo>
                    <a:pt x="1069909" y="371320"/>
                  </a:lnTo>
                  <a:lnTo>
                    <a:pt x="1104834" y="399670"/>
                  </a:lnTo>
                  <a:lnTo>
                    <a:pt x="1138997" y="428902"/>
                  </a:lnTo>
                  <a:lnTo>
                    <a:pt x="1172382" y="458999"/>
                  </a:lnTo>
                  <a:lnTo>
                    <a:pt x="1204971" y="489944"/>
                  </a:lnTo>
                  <a:lnTo>
                    <a:pt x="1236747" y="521720"/>
                  </a:lnTo>
                  <a:lnTo>
                    <a:pt x="1267692" y="554309"/>
                  </a:lnTo>
                  <a:lnTo>
                    <a:pt x="1297789" y="587694"/>
                  </a:lnTo>
                  <a:lnTo>
                    <a:pt x="1327021" y="621857"/>
                  </a:lnTo>
                  <a:lnTo>
                    <a:pt x="1355371" y="656782"/>
                  </a:lnTo>
                  <a:lnTo>
                    <a:pt x="1382821" y="692450"/>
                  </a:lnTo>
                  <a:lnTo>
                    <a:pt x="1409354" y="728846"/>
                  </a:lnTo>
                  <a:lnTo>
                    <a:pt x="1434952" y="765950"/>
                  </a:lnTo>
                  <a:lnTo>
                    <a:pt x="1459599" y="803747"/>
                  </a:lnTo>
                  <a:lnTo>
                    <a:pt x="1483277" y="842218"/>
                  </a:lnTo>
                  <a:lnTo>
                    <a:pt x="1505969" y="881347"/>
                  </a:lnTo>
                  <a:lnTo>
                    <a:pt x="1527656" y="921117"/>
                  </a:lnTo>
                  <a:lnTo>
                    <a:pt x="1548323" y="961508"/>
                  </a:lnTo>
                  <a:lnTo>
                    <a:pt x="1567952" y="1002506"/>
                  </a:lnTo>
                  <a:lnTo>
                    <a:pt x="1586526" y="1044091"/>
                  </a:lnTo>
                  <a:lnTo>
                    <a:pt x="1604026" y="1086248"/>
                  </a:lnTo>
                  <a:lnTo>
                    <a:pt x="1620436" y="1128958"/>
                  </a:lnTo>
                  <a:lnTo>
                    <a:pt x="1635739" y="1172205"/>
                  </a:lnTo>
                  <a:lnTo>
                    <a:pt x="1649917" y="1215970"/>
                  </a:lnTo>
                  <a:lnTo>
                    <a:pt x="1662953" y="1260237"/>
                  </a:lnTo>
                  <a:lnTo>
                    <a:pt x="1674830" y="1304988"/>
                  </a:lnTo>
                  <a:lnTo>
                    <a:pt x="1685530" y="1350207"/>
                  </a:lnTo>
                  <a:lnTo>
                    <a:pt x="1695036" y="1395875"/>
                  </a:lnTo>
                  <a:lnTo>
                    <a:pt x="1703330" y="1441976"/>
                  </a:lnTo>
                  <a:lnTo>
                    <a:pt x="1710396" y="1488491"/>
                  </a:lnTo>
                  <a:lnTo>
                    <a:pt x="1716216" y="1535405"/>
                  </a:lnTo>
                  <a:lnTo>
                    <a:pt x="1720773" y="1582699"/>
                  </a:lnTo>
                  <a:lnTo>
                    <a:pt x="1724050" y="1630356"/>
                  </a:lnTo>
                  <a:lnTo>
                    <a:pt x="1726028" y="1678360"/>
                  </a:lnTo>
                  <a:lnTo>
                    <a:pt x="1726691" y="1726691"/>
                  </a:lnTo>
                  <a:lnTo>
                    <a:pt x="1725930" y="1777960"/>
                  </a:lnTo>
                  <a:lnTo>
                    <a:pt x="1723650" y="1829099"/>
                  </a:lnTo>
                  <a:lnTo>
                    <a:pt x="1719860" y="1880075"/>
                  </a:lnTo>
                  <a:lnTo>
                    <a:pt x="1714569" y="1930857"/>
                  </a:lnTo>
                  <a:lnTo>
                    <a:pt x="1707786" y="1981411"/>
                  </a:lnTo>
                  <a:lnTo>
                    <a:pt x="1699519" y="2031706"/>
                  </a:lnTo>
                  <a:lnTo>
                    <a:pt x="1689777" y="2081709"/>
                  </a:lnTo>
                  <a:lnTo>
                    <a:pt x="1678567" y="2131387"/>
                  </a:lnTo>
                  <a:lnTo>
                    <a:pt x="1665899" y="2180708"/>
                  </a:lnTo>
                  <a:lnTo>
                    <a:pt x="1651781" y="2229640"/>
                  </a:lnTo>
                  <a:lnTo>
                    <a:pt x="1636222" y="2278151"/>
                  </a:lnTo>
                  <a:lnTo>
                    <a:pt x="1619230" y="2326207"/>
                  </a:lnTo>
                  <a:lnTo>
                    <a:pt x="1600814" y="2373777"/>
                  </a:lnTo>
                  <a:lnTo>
                    <a:pt x="1580982" y="2420827"/>
                  </a:lnTo>
                  <a:lnTo>
                    <a:pt x="1559743" y="2467327"/>
                  </a:lnTo>
                  <a:lnTo>
                    <a:pt x="1537105" y="2513242"/>
                  </a:lnTo>
                  <a:lnTo>
                    <a:pt x="1513077" y="2558541"/>
                  </a:lnTo>
                  <a:lnTo>
                    <a:pt x="0" y="1726691"/>
                  </a:lnTo>
                  <a:lnTo>
                    <a:pt x="0" y="0"/>
                  </a:lnTo>
                  <a:close/>
                </a:path>
              </a:pathLst>
            </a:custGeom>
            <a:ln w="9524">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 name="object 11"/>
            <p:cNvSpPr/>
            <p:nvPr/>
          </p:nvSpPr>
          <p:spPr>
            <a:xfrm>
              <a:off x="2690622" y="3915663"/>
              <a:ext cx="1513205" cy="1727200"/>
            </a:xfrm>
            <a:custGeom>
              <a:avLst/>
              <a:gdLst/>
              <a:ahLst/>
              <a:cxnLst/>
              <a:rect l="l" t="t" r="r" b="b"/>
              <a:pathLst>
                <a:path w="1513204" h="1727200">
                  <a:moveTo>
                    <a:pt x="0" y="0"/>
                  </a:moveTo>
                  <a:lnTo>
                    <a:pt x="0" y="1726717"/>
                  </a:lnTo>
                  <a:lnTo>
                    <a:pt x="49612" y="1726007"/>
                  </a:lnTo>
                  <a:lnTo>
                    <a:pt x="98993" y="1723887"/>
                  </a:lnTo>
                  <a:lnTo>
                    <a:pt x="148116" y="1720371"/>
                  </a:lnTo>
                  <a:lnTo>
                    <a:pt x="196958" y="1715474"/>
                  </a:lnTo>
                  <a:lnTo>
                    <a:pt x="245494" y="1709211"/>
                  </a:lnTo>
                  <a:lnTo>
                    <a:pt x="293698" y="1701596"/>
                  </a:lnTo>
                  <a:lnTo>
                    <a:pt x="341546" y="1692644"/>
                  </a:lnTo>
                  <a:lnTo>
                    <a:pt x="389013" y="1682370"/>
                  </a:lnTo>
                  <a:lnTo>
                    <a:pt x="436075" y="1670788"/>
                  </a:lnTo>
                  <a:lnTo>
                    <a:pt x="482706" y="1657912"/>
                  </a:lnTo>
                  <a:lnTo>
                    <a:pt x="528882" y="1643759"/>
                  </a:lnTo>
                  <a:lnTo>
                    <a:pt x="574579" y="1628341"/>
                  </a:lnTo>
                  <a:lnTo>
                    <a:pt x="619770" y="1611675"/>
                  </a:lnTo>
                  <a:lnTo>
                    <a:pt x="664433" y="1593773"/>
                  </a:lnTo>
                  <a:lnTo>
                    <a:pt x="708541" y="1574652"/>
                  </a:lnTo>
                  <a:lnTo>
                    <a:pt x="752070" y="1554326"/>
                  </a:lnTo>
                  <a:lnTo>
                    <a:pt x="794995" y="1532809"/>
                  </a:lnTo>
                  <a:lnTo>
                    <a:pt x="837291" y="1510116"/>
                  </a:lnTo>
                  <a:lnTo>
                    <a:pt x="878935" y="1486261"/>
                  </a:lnTo>
                  <a:lnTo>
                    <a:pt x="919900" y="1461260"/>
                  </a:lnTo>
                  <a:lnTo>
                    <a:pt x="960162" y="1435127"/>
                  </a:lnTo>
                  <a:lnTo>
                    <a:pt x="999697" y="1407877"/>
                  </a:lnTo>
                  <a:lnTo>
                    <a:pt x="1038479" y="1379524"/>
                  </a:lnTo>
                  <a:lnTo>
                    <a:pt x="1076485" y="1350082"/>
                  </a:lnTo>
                  <a:lnTo>
                    <a:pt x="1113688" y="1319567"/>
                  </a:lnTo>
                  <a:lnTo>
                    <a:pt x="1150064" y="1287994"/>
                  </a:lnTo>
                  <a:lnTo>
                    <a:pt x="1185589" y="1255376"/>
                  </a:lnTo>
                  <a:lnTo>
                    <a:pt x="1220238" y="1221728"/>
                  </a:lnTo>
                  <a:lnTo>
                    <a:pt x="1253985" y="1187066"/>
                  </a:lnTo>
                  <a:lnTo>
                    <a:pt x="1286807" y="1151403"/>
                  </a:lnTo>
                  <a:lnTo>
                    <a:pt x="1318678" y="1114755"/>
                  </a:lnTo>
                  <a:lnTo>
                    <a:pt x="1349574" y="1077136"/>
                  </a:lnTo>
                  <a:lnTo>
                    <a:pt x="1379469" y="1038560"/>
                  </a:lnTo>
                  <a:lnTo>
                    <a:pt x="1408340" y="999043"/>
                  </a:lnTo>
                  <a:lnTo>
                    <a:pt x="1436161" y="958599"/>
                  </a:lnTo>
                  <a:lnTo>
                    <a:pt x="1462907" y="917242"/>
                  </a:lnTo>
                  <a:lnTo>
                    <a:pt x="1488554" y="874987"/>
                  </a:lnTo>
                  <a:lnTo>
                    <a:pt x="1513077" y="831850"/>
                  </a:lnTo>
                  <a:lnTo>
                    <a:pt x="0" y="0"/>
                  </a:lnTo>
                  <a:close/>
                </a:path>
              </a:pathLst>
            </a:custGeom>
            <a:solidFill>
              <a:srgbClr val="0060F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 name="object 12"/>
            <p:cNvSpPr/>
            <p:nvPr/>
          </p:nvSpPr>
          <p:spPr>
            <a:xfrm>
              <a:off x="2690622" y="3915663"/>
              <a:ext cx="1513205" cy="1727200"/>
            </a:xfrm>
            <a:custGeom>
              <a:avLst/>
              <a:gdLst/>
              <a:ahLst/>
              <a:cxnLst/>
              <a:rect l="l" t="t" r="r" b="b"/>
              <a:pathLst>
                <a:path w="1513204" h="1727200">
                  <a:moveTo>
                    <a:pt x="1513077" y="831850"/>
                  </a:moveTo>
                  <a:lnTo>
                    <a:pt x="1488554" y="874987"/>
                  </a:lnTo>
                  <a:lnTo>
                    <a:pt x="1462907" y="917242"/>
                  </a:lnTo>
                  <a:lnTo>
                    <a:pt x="1436161" y="958599"/>
                  </a:lnTo>
                  <a:lnTo>
                    <a:pt x="1408340" y="999043"/>
                  </a:lnTo>
                  <a:lnTo>
                    <a:pt x="1379469" y="1038560"/>
                  </a:lnTo>
                  <a:lnTo>
                    <a:pt x="1349574" y="1077136"/>
                  </a:lnTo>
                  <a:lnTo>
                    <a:pt x="1318678" y="1114755"/>
                  </a:lnTo>
                  <a:lnTo>
                    <a:pt x="1286807" y="1151403"/>
                  </a:lnTo>
                  <a:lnTo>
                    <a:pt x="1253985" y="1187066"/>
                  </a:lnTo>
                  <a:lnTo>
                    <a:pt x="1220238" y="1221728"/>
                  </a:lnTo>
                  <a:lnTo>
                    <a:pt x="1185589" y="1255376"/>
                  </a:lnTo>
                  <a:lnTo>
                    <a:pt x="1150064" y="1287994"/>
                  </a:lnTo>
                  <a:lnTo>
                    <a:pt x="1113688" y="1319567"/>
                  </a:lnTo>
                  <a:lnTo>
                    <a:pt x="1076485" y="1350082"/>
                  </a:lnTo>
                  <a:lnTo>
                    <a:pt x="1038479" y="1379524"/>
                  </a:lnTo>
                  <a:lnTo>
                    <a:pt x="999697" y="1407877"/>
                  </a:lnTo>
                  <a:lnTo>
                    <a:pt x="960162" y="1435127"/>
                  </a:lnTo>
                  <a:lnTo>
                    <a:pt x="919900" y="1461260"/>
                  </a:lnTo>
                  <a:lnTo>
                    <a:pt x="878935" y="1486261"/>
                  </a:lnTo>
                  <a:lnTo>
                    <a:pt x="837291" y="1510116"/>
                  </a:lnTo>
                  <a:lnTo>
                    <a:pt x="794995" y="1532809"/>
                  </a:lnTo>
                  <a:lnTo>
                    <a:pt x="752070" y="1554326"/>
                  </a:lnTo>
                  <a:lnTo>
                    <a:pt x="708541" y="1574652"/>
                  </a:lnTo>
                  <a:lnTo>
                    <a:pt x="664433" y="1593773"/>
                  </a:lnTo>
                  <a:lnTo>
                    <a:pt x="619770" y="1611675"/>
                  </a:lnTo>
                  <a:lnTo>
                    <a:pt x="574579" y="1628341"/>
                  </a:lnTo>
                  <a:lnTo>
                    <a:pt x="528882" y="1643759"/>
                  </a:lnTo>
                  <a:lnTo>
                    <a:pt x="482706" y="1657912"/>
                  </a:lnTo>
                  <a:lnTo>
                    <a:pt x="436075" y="1670788"/>
                  </a:lnTo>
                  <a:lnTo>
                    <a:pt x="389013" y="1682370"/>
                  </a:lnTo>
                  <a:lnTo>
                    <a:pt x="341546" y="1692644"/>
                  </a:lnTo>
                  <a:lnTo>
                    <a:pt x="293698" y="1701596"/>
                  </a:lnTo>
                  <a:lnTo>
                    <a:pt x="245494" y="1709211"/>
                  </a:lnTo>
                  <a:lnTo>
                    <a:pt x="196958" y="1715474"/>
                  </a:lnTo>
                  <a:lnTo>
                    <a:pt x="148116" y="1720371"/>
                  </a:lnTo>
                  <a:lnTo>
                    <a:pt x="98993" y="1723887"/>
                  </a:lnTo>
                  <a:lnTo>
                    <a:pt x="49612" y="1726007"/>
                  </a:lnTo>
                  <a:lnTo>
                    <a:pt x="0" y="1726717"/>
                  </a:lnTo>
                  <a:lnTo>
                    <a:pt x="0" y="0"/>
                  </a:lnTo>
                  <a:lnTo>
                    <a:pt x="1513077" y="831850"/>
                  </a:lnTo>
                  <a:close/>
                </a:path>
              </a:pathLst>
            </a:custGeom>
            <a:ln w="95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 name="object 13"/>
            <p:cNvSpPr/>
            <p:nvPr/>
          </p:nvSpPr>
          <p:spPr>
            <a:xfrm>
              <a:off x="963879" y="3083813"/>
              <a:ext cx="1727200" cy="2559050"/>
            </a:xfrm>
            <a:custGeom>
              <a:avLst/>
              <a:gdLst/>
              <a:ahLst/>
              <a:cxnLst/>
              <a:rect l="l" t="t" r="r" b="b"/>
              <a:pathLst>
                <a:path w="1727200" h="2559050">
                  <a:moveTo>
                    <a:pt x="213575" y="0"/>
                  </a:moveTo>
                  <a:lnTo>
                    <a:pt x="189544" y="45299"/>
                  </a:lnTo>
                  <a:lnTo>
                    <a:pt x="166904" y="91214"/>
                  </a:lnTo>
                  <a:lnTo>
                    <a:pt x="145665" y="137714"/>
                  </a:lnTo>
                  <a:lnTo>
                    <a:pt x="125833" y="184764"/>
                  </a:lnTo>
                  <a:lnTo>
                    <a:pt x="107419" y="232334"/>
                  </a:lnTo>
                  <a:lnTo>
                    <a:pt x="90430" y="280390"/>
                  </a:lnTo>
                  <a:lnTo>
                    <a:pt x="74875" y="328901"/>
                  </a:lnTo>
                  <a:lnTo>
                    <a:pt x="60761" y="377833"/>
                  </a:lnTo>
                  <a:lnTo>
                    <a:pt x="48098" y="427154"/>
                  </a:lnTo>
                  <a:lnTo>
                    <a:pt x="36893" y="476832"/>
                  </a:lnTo>
                  <a:lnTo>
                    <a:pt x="27155" y="526835"/>
                  </a:lnTo>
                  <a:lnTo>
                    <a:pt x="18892" y="577130"/>
                  </a:lnTo>
                  <a:lnTo>
                    <a:pt x="12113" y="627684"/>
                  </a:lnTo>
                  <a:lnTo>
                    <a:pt x="6826" y="678466"/>
                  </a:lnTo>
                  <a:lnTo>
                    <a:pt x="3039" y="729442"/>
                  </a:lnTo>
                  <a:lnTo>
                    <a:pt x="761" y="780581"/>
                  </a:lnTo>
                  <a:lnTo>
                    <a:pt x="0" y="831850"/>
                  </a:lnTo>
                  <a:lnTo>
                    <a:pt x="663" y="880181"/>
                  </a:lnTo>
                  <a:lnTo>
                    <a:pt x="2642" y="928185"/>
                  </a:lnTo>
                  <a:lnTo>
                    <a:pt x="5918" y="975842"/>
                  </a:lnTo>
                  <a:lnTo>
                    <a:pt x="10475" y="1023136"/>
                  </a:lnTo>
                  <a:lnTo>
                    <a:pt x="16296" y="1070050"/>
                  </a:lnTo>
                  <a:lnTo>
                    <a:pt x="23362" y="1116566"/>
                  </a:lnTo>
                  <a:lnTo>
                    <a:pt x="31657" y="1162667"/>
                  </a:lnTo>
                  <a:lnTo>
                    <a:pt x="41164" y="1208335"/>
                  </a:lnTo>
                  <a:lnTo>
                    <a:pt x="51864" y="1253554"/>
                  </a:lnTo>
                  <a:lnTo>
                    <a:pt x="63742" y="1298306"/>
                  </a:lnTo>
                  <a:lnTo>
                    <a:pt x="76778" y="1342573"/>
                  </a:lnTo>
                  <a:lnTo>
                    <a:pt x="90957" y="1386339"/>
                  </a:lnTo>
                  <a:lnTo>
                    <a:pt x="106261" y="1429586"/>
                  </a:lnTo>
                  <a:lnTo>
                    <a:pt x="122672" y="1472297"/>
                  </a:lnTo>
                  <a:lnTo>
                    <a:pt x="140174" y="1514454"/>
                  </a:lnTo>
                  <a:lnTo>
                    <a:pt x="158748" y="1556040"/>
                  </a:lnTo>
                  <a:lnTo>
                    <a:pt x="178378" y="1597038"/>
                  </a:lnTo>
                  <a:lnTo>
                    <a:pt x="199046" y="1637430"/>
                  </a:lnTo>
                  <a:lnTo>
                    <a:pt x="220735" y="1677200"/>
                  </a:lnTo>
                  <a:lnTo>
                    <a:pt x="243428" y="1716329"/>
                  </a:lnTo>
                  <a:lnTo>
                    <a:pt x="267107" y="1754801"/>
                  </a:lnTo>
                  <a:lnTo>
                    <a:pt x="291755" y="1792599"/>
                  </a:lnTo>
                  <a:lnTo>
                    <a:pt x="317354" y="1829704"/>
                  </a:lnTo>
                  <a:lnTo>
                    <a:pt x="343888" y="1866100"/>
                  </a:lnTo>
                  <a:lnTo>
                    <a:pt x="371340" y="1901769"/>
                  </a:lnTo>
                  <a:lnTo>
                    <a:pt x="399691" y="1936695"/>
                  </a:lnTo>
                  <a:lnTo>
                    <a:pt x="428924" y="1970859"/>
                  </a:lnTo>
                  <a:lnTo>
                    <a:pt x="459023" y="2004244"/>
                  </a:lnTo>
                  <a:lnTo>
                    <a:pt x="489969" y="2036833"/>
                  </a:lnTo>
                  <a:lnTo>
                    <a:pt x="521746" y="2068610"/>
                  </a:lnTo>
                  <a:lnTo>
                    <a:pt x="554336" y="2099556"/>
                  </a:lnTo>
                  <a:lnTo>
                    <a:pt x="587722" y="2129653"/>
                  </a:lnTo>
                  <a:lnTo>
                    <a:pt x="621887" y="2158886"/>
                  </a:lnTo>
                  <a:lnTo>
                    <a:pt x="656813" y="2187237"/>
                  </a:lnTo>
                  <a:lnTo>
                    <a:pt x="692483" y="2214687"/>
                  </a:lnTo>
                  <a:lnTo>
                    <a:pt x="728879" y="2241221"/>
                  </a:lnTo>
                  <a:lnTo>
                    <a:pt x="765985" y="2266820"/>
                  </a:lnTo>
                  <a:lnTo>
                    <a:pt x="803783" y="2291467"/>
                  </a:lnTo>
                  <a:lnTo>
                    <a:pt x="842256" y="2315146"/>
                  </a:lnTo>
                  <a:lnTo>
                    <a:pt x="881386" y="2337838"/>
                  </a:lnTo>
                  <a:lnTo>
                    <a:pt x="921156" y="2359526"/>
                  </a:lnTo>
                  <a:lnTo>
                    <a:pt x="961549" y="2380194"/>
                  </a:lnTo>
                  <a:lnTo>
                    <a:pt x="1002547" y="2399823"/>
                  </a:lnTo>
                  <a:lnTo>
                    <a:pt x="1044134" y="2418397"/>
                  </a:lnTo>
                  <a:lnTo>
                    <a:pt x="1086292" y="2435898"/>
                  </a:lnTo>
                  <a:lnTo>
                    <a:pt x="1129003" y="2452309"/>
                  </a:lnTo>
                  <a:lnTo>
                    <a:pt x="1172250" y="2467612"/>
                  </a:lnTo>
                  <a:lnTo>
                    <a:pt x="1216016" y="2481790"/>
                  </a:lnTo>
                  <a:lnTo>
                    <a:pt x="1260284" y="2494827"/>
                  </a:lnTo>
                  <a:lnTo>
                    <a:pt x="1305036" y="2506704"/>
                  </a:lnTo>
                  <a:lnTo>
                    <a:pt x="1350255" y="2517404"/>
                  </a:lnTo>
                  <a:lnTo>
                    <a:pt x="1395924" y="2526910"/>
                  </a:lnTo>
                  <a:lnTo>
                    <a:pt x="1442025" y="2535205"/>
                  </a:lnTo>
                  <a:lnTo>
                    <a:pt x="1488541" y="2542271"/>
                  </a:lnTo>
                  <a:lnTo>
                    <a:pt x="1535455" y="2548092"/>
                  </a:lnTo>
                  <a:lnTo>
                    <a:pt x="1582750" y="2552649"/>
                  </a:lnTo>
                  <a:lnTo>
                    <a:pt x="1630407" y="2555925"/>
                  </a:lnTo>
                  <a:lnTo>
                    <a:pt x="1678410" y="2557904"/>
                  </a:lnTo>
                  <a:lnTo>
                    <a:pt x="1726742" y="2558567"/>
                  </a:lnTo>
                  <a:lnTo>
                    <a:pt x="1726742" y="831850"/>
                  </a:lnTo>
                  <a:lnTo>
                    <a:pt x="213575" y="0"/>
                  </a:lnTo>
                  <a:close/>
                </a:path>
              </a:pathLst>
            </a:custGeom>
            <a:solidFill>
              <a:srgbClr val="468D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 name="object 14"/>
            <p:cNvSpPr/>
            <p:nvPr/>
          </p:nvSpPr>
          <p:spPr>
            <a:xfrm>
              <a:off x="963879" y="3083813"/>
              <a:ext cx="1727200" cy="2559050"/>
            </a:xfrm>
            <a:custGeom>
              <a:avLst/>
              <a:gdLst/>
              <a:ahLst/>
              <a:cxnLst/>
              <a:rect l="l" t="t" r="r" b="b"/>
              <a:pathLst>
                <a:path w="1727200" h="2559050">
                  <a:moveTo>
                    <a:pt x="1726742" y="2558567"/>
                  </a:moveTo>
                  <a:lnTo>
                    <a:pt x="1678410" y="2557904"/>
                  </a:lnTo>
                  <a:lnTo>
                    <a:pt x="1630407" y="2555925"/>
                  </a:lnTo>
                  <a:lnTo>
                    <a:pt x="1582750" y="2552649"/>
                  </a:lnTo>
                  <a:lnTo>
                    <a:pt x="1535455" y="2548092"/>
                  </a:lnTo>
                  <a:lnTo>
                    <a:pt x="1488541" y="2542271"/>
                  </a:lnTo>
                  <a:lnTo>
                    <a:pt x="1442025" y="2535205"/>
                  </a:lnTo>
                  <a:lnTo>
                    <a:pt x="1395924" y="2526910"/>
                  </a:lnTo>
                  <a:lnTo>
                    <a:pt x="1350255" y="2517404"/>
                  </a:lnTo>
                  <a:lnTo>
                    <a:pt x="1305036" y="2506704"/>
                  </a:lnTo>
                  <a:lnTo>
                    <a:pt x="1260284" y="2494827"/>
                  </a:lnTo>
                  <a:lnTo>
                    <a:pt x="1216016" y="2481790"/>
                  </a:lnTo>
                  <a:lnTo>
                    <a:pt x="1172250" y="2467612"/>
                  </a:lnTo>
                  <a:lnTo>
                    <a:pt x="1129003" y="2452309"/>
                  </a:lnTo>
                  <a:lnTo>
                    <a:pt x="1086292" y="2435898"/>
                  </a:lnTo>
                  <a:lnTo>
                    <a:pt x="1044134" y="2418397"/>
                  </a:lnTo>
                  <a:lnTo>
                    <a:pt x="1002547" y="2399823"/>
                  </a:lnTo>
                  <a:lnTo>
                    <a:pt x="961549" y="2380194"/>
                  </a:lnTo>
                  <a:lnTo>
                    <a:pt x="921156" y="2359526"/>
                  </a:lnTo>
                  <a:lnTo>
                    <a:pt x="881386" y="2337838"/>
                  </a:lnTo>
                  <a:lnTo>
                    <a:pt x="842256" y="2315146"/>
                  </a:lnTo>
                  <a:lnTo>
                    <a:pt x="803783" y="2291467"/>
                  </a:lnTo>
                  <a:lnTo>
                    <a:pt x="765985" y="2266820"/>
                  </a:lnTo>
                  <a:lnTo>
                    <a:pt x="728879" y="2241221"/>
                  </a:lnTo>
                  <a:lnTo>
                    <a:pt x="692483" y="2214687"/>
                  </a:lnTo>
                  <a:lnTo>
                    <a:pt x="656813" y="2187237"/>
                  </a:lnTo>
                  <a:lnTo>
                    <a:pt x="621887" y="2158886"/>
                  </a:lnTo>
                  <a:lnTo>
                    <a:pt x="587722" y="2129653"/>
                  </a:lnTo>
                  <a:lnTo>
                    <a:pt x="554336" y="2099556"/>
                  </a:lnTo>
                  <a:lnTo>
                    <a:pt x="521746" y="2068610"/>
                  </a:lnTo>
                  <a:lnTo>
                    <a:pt x="489969" y="2036833"/>
                  </a:lnTo>
                  <a:lnTo>
                    <a:pt x="459023" y="2004244"/>
                  </a:lnTo>
                  <a:lnTo>
                    <a:pt x="428924" y="1970859"/>
                  </a:lnTo>
                  <a:lnTo>
                    <a:pt x="399691" y="1936695"/>
                  </a:lnTo>
                  <a:lnTo>
                    <a:pt x="371340" y="1901769"/>
                  </a:lnTo>
                  <a:lnTo>
                    <a:pt x="343888" y="1866100"/>
                  </a:lnTo>
                  <a:lnTo>
                    <a:pt x="317354" y="1829704"/>
                  </a:lnTo>
                  <a:lnTo>
                    <a:pt x="291755" y="1792599"/>
                  </a:lnTo>
                  <a:lnTo>
                    <a:pt x="267107" y="1754801"/>
                  </a:lnTo>
                  <a:lnTo>
                    <a:pt x="243428" y="1716329"/>
                  </a:lnTo>
                  <a:lnTo>
                    <a:pt x="220735" y="1677200"/>
                  </a:lnTo>
                  <a:lnTo>
                    <a:pt x="199046" y="1637430"/>
                  </a:lnTo>
                  <a:lnTo>
                    <a:pt x="178378" y="1597038"/>
                  </a:lnTo>
                  <a:lnTo>
                    <a:pt x="158748" y="1556040"/>
                  </a:lnTo>
                  <a:lnTo>
                    <a:pt x="140174" y="1514454"/>
                  </a:lnTo>
                  <a:lnTo>
                    <a:pt x="122672" y="1472297"/>
                  </a:lnTo>
                  <a:lnTo>
                    <a:pt x="106261" y="1429586"/>
                  </a:lnTo>
                  <a:lnTo>
                    <a:pt x="90957" y="1386339"/>
                  </a:lnTo>
                  <a:lnTo>
                    <a:pt x="76778" y="1342573"/>
                  </a:lnTo>
                  <a:lnTo>
                    <a:pt x="63742" y="1298306"/>
                  </a:lnTo>
                  <a:lnTo>
                    <a:pt x="51864" y="1253554"/>
                  </a:lnTo>
                  <a:lnTo>
                    <a:pt x="41164" y="1208335"/>
                  </a:lnTo>
                  <a:lnTo>
                    <a:pt x="31657" y="1162667"/>
                  </a:lnTo>
                  <a:lnTo>
                    <a:pt x="23362" y="1116566"/>
                  </a:lnTo>
                  <a:lnTo>
                    <a:pt x="16296" y="1070050"/>
                  </a:lnTo>
                  <a:lnTo>
                    <a:pt x="10475" y="1023136"/>
                  </a:lnTo>
                  <a:lnTo>
                    <a:pt x="5918" y="975842"/>
                  </a:lnTo>
                  <a:lnTo>
                    <a:pt x="2642" y="928185"/>
                  </a:lnTo>
                  <a:lnTo>
                    <a:pt x="663" y="880181"/>
                  </a:lnTo>
                  <a:lnTo>
                    <a:pt x="0" y="831850"/>
                  </a:lnTo>
                  <a:lnTo>
                    <a:pt x="761" y="780581"/>
                  </a:lnTo>
                  <a:lnTo>
                    <a:pt x="3039" y="729442"/>
                  </a:lnTo>
                  <a:lnTo>
                    <a:pt x="6826" y="678466"/>
                  </a:lnTo>
                  <a:lnTo>
                    <a:pt x="12113" y="627684"/>
                  </a:lnTo>
                  <a:lnTo>
                    <a:pt x="18892" y="577130"/>
                  </a:lnTo>
                  <a:lnTo>
                    <a:pt x="27155" y="526835"/>
                  </a:lnTo>
                  <a:lnTo>
                    <a:pt x="36893" y="476832"/>
                  </a:lnTo>
                  <a:lnTo>
                    <a:pt x="48098" y="427154"/>
                  </a:lnTo>
                  <a:lnTo>
                    <a:pt x="60761" y="377833"/>
                  </a:lnTo>
                  <a:lnTo>
                    <a:pt x="74875" y="328901"/>
                  </a:lnTo>
                  <a:lnTo>
                    <a:pt x="90430" y="280390"/>
                  </a:lnTo>
                  <a:lnTo>
                    <a:pt x="107419" y="232334"/>
                  </a:lnTo>
                  <a:lnTo>
                    <a:pt x="125833" y="184764"/>
                  </a:lnTo>
                  <a:lnTo>
                    <a:pt x="145665" y="137714"/>
                  </a:lnTo>
                  <a:lnTo>
                    <a:pt x="166904" y="91214"/>
                  </a:lnTo>
                  <a:lnTo>
                    <a:pt x="189544" y="45299"/>
                  </a:lnTo>
                  <a:lnTo>
                    <a:pt x="213575" y="0"/>
                  </a:lnTo>
                  <a:lnTo>
                    <a:pt x="1726742" y="831850"/>
                  </a:lnTo>
                  <a:lnTo>
                    <a:pt x="1726742" y="2558567"/>
                  </a:lnTo>
                  <a:close/>
                </a:path>
              </a:pathLst>
            </a:custGeom>
            <a:ln w="95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 name="object 15"/>
            <p:cNvSpPr/>
            <p:nvPr/>
          </p:nvSpPr>
          <p:spPr>
            <a:xfrm>
              <a:off x="1177455" y="2353309"/>
              <a:ext cx="1513205" cy="1562735"/>
            </a:xfrm>
            <a:custGeom>
              <a:avLst/>
              <a:gdLst/>
              <a:ahLst/>
              <a:cxnLst/>
              <a:rect l="l" t="t" r="r" b="b"/>
              <a:pathLst>
                <a:path w="1513205" h="1562735">
                  <a:moveTo>
                    <a:pt x="777963" y="0"/>
                  </a:moveTo>
                  <a:lnTo>
                    <a:pt x="733332" y="21782"/>
                  </a:lnTo>
                  <a:lnTo>
                    <a:pt x="689437" y="44791"/>
                  </a:lnTo>
                  <a:lnTo>
                    <a:pt x="646301" y="69006"/>
                  </a:lnTo>
                  <a:lnTo>
                    <a:pt x="603945" y="94405"/>
                  </a:lnTo>
                  <a:lnTo>
                    <a:pt x="562391" y="120968"/>
                  </a:lnTo>
                  <a:lnTo>
                    <a:pt x="521663" y="148674"/>
                  </a:lnTo>
                  <a:lnTo>
                    <a:pt x="481780" y="177502"/>
                  </a:lnTo>
                  <a:lnTo>
                    <a:pt x="442765" y="207432"/>
                  </a:lnTo>
                  <a:lnTo>
                    <a:pt x="404641" y="238443"/>
                  </a:lnTo>
                  <a:lnTo>
                    <a:pt x="367429" y="270514"/>
                  </a:lnTo>
                  <a:lnTo>
                    <a:pt x="331150" y="303625"/>
                  </a:lnTo>
                  <a:lnTo>
                    <a:pt x="295828" y="337754"/>
                  </a:lnTo>
                  <a:lnTo>
                    <a:pt x="261483" y="372881"/>
                  </a:lnTo>
                  <a:lnTo>
                    <a:pt x="228138" y="408985"/>
                  </a:lnTo>
                  <a:lnTo>
                    <a:pt x="195815" y="446045"/>
                  </a:lnTo>
                  <a:lnTo>
                    <a:pt x="164535" y="484041"/>
                  </a:lnTo>
                  <a:lnTo>
                    <a:pt x="134321" y="522952"/>
                  </a:lnTo>
                  <a:lnTo>
                    <a:pt x="105194" y="562757"/>
                  </a:lnTo>
                  <a:lnTo>
                    <a:pt x="77177" y="603436"/>
                  </a:lnTo>
                  <a:lnTo>
                    <a:pt x="50291" y="644967"/>
                  </a:lnTo>
                  <a:lnTo>
                    <a:pt x="24558" y="687330"/>
                  </a:lnTo>
                  <a:lnTo>
                    <a:pt x="0" y="730503"/>
                  </a:lnTo>
                  <a:lnTo>
                    <a:pt x="1513166" y="1562353"/>
                  </a:lnTo>
                  <a:lnTo>
                    <a:pt x="777963" y="0"/>
                  </a:lnTo>
                  <a:close/>
                </a:path>
              </a:pathLst>
            </a:custGeom>
            <a:solidFill>
              <a:srgbClr val="75AA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 name="object 16"/>
            <p:cNvSpPr/>
            <p:nvPr/>
          </p:nvSpPr>
          <p:spPr>
            <a:xfrm>
              <a:off x="1177455" y="2353309"/>
              <a:ext cx="1513205" cy="1562735"/>
            </a:xfrm>
            <a:custGeom>
              <a:avLst/>
              <a:gdLst/>
              <a:ahLst/>
              <a:cxnLst/>
              <a:rect l="l" t="t" r="r" b="b"/>
              <a:pathLst>
                <a:path w="1513205" h="1562735">
                  <a:moveTo>
                    <a:pt x="0" y="730503"/>
                  </a:moveTo>
                  <a:lnTo>
                    <a:pt x="24558" y="687330"/>
                  </a:lnTo>
                  <a:lnTo>
                    <a:pt x="50291" y="644967"/>
                  </a:lnTo>
                  <a:lnTo>
                    <a:pt x="77177" y="603436"/>
                  </a:lnTo>
                  <a:lnTo>
                    <a:pt x="105194" y="562757"/>
                  </a:lnTo>
                  <a:lnTo>
                    <a:pt x="134321" y="522952"/>
                  </a:lnTo>
                  <a:lnTo>
                    <a:pt x="164535" y="484041"/>
                  </a:lnTo>
                  <a:lnTo>
                    <a:pt x="195815" y="446045"/>
                  </a:lnTo>
                  <a:lnTo>
                    <a:pt x="228138" y="408985"/>
                  </a:lnTo>
                  <a:lnTo>
                    <a:pt x="261483" y="372881"/>
                  </a:lnTo>
                  <a:lnTo>
                    <a:pt x="295828" y="337754"/>
                  </a:lnTo>
                  <a:lnTo>
                    <a:pt x="331150" y="303625"/>
                  </a:lnTo>
                  <a:lnTo>
                    <a:pt x="367429" y="270514"/>
                  </a:lnTo>
                  <a:lnTo>
                    <a:pt x="404641" y="238443"/>
                  </a:lnTo>
                  <a:lnTo>
                    <a:pt x="442765" y="207432"/>
                  </a:lnTo>
                  <a:lnTo>
                    <a:pt x="481780" y="177502"/>
                  </a:lnTo>
                  <a:lnTo>
                    <a:pt x="521663" y="148674"/>
                  </a:lnTo>
                  <a:lnTo>
                    <a:pt x="562391" y="120968"/>
                  </a:lnTo>
                  <a:lnTo>
                    <a:pt x="603945" y="94405"/>
                  </a:lnTo>
                  <a:lnTo>
                    <a:pt x="646301" y="69006"/>
                  </a:lnTo>
                  <a:lnTo>
                    <a:pt x="689437" y="44791"/>
                  </a:lnTo>
                  <a:lnTo>
                    <a:pt x="733332" y="21782"/>
                  </a:lnTo>
                  <a:lnTo>
                    <a:pt x="777963" y="0"/>
                  </a:lnTo>
                  <a:lnTo>
                    <a:pt x="1513166" y="1562353"/>
                  </a:lnTo>
                  <a:lnTo>
                    <a:pt x="0" y="730503"/>
                  </a:lnTo>
                  <a:close/>
                </a:path>
              </a:pathLst>
            </a:custGeom>
            <a:ln w="95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 name="object 17"/>
            <p:cNvSpPr/>
            <p:nvPr/>
          </p:nvSpPr>
          <p:spPr>
            <a:xfrm>
              <a:off x="1955419" y="2188971"/>
              <a:ext cx="735330" cy="1727200"/>
            </a:xfrm>
            <a:custGeom>
              <a:avLst/>
              <a:gdLst/>
              <a:ahLst/>
              <a:cxnLst/>
              <a:rect l="l" t="t" r="r" b="b"/>
              <a:pathLst>
                <a:path w="735330" h="1727200">
                  <a:moveTo>
                    <a:pt x="735203" y="0"/>
                  </a:moveTo>
                  <a:lnTo>
                    <a:pt x="684401" y="747"/>
                  </a:lnTo>
                  <a:lnTo>
                    <a:pt x="633719" y="2984"/>
                  </a:lnTo>
                  <a:lnTo>
                    <a:pt x="583188" y="6703"/>
                  </a:lnTo>
                  <a:lnTo>
                    <a:pt x="532838" y="11898"/>
                  </a:lnTo>
                  <a:lnTo>
                    <a:pt x="482703" y="18560"/>
                  </a:lnTo>
                  <a:lnTo>
                    <a:pt x="432812" y="26684"/>
                  </a:lnTo>
                  <a:lnTo>
                    <a:pt x="383198" y="36261"/>
                  </a:lnTo>
                  <a:lnTo>
                    <a:pt x="333892" y="47284"/>
                  </a:lnTo>
                  <a:lnTo>
                    <a:pt x="284925" y="59746"/>
                  </a:lnTo>
                  <a:lnTo>
                    <a:pt x="236328" y="73641"/>
                  </a:lnTo>
                  <a:lnTo>
                    <a:pt x="188133" y="88960"/>
                  </a:lnTo>
                  <a:lnTo>
                    <a:pt x="140371" y="105696"/>
                  </a:lnTo>
                  <a:lnTo>
                    <a:pt x="93074" y="123843"/>
                  </a:lnTo>
                  <a:lnTo>
                    <a:pt x="46273" y="143392"/>
                  </a:lnTo>
                  <a:lnTo>
                    <a:pt x="0" y="164337"/>
                  </a:lnTo>
                  <a:lnTo>
                    <a:pt x="735203" y="1726691"/>
                  </a:lnTo>
                  <a:lnTo>
                    <a:pt x="735203" y="0"/>
                  </a:lnTo>
                  <a:close/>
                </a:path>
              </a:pathLst>
            </a:custGeom>
            <a:solidFill>
              <a:srgbClr val="9BC1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8" name="object 18"/>
            <p:cNvSpPr/>
            <p:nvPr/>
          </p:nvSpPr>
          <p:spPr>
            <a:xfrm>
              <a:off x="1955419" y="2188971"/>
              <a:ext cx="735330" cy="1727200"/>
            </a:xfrm>
            <a:custGeom>
              <a:avLst/>
              <a:gdLst/>
              <a:ahLst/>
              <a:cxnLst/>
              <a:rect l="l" t="t" r="r" b="b"/>
              <a:pathLst>
                <a:path w="735330" h="1727200">
                  <a:moveTo>
                    <a:pt x="0" y="164337"/>
                  </a:moveTo>
                  <a:lnTo>
                    <a:pt x="46273" y="143392"/>
                  </a:lnTo>
                  <a:lnTo>
                    <a:pt x="93074" y="123843"/>
                  </a:lnTo>
                  <a:lnTo>
                    <a:pt x="140371" y="105696"/>
                  </a:lnTo>
                  <a:lnTo>
                    <a:pt x="188133" y="88960"/>
                  </a:lnTo>
                  <a:lnTo>
                    <a:pt x="236328" y="73641"/>
                  </a:lnTo>
                  <a:lnTo>
                    <a:pt x="284925" y="59746"/>
                  </a:lnTo>
                  <a:lnTo>
                    <a:pt x="333892" y="47284"/>
                  </a:lnTo>
                  <a:lnTo>
                    <a:pt x="383198" y="36261"/>
                  </a:lnTo>
                  <a:lnTo>
                    <a:pt x="432812" y="26684"/>
                  </a:lnTo>
                  <a:lnTo>
                    <a:pt x="482703" y="18560"/>
                  </a:lnTo>
                  <a:lnTo>
                    <a:pt x="532838" y="11898"/>
                  </a:lnTo>
                  <a:lnTo>
                    <a:pt x="583188" y="6703"/>
                  </a:lnTo>
                  <a:lnTo>
                    <a:pt x="633719" y="2984"/>
                  </a:lnTo>
                  <a:lnTo>
                    <a:pt x="684401" y="747"/>
                  </a:lnTo>
                  <a:lnTo>
                    <a:pt x="735203" y="0"/>
                  </a:lnTo>
                  <a:lnTo>
                    <a:pt x="735203" y="1726691"/>
                  </a:lnTo>
                  <a:lnTo>
                    <a:pt x="0" y="164337"/>
                  </a:lnTo>
                  <a:close/>
                </a:path>
              </a:pathLst>
            </a:custGeom>
            <a:ln w="95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19" name="object 19"/>
          <p:cNvSpPr txBox="1"/>
          <p:nvPr/>
        </p:nvSpPr>
        <p:spPr>
          <a:xfrm>
            <a:off x="1351914" y="2452877"/>
            <a:ext cx="2803525" cy="2708910"/>
          </a:xfrm>
          <a:prstGeom prst="rect">
            <a:avLst/>
          </a:prstGeom>
        </p:spPr>
        <p:txBody>
          <a:bodyPr vert="horz" wrap="square" lIns="0" tIns="26034" rIns="0" bIns="0" rtlCol="0">
            <a:spAutoFit/>
          </a:bodyPr>
          <a:lstStyle/>
          <a:p>
            <a:pPr marL="854710" marR="1524635" lvl="0" indent="0" algn="ctr" defTabSz="914400" eaLnBrk="1" fontAlgn="auto" latinLnBrk="0" hangingPunct="1">
              <a:lnSpc>
                <a:spcPts val="1620"/>
              </a:lnSpc>
              <a:spcBef>
                <a:spcPts val="204"/>
              </a:spcBef>
              <a:spcAft>
                <a:spcPts val="0"/>
              </a:spcAft>
              <a:buClrTx/>
              <a:buSzTx/>
              <a:buFontTx/>
              <a:buNone/>
              <a:tabLst/>
              <a:defRPr/>
            </a:pPr>
            <a:r>
              <a:rPr kumimoji="0" sz="1400" b="1" i="0" u="none" strike="noStrike" kern="0" cap="none" spc="-25" normalizeH="0" baseline="0" noProof="0" dirty="0">
                <a:ln>
                  <a:noFill/>
                </a:ln>
                <a:solidFill>
                  <a:srgbClr val="FFFFFF"/>
                </a:solidFill>
                <a:effectLst/>
                <a:uLnTx/>
                <a:uFillTx/>
                <a:latin typeface="Arial"/>
                <a:cs typeface="Arial"/>
              </a:rPr>
              <a:t>O&amp;M 7%</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1746885" lvl="0" indent="0" algn="ctr" defTabSz="914400" eaLnBrk="1" fontAlgn="auto" latinLnBrk="0" hangingPunct="1">
              <a:lnSpc>
                <a:spcPts val="1295"/>
              </a:lnSpc>
              <a:spcBef>
                <a:spcPts val="0"/>
              </a:spcBef>
              <a:spcAft>
                <a:spcPts val="0"/>
              </a:spcAft>
              <a:buClrTx/>
              <a:buSzTx/>
              <a:buFontTx/>
              <a:buNone/>
              <a:tabLst/>
              <a:defRPr/>
            </a:pPr>
            <a:r>
              <a:rPr kumimoji="0" sz="1400" b="1" i="0" u="none" strike="noStrike" kern="0" cap="none" spc="-10" normalizeH="0" baseline="0" noProof="0" dirty="0">
                <a:ln>
                  <a:noFill/>
                </a:ln>
                <a:solidFill>
                  <a:srgbClr val="FFFFFF"/>
                </a:solidFill>
                <a:effectLst/>
                <a:uLnTx/>
                <a:uFillTx/>
                <a:latin typeface="Arial"/>
                <a:cs typeface="Arial"/>
              </a:rPr>
              <a:t>Taxes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1741170" lvl="0" indent="0" algn="ctr" defTabSz="914400" eaLnBrk="1" fontAlgn="auto" latinLnBrk="0" hangingPunct="1">
              <a:lnSpc>
                <a:spcPts val="1440"/>
              </a:lnSpc>
              <a:spcBef>
                <a:spcPts val="0"/>
              </a:spcBef>
              <a:spcAft>
                <a:spcPts val="0"/>
              </a:spcAft>
              <a:buClrTx/>
              <a:buSzTx/>
              <a:buFontTx/>
              <a:buNone/>
              <a:tabLst/>
              <a:defRPr/>
            </a:pPr>
            <a:r>
              <a:rPr kumimoji="0" sz="1400" b="1" i="0" u="none" strike="noStrike" kern="0" cap="none" spc="-25" normalizeH="0" baseline="0" noProof="0" dirty="0">
                <a:ln>
                  <a:noFill/>
                </a:ln>
                <a:solidFill>
                  <a:srgbClr val="FFFFFF"/>
                </a:solidFill>
                <a:effectLst/>
                <a:uLnTx/>
                <a:uFillTx/>
                <a:latin typeface="Arial"/>
                <a:cs typeface="Arial"/>
              </a:rPr>
              <a:t>10%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610995" marR="0" lvl="0" indent="0" algn="ctr" defTabSz="914400" eaLnBrk="1" fontAlgn="auto" latinLnBrk="0" hangingPunct="1">
              <a:lnSpc>
                <a:spcPts val="1440"/>
              </a:lnSpc>
              <a:spcBef>
                <a:spcPts val="0"/>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Arial"/>
                <a:cs typeface="Arial"/>
              </a:rPr>
              <a:t>Equity</a:t>
            </a:r>
            <a:r>
              <a:rPr kumimoji="0" sz="1400" b="1" i="0" u="none" strike="noStrike" kern="0" cap="none" spc="-40" normalizeH="0" baseline="0" noProof="0" dirty="0">
                <a:ln>
                  <a:noFill/>
                </a:ln>
                <a:solidFill>
                  <a:srgbClr val="FFFFFF"/>
                </a:solidFill>
                <a:effectLst/>
                <a:uLnTx/>
                <a:uFillTx/>
                <a:latin typeface="Arial"/>
                <a:cs typeface="Arial"/>
              </a:rPr>
              <a:t> </a:t>
            </a:r>
            <a:r>
              <a:rPr kumimoji="0" sz="1400" b="1" i="0" u="none" strike="noStrike" kern="0" cap="none" spc="-10" normalizeH="0" baseline="0" noProof="0" dirty="0">
                <a:ln>
                  <a:noFill/>
                </a:ln>
                <a:solidFill>
                  <a:srgbClr val="FFFFFF"/>
                </a:solidFill>
                <a:effectLst/>
                <a:uLnTx/>
                <a:uFillTx/>
                <a:latin typeface="Arial"/>
                <a:cs typeface="Arial"/>
              </a:rPr>
              <a:t>Return</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618615" marR="0" lvl="0" indent="0" algn="ctr" defTabSz="914400" eaLnBrk="1" fontAlgn="auto" latinLnBrk="0" hangingPunct="1">
              <a:lnSpc>
                <a:spcPts val="1650"/>
              </a:lnSpc>
              <a:spcBef>
                <a:spcPts val="0"/>
              </a:spcBef>
              <a:spcAft>
                <a:spcPts val="0"/>
              </a:spcAft>
              <a:buClrTx/>
              <a:buSzTx/>
              <a:buFontTx/>
              <a:buNone/>
              <a:tabLst/>
              <a:defRPr/>
            </a:pPr>
            <a:r>
              <a:rPr kumimoji="0" sz="1400" b="1" i="0" u="none" strike="noStrike" kern="0" cap="none" spc="-25" normalizeH="0" baseline="0" noProof="0" dirty="0">
                <a:ln>
                  <a:noFill/>
                </a:ln>
                <a:solidFill>
                  <a:srgbClr val="FFFFFF"/>
                </a:solidFill>
                <a:effectLst/>
                <a:uLnTx/>
                <a:uFillTx/>
                <a:latin typeface="Arial"/>
                <a:cs typeface="Arial"/>
              </a:rPr>
              <a:t>33%</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5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50"/>
              </a:spcBef>
              <a:spcAft>
                <a:spcPts val="0"/>
              </a:spcAft>
              <a:buClrTx/>
              <a:buSzTx/>
              <a:buFontTx/>
              <a:buNone/>
              <a:tabLst/>
              <a:defRPr/>
            </a:pPr>
            <a:endParaRPr kumimoji="0" sz="1650" b="0" i="0" u="none" strike="noStrike" kern="0" cap="none" spc="0" normalizeH="0" baseline="0" noProof="0">
              <a:ln>
                <a:noFill/>
              </a:ln>
              <a:solidFill>
                <a:sysClr val="windowText" lastClr="000000"/>
              </a:solidFill>
              <a:effectLst/>
              <a:uLnTx/>
              <a:uFillTx/>
              <a:latin typeface="Arial"/>
              <a:cs typeface="Arial"/>
            </a:endParaRPr>
          </a:p>
          <a:p>
            <a:pPr marL="12065" marR="1703705" lvl="0" indent="0" algn="ctr" defTabSz="914400" eaLnBrk="1" fontAlgn="auto" latinLnBrk="0" hangingPunct="1">
              <a:lnSpc>
                <a:spcPts val="1620"/>
              </a:lnSpc>
              <a:spcBef>
                <a:spcPts val="0"/>
              </a:spcBef>
              <a:spcAft>
                <a:spcPts val="0"/>
              </a:spcAft>
              <a:buClrTx/>
              <a:buSzTx/>
              <a:buFontTx/>
              <a:buNone/>
              <a:tabLst/>
              <a:defRPr/>
            </a:pPr>
            <a:r>
              <a:rPr kumimoji="0" sz="1400" b="1" i="0" u="none" strike="noStrike" kern="0" cap="none" spc="-10" normalizeH="0" baseline="0" noProof="0" dirty="0">
                <a:ln>
                  <a:noFill/>
                </a:ln>
                <a:solidFill>
                  <a:srgbClr val="FFFFFF"/>
                </a:solidFill>
                <a:effectLst/>
                <a:uLnTx/>
                <a:uFillTx/>
                <a:latin typeface="Arial"/>
                <a:cs typeface="Arial"/>
              </a:rPr>
              <a:t>Depreciation </a:t>
            </a:r>
            <a:r>
              <a:rPr kumimoji="0" sz="1400" b="1" i="0" u="none" strike="noStrike" kern="0" cap="none" spc="-25" normalizeH="0" baseline="0" noProof="0" dirty="0">
                <a:ln>
                  <a:noFill/>
                </a:ln>
                <a:solidFill>
                  <a:srgbClr val="FFFFFF"/>
                </a:solidFill>
                <a:effectLst/>
                <a:uLnTx/>
                <a:uFillTx/>
                <a:latin typeface="Arial"/>
                <a:cs typeface="Arial"/>
              </a:rPr>
              <a:t>33%</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609725" marR="541020" lvl="0" indent="0" algn="ctr" defTabSz="914400" eaLnBrk="1" fontAlgn="auto" latinLnBrk="0" hangingPunct="1">
              <a:lnSpc>
                <a:spcPct val="96100"/>
              </a:lnSpc>
              <a:spcBef>
                <a:spcPts val="200"/>
              </a:spcBef>
              <a:spcAft>
                <a:spcPts val="0"/>
              </a:spcAft>
              <a:buClrTx/>
              <a:buSzTx/>
              <a:buFontTx/>
              <a:buNone/>
              <a:tabLst/>
              <a:defRPr/>
            </a:pPr>
            <a:r>
              <a:rPr kumimoji="0" sz="1400" b="1" i="0" u="none" strike="noStrike" kern="0" cap="none" spc="-20" normalizeH="0" baseline="0" noProof="0" dirty="0">
                <a:ln>
                  <a:noFill/>
                </a:ln>
                <a:solidFill>
                  <a:srgbClr val="FFFFFF"/>
                </a:solidFill>
                <a:effectLst/>
                <a:uLnTx/>
                <a:uFillTx/>
                <a:latin typeface="Arial"/>
                <a:cs typeface="Arial"/>
              </a:rPr>
              <a:t>Debt </a:t>
            </a:r>
            <a:r>
              <a:rPr kumimoji="0" sz="1400" b="1" i="0" u="none" strike="noStrike" kern="0" cap="none" spc="-10" normalizeH="0" baseline="0" noProof="0" dirty="0">
                <a:ln>
                  <a:noFill/>
                </a:ln>
                <a:solidFill>
                  <a:srgbClr val="FFFFFF"/>
                </a:solidFill>
                <a:effectLst/>
                <a:uLnTx/>
                <a:uFillTx/>
                <a:latin typeface="Arial"/>
                <a:cs typeface="Arial"/>
              </a:rPr>
              <a:t>Interest </a:t>
            </a:r>
            <a:r>
              <a:rPr kumimoji="0" sz="1400" b="1" i="0" u="none" strike="noStrike" kern="0" cap="none" spc="-25" normalizeH="0" baseline="0" noProof="0" dirty="0">
                <a:ln>
                  <a:noFill/>
                </a:ln>
                <a:solidFill>
                  <a:srgbClr val="FFFFFF"/>
                </a:solidFill>
                <a:effectLst/>
                <a:uLnTx/>
                <a:uFillTx/>
                <a:latin typeface="Arial"/>
                <a:cs typeface="Arial"/>
              </a:rPr>
              <a:t>17%</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3" name="object 23"/>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40</a:t>
            </a:fld>
            <a:endParaRPr kumimoji="0" sz="1000" b="0" i="0" u="none" strike="noStrike" kern="0" cap="none" spc="-25" normalizeH="0" baseline="0" noProof="0" dirty="0">
              <a:ln>
                <a:noFill/>
              </a:ln>
              <a:solidFill>
                <a:srgbClr val="0047B8"/>
              </a:solidFill>
              <a:effectLst/>
              <a:uLnTx/>
              <a:uFillTx/>
              <a:latin typeface="Arial"/>
              <a:cs typeface="Arial"/>
            </a:endParaRPr>
          </a:p>
        </p:txBody>
      </p:sp>
      <p:sp>
        <p:nvSpPr>
          <p:cNvPr id="20" name="object 20"/>
          <p:cNvSpPr txBox="1">
            <a:spLocks noGrp="1"/>
          </p:cNvSpPr>
          <p:nvPr>
            <p:ph type="title"/>
          </p:nvPr>
        </p:nvSpPr>
        <p:spPr>
          <a:xfrm>
            <a:off x="3339465" y="823416"/>
            <a:ext cx="5514975" cy="391795"/>
          </a:xfrm>
          <a:prstGeom prst="rect">
            <a:avLst/>
          </a:prstGeom>
        </p:spPr>
        <p:txBody>
          <a:bodyPr vert="horz" wrap="square" lIns="0" tIns="12700" rIns="0" bIns="0" rtlCol="0">
            <a:spAutoFit/>
          </a:bodyPr>
          <a:lstStyle/>
          <a:p>
            <a:pPr marL="12700">
              <a:lnSpc>
                <a:spcPct val="100000"/>
              </a:lnSpc>
              <a:spcBef>
                <a:spcPts val="100"/>
              </a:spcBef>
            </a:pPr>
            <a:r>
              <a:rPr sz="2400" u="sng" dirty="0">
                <a:solidFill>
                  <a:srgbClr val="0047B8"/>
                </a:solidFill>
                <a:uFill>
                  <a:solidFill>
                    <a:srgbClr val="0047B8"/>
                  </a:solidFill>
                </a:uFill>
              </a:rPr>
              <a:t>Key Cost Components for</a:t>
            </a:r>
            <a:r>
              <a:rPr sz="2400" u="sng" spc="-10" dirty="0">
                <a:solidFill>
                  <a:srgbClr val="0047B8"/>
                </a:solidFill>
                <a:uFill>
                  <a:solidFill>
                    <a:srgbClr val="0047B8"/>
                  </a:solidFill>
                </a:uFill>
              </a:rPr>
              <a:t> Ratepayers</a:t>
            </a:r>
            <a:endParaRPr sz="2400"/>
          </a:p>
        </p:txBody>
      </p:sp>
      <p:graphicFrame>
        <p:nvGraphicFramePr>
          <p:cNvPr id="21" name="object 21"/>
          <p:cNvGraphicFramePr>
            <a:graphicFrameLocks noGrp="1"/>
          </p:cNvGraphicFramePr>
          <p:nvPr/>
        </p:nvGraphicFramePr>
        <p:xfrm>
          <a:off x="5255704" y="1523491"/>
          <a:ext cx="6236970" cy="4046855"/>
        </p:xfrm>
        <a:graphic>
          <a:graphicData uri="http://schemas.openxmlformats.org/drawingml/2006/table">
            <a:tbl>
              <a:tblPr firstRow="1" bandRow="1">
                <a:tableStyleId>{2D5ABB26-0587-4C30-8999-92F81FD0307C}</a:tableStyleId>
              </a:tblPr>
              <a:tblGrid>
                <a:gridCol w="3118485">
                  <a:extLst>
                    <a:ext uri="{9D8B030D-6E8A-4147-A177-3AD203B41FA5}">
                      <a16:colId xmlns:a16="http://schemas.microsoft.com/office/drawing/2014/main" val="20000"/>
                    </a:ext>
                  </a:extLst>
                </a:gridCol>
                <a:gridCol w="3118485">
                  <a:extLst>
                    <a:ext uri="{9D8B030D-6E8A-4147-A177-3AD203B41FA5}">
                      <a16:colId xmlns:a16="http://schemas.microsoft.com/office/drawing/2014/main" val="20001"/>
                    </a:ext>
                  </a:extLst>
                </a:gridCol>
              </a:tblGrid>
              <a:tr h="579755">
                <a:tc gridSpan="2">
                  <a:txBody>
                    <a:bodyPr/>
                    <a:lstStyle/>
                    <a:p>
                      <a:pPr algn="ctr">
                        <a:lnSpc>
                          <a:spcPct val="100000"/>
                        </a:lnSpc>
                        <a:spcBef>
                          <a:spcPts val="910"/>
                        </a:spcBef>
                      </a:pPr>
                      <a:r>
                        <a:rPr sz="2200" b="1" spc="-10" dirty="0">
                          <a:solidFill>
                            <a:srgbClr val="FFFFFF"/>
                          </a:solidFill>
                          <a:latin typeface="Arial"/>
                          <a:cs typeface="Arial"/>
                        </a:rPr>
                        <a:t>Sensitivity</a:t>
                      </a:r>
                      <a:r>
                        <a:rPr sz="2200" b="1" spc="-70" dirty="0">
                          <a:solidFill>
                            <a:srgbClr val="FFFFFF"/>
                          </a:solidFill>
                          <a:latin typeface="Arial"/>
                          <a:cs typeface="Arial"/>
                        </a:rPr>
                        <a:t> </a:t>
                      </a:r>
                      <a:r>
                        <a:rPr sz="2200" b="1" spc="-10" dirty="0">
                          <a:solidFill>
                            <a:srgbClr val="FFFFFF"/>
                          </a:solidFill>
                          <a:latin typeface="Arial"/>
                          <a:cs typeface="Arial"/>
                        </a:rPr>
                        <a:t>Analysis</a:t>
                      </a:r>
                      <a:endParaRPr sz="2200">
                        <a:latin typeface="Arial"/>
                        <a:cs typeface="Arial"/>
                      </a:endParaRPr>
                    </a:p>
                  </a:txBody>
                  <a:tcPr marL="0" marR="0" marT="115570" marB="0">
                    <a:solidFill>
                      <a:srgbClr val="0047B8"/>
                    </a:solidFill>
                  </a:tcPr>
                </a:tc>
                <a:tc hMerge="1">
                  <a:txBody>
                    <a:bodyPr/>
                    <a:lstStyle/>
                    <a:p>
                      <a:endParaRPr/>
                    </a:p>
                  </a:txBody>
                  <a:tcPr marL="0" marR="0" marT="0" marB="0"/>
                </a:tc>
                <a:extLst>
                  <a:ext uri="{0D108BD9-81ED-4DB2-BD59-A6C34878D82A}">
                    <a16:rowId xmlns:a16="http://schemas.microsoft.com/office/drawing/2014/main" val="10000"/>
                  </a:ext>
                </a:extLst>
              </a:tr>
              <a:tr h="577850">
                <a:tc>
                  <a:txBody>
                    <a:bodyPr/>
                    <a:lstStyle/>
                    <a:p>
                      <a:pPr marL="1905" algn="ctr">
                        <a:lnSpc>
                          <a:spcPct val="100000"/>
                        </a:lnSpc>
                        <a:spcBef>
                          <a:spcPts val="1155"/>
                        </a:spcBef>
                      </a:pPr>
                      <a:r>
                        <a:rPr sz="1800" b="1" dirty="0">
                          <a:solidFill>
                            <a:srgbClr val="FFFFFF"/>
                          </a:solidFill>
                          <a:latin typeface="Arial"/>
                          <a:cs typeface="Arial"/>
                        </a:rPr>
                        <a:t>Cost</a:t>
                      </a:r>
                      <a:r>
                        <a:rPr sz="1800" b="1" spc="-45" dirty="0">
                          <a:solidFill>
                            <a:srgbClr val="FFFFFF"/>
                          </a:solidFill>
                          <a:latin typeface="Arial"/>
                          <a:cs typeface="Arial"/>
                        </a:rPr>
                        <a:t> </a:t>
                      </a:r>
                      <a:r>
                        <a:rPr sz="1800" b="1" spc="-10" dirty="0">
                          <a:solidFill>
                            <a:srgbClr val="FFFFFF"/>
                          </a:solidFill>
                          <a:latin typeface="Arial"/>
                          <a:cs typeface="Arial"/>
                        </a:rPr>
                        <a:t>Sensitivity</a:t>
                      </a:r>
                      <a:endParaRPr sz="1800">
                        <a:latin typeface="Arial"/>
                        <a:cs typeface="Arial"/>
                      </a:endParaRPr>
                    </a:p>
                  </a:txBody>
                  <a:tcPr marL="0" marR="0" marT="146685" marB="0">
                    <a:lnL w="3175">
                      <a:solidFill>
                        <a:srgbClr val="0047B8"/>
                      </a:solidFill>
                      <a:prstDash val="solid"/>
                    </a:lnL>
                    <a:lnR w="3175">
                      <a:solidFill>
                        <a:srgbClr val="0047B8"/>
                      </a:solidFill>
                      <a:prstDash val="solid"/>
                    </a:lnR>
                    <a:lnB w="3175">
                      <a:solidFill>
                        <a:srgbClr val="0047B8"/>
                      </a:solidFill>
                      <a:prstDash val="solid"/>
                    </a:lnB>
                    <a:solidFill>
                      <a:srgbClr val="3EBC3E"/>
                    </a:solidFill>
                  </a:tcPr>
                </a:tc>
                <a:tc>
                  <a:txBody>
                    <a:bodyPr/>
                    <a:lstStyle/>
                    <a:p>
                      <a:pPr marL="3175" algn="ctr">
                        <a:lnSpc>
                          <a:spcPct val="100000"/>
                        </a:lnSpc>
                        <a:spcBef>
                          <a:spcPts val="1155"/>
                        </a:spcBef>
                      </a:pPr>
                      <a:r>
                        <a:rPr sz="1800" b="1" dirty="0">
                          <a:solidFill>
                            <a:srgbClr val="FFFFFF"/>
                          </a:solidFill>
                          <a:latin typeface="Arial"/>
                          <a:cs typeface="Arial"/>
                        </a:rPr>
                        <a:t>Cost</a:t>
                      </a:r>
                      <a:r>
                        <a:rPr sz="1800" b="1" spc="-35" dirty="0">
                          <a:solidFill>
                            <a:srgbClr val="FFFFFF"/>
                          </a:solidFill>
                          <a:latin typeface="Arial"/>
                          <a:cs typeface="Arial"/>
                        </a:rPr>
                        <a:t> </a:t>
                      </a:r>
                      <a:r>
                        <a:rPr sz="1800" b="1" dirty="0">
                          <a:solidFill>
                            <a:srgbClr val="FFFFFF"/>
                          </a:solidFill>
                          <a:latin typeface="Arial"/>
                          <a:cs typeface="Arial"/>
                        </a:rPr>
                        <a:t>to</a:t>
                      </a:r>
                      <a:r>
                        <a:rPr sz="1800" b="1" spc="-35" dirty="0">
                          <a:solidFill>
                            <a:srgbClr val="FFFFFF"/>
                          </a:solidFill>
                          <a:latin typeface="Arial"/>
                          <a:cs typeface="Arial"/>
                        </a:rPr>
                        <a:t> </a:t>
                      </a:r>
                      <a:r>
                        <a:rPr sz="1800" b="1" spc="-10" dirty="0">
                          <a:solidFill>
                            <a:srgbClr val="FFFFFF"/>
                          </a:solidFill>
                          <a:latin typeface="Arial"/>
                          <a:cs typeface="Arial"/>
                        </a:rPr>
                        <a:t>Customers</a:t>
                      </a:r>
                      <a:endParaRPr sz="1800">
                        <a:latin typeface="Arial"/>
                        <a:cs typeface="Arial"/>
                      </a:endParaRPr>
                    </a:p>
                  </a:txBody>
                  <a:tcPr marL="0" marR="0" marT="146685" marB="0">
                    <a:lnL w="3175">
                      <a:solidFill>
                        <a:srgbClr val="0047B8"/>
                      </a:solidFill>
                      <a:prstDash val="solid"/>
                    </a:lnL>
                    <a:lnR w="3175">
                      <a:solidFill>
                        <a:srgbClr val="0047B8"/>
                      </a:solidFill>
                      <a:prstDash val="solid"/>
                    </a:lnR>
                    <a:lnB w="3175">
                      <a:solidFill>
                        <a:srgbClr val="0047B8"/>
                      </a:solidFill>
                      <a:prstDash val="solid"/>
                    </a:lnB>
                    <a:solidFill>
                      <a:srgbClr val="3EBC3E"/>
                    </a:solidFill>
                  </a:tcPr>
                </a:tc>
                <a:extLst>
                  <a:ext uri="{0D108BD9-81ED-4DB2-BD59-A6C34878D82A}">
                    <a16:rowId xmlns:a16="http://schemas.microsoft.com/office/drawing/2014/main" val="10001"/>
                  </a:ext>
                </a:extLst>
              </a:tr>
              <a:tr h="577850">
                <a:tc>
                  <a:txBody>
                    <a:bodyPr/>
                    <a:lstStyle/>
                    <a:p>
                      <a:pPr marL="1270" algn="ctr">
                        <a:lnSpc>
                          <a:spcPct val="100000"/>
                        </a:lnSpc>
                        <a:spcBef>
                          <a:spcPts val="1155"/>
                        </a:spcBef>
                      </a:pPr>
                      <a:r>
                        <a:rPr sz="1800" b="1" dirty="0">
                          <a:solidFill>
                            <a:srgbClr val="0047B8"/>
                          </a:solidFill>
                          <a:latin typeface="Arial"/>
                          <a:cs typeface="Arial"/>
                        </a:rPr>
                        <a:t>Capital</a:t>
                      </a:r>
                      <a:r>
                        <a:rPr sz="1800" b="1" spc="-30" dirty="0">
                          <a:solidFill>
                            <a:srgbClr val="0047B8"/>
                          </a:solidFill>
                          <a:latin typeface="Arial"/>
                          <a:cs typeface="Arial"/>
                        </a:rPr>
                        <a:t> </a:t>
                      </a:r>
                      <a:r>
                        <a:rPr sz="1800" b="1" dirty="0">
                          <a:solidFill>
                            <a:srgbClr val="0047B8"/>
                          </a:solidFill>
                          <a:latin typeface="Arial"/>
                          <a:cs typeface="Arial"/>
                        </a:rPr>
                        <a:t>Cost</a:t>
                      </a:r>
                      <a:r>
                        <a:rPr sz="1800" b="1" spc="-35" dirty="0">
                          <a:solidFill>
                            <a:srgbClr val="0047B8"/>
                          </a:solidFill>
                          <a:latin typeface="Arial"/>
                          <a:cs typeface="Arial"/>
                        </a:rPr>
                        <a:t> </a:t>
                      </a:r>
                      <a:r>
                        <a:rPr sz="1800" b="1" spc="-20" dirty="0">
                          <a:solidFill>
                            <a:srgbClr val="0047B8"/>
                          </a:solidFill>
                          <a:latin typeface="Arial"/>
                          <a:cs typeface="Arial"/>
                        </a:rPr>
                        <a:t>+20%</a:t>
                      </a:r>
                      <a:endParaRPr sz="1800">
                        <a:latin typeface="Arial"/>
                        <a:cs typeface="Arial"/>
                      </a:endParaRPr>
                    </a:p>
                  </a:txBody>
                  <a:tcPr marL="0" marR="0" marT="146685"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marL="5715" algn="ctr">
                        <a:lnSpc>
                          <a:spcPct val="100000"/>
                        </a:lnSpc>
                        <a:spcBef>
                          <a:spcPts val="1155"/>
                        </a:spcBef>
                      </a:pPr>
                      <a:r>
                        <a:rPr sz="1800" b="1" spc="-20" dirty="0">
                          <a:solidFill>
                            <a:srgbClr val="0047B8"/>
                          </a:solidFill>
                          <a:latin typeface="Arial"/>
                          <a:cs typeface="Arial"/>
                        </a:rPr>
                        <a:t>+19%</a:t>
                      </a:r>
                      <a:endParaRPr sz="1800">
                        <a:latin typeface="Arial"/>
                        <a:cs typeface="Arial"/>
                      </a:endParaRPr>
                    </a:p>
                  </a:txBody>
                  <a:tcPr marL="0" marR="0" marT="146685"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extLst>
                  <a:ext uri="{0D108BD9-81ED-4DB2-BD59-A6C34878D82A}">
                    <a16:rowId xmlns:a16="http://schemas.microsoft.com/office/drawing/2014/main" val="10002"/>
                  </a:ext>
                </a:extLst>
              </a:tr>
              <a:tr h="577850">
                <a:tc>
                  <a:txBody>
                    <a:bodyPr/>
                    <a:lstStyle/>
                    <a:p>
                      <a:pPr marL="635" algn="ctr">
                        <a:lnSpc>
                          <a:spcPct val="100000"/>
                        </a:lnSpc>
                        <a:spcBef>
                          <a:spcPts val="1155"/>
                        </a:spcBef>
                      </a:pPr>
                      <a:r>
                        <a:rPr sz="1800" b="1" dirty="0">
                          <a:solidFill>
                            <a:srgbClr val="0047B8"/>
                          </a:solidFill>
                          <a:latin typeface="Arial"/>
                          <a:cs typeface="Arial"/>
                        </a:rPr>
                        <a:t>ROE</a:t>
                      </a:r>
                      <a:r>
                        <a:rPr sz="1800" b="1" spc="-15" dirty="0">
                          <a:solidFill>
                            <a:srgbClr val="0047B8"/>
                          </a:solidFill>
                          <a:latin typeface="Arial"/>
                          <a:cs typeface="Arial"/>
                        </a:rPr>
                        <a:t> </a:t>
                      </a:r>
                      <a:r>
                        <a:rPr sz="1800" b="1" dirty="0">
                          <a:solidFill>
                            <a:srgbClr val="0047B8"/>
                          </a:solidFill>
                          <a:latin typeface="Arial"/>
                          <a:cs typeface="Arial"/>
                        </a:rPr>
                        <a:t>+200</a:t>
                      </a:r>
                      <a:r>
                        <a:rPr sz="1800" b="1" spc="-10" dirty="0">
                          <a:solidFill>
                            <a:srgbClr val="0047B8"/>
                          </a:solidFill>
                          <a:latin typeface="Arial"/>
                          <a:cs typeface="Arial"/>
                        </a:rPr>
                        <a:t> </a:t>
                      </a:r>
                      <a:r>
                        <a:rPr sz="1800" b="1" spc="-25" dirty="0">
                          <a:solidFill>
                            <a:srgbClr val="0047B8"/>
                          </a:solidFill>
                          <a:latin typeface="Arial"/>
                          <a:cs typeface="Arial"/>
                        </a:rPr>
                        <a:t>bps</a:t>
                      </a:r>
                      <a:endParaRPr sz="1800">
                        <a:latin typeface="Arial"/>
                        <a:cs typeface="Arial"/>
                      </a:endParaRPr>
                    </a:p>
                  </a:txBody>
                  <a:tcPr marL="0" marR="0" marT="146685"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marL="3810" algn="ctr">
                        <a:lnSpc>
                          <a:spcPct val="100000"/>
                        </a:lnSpc>
                        <a:spcBef>
                          <a:spcPts val="1155"/>
                        </a:spcBef>
                      </a:pPr>
                      <a:r>
                        <a:rPr sz="1800" b="1" spc="-25" dirty="0">
                          <a:solidFill>
                            <a:srgbClr val="0047B8"/>
                          </a:solidFill>
                          <a:latin typeface="Arial"/>
                          <a:cs typeface="Arial"/>
                        </a:rPr>
                        <a:t>+9%</a:t>
                      </a:r>
                      <a:endParaRPr sz="1800">
                        <a:latin typeface="Arial"/>
                        <a:cs typeface="Arial"/>
                      </a:endParaRPr>
                    </a:p>
                  </a:txBody>
                  <a:tcPr marL="0" marR="0" marT="146685"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extLst>
                  <a:ext uri="{0D108BD9-81ED-4DB2-BD59-A6C34878D82A}">
                    <a16:rowId xmlns:a16="http://schemas.microsoft.com/office/drawing/2014/main" val="10003"/>
                  </a:ext>
                </a:extLst>
              </a:tr>
              <a:tr h="577850">
                <a:tc>
                  <a:txBody>
                    <a:bodyPr/>
                    <a:lstStyle/>
                    <a:p>
                      <a:pPr marL="635" algn="ctr">
                        <a:lnSpc>
                          <a:spcPct val="100000"/>
                        </a:lnSpc>
                        <a:spcBef>
                          <a:spcPts val="1155"/>
                        </a:spcBef>
                      </a:pPr>
                      <a:r>
                        <a:rPr sz="1800" b="1" dirty="0">
                          <a:solidFill>
                            <a:srgbClr val="0047B8"/>
                          </a:solidFill>
                          <a:latin typeface="Arial"/>
                          <a:cs typeface="Arial"/>
                        </a:rPr>
                        <a:t>Debt</a:t>
                      </a:r>
                      <a:r>
                        <a:rPr sz="1800" b="1" spc="-20" dirty="0">
                          <a:solidFill>
                            <a:srgbClr val="0047B8"/>
                          </a:solidFill>
                          <a:latin typeface="Arial"/>
                          <a:cs typeface="Arial"/>
                        </a:rPr>
                        <a:t> </a:t>
                      </a:r>
                      <a:r>
                        <a:rPr sz="1800" b="1" dirty="0">
                          <a:solidFill>
                            <a:srgbClr val="0047B8"/>
                          </a:solidFill>
                          <a:latin typeface="Arial"/>
                          <a:cs typeface="Arial"/>
                        </a:rPr>
                        <a:t>Cost</a:t>
                      </a:r>
                      <a:r>
                        <a:rPr sz="1800" b="1" spc="-25" dirty="0">
                          <a:solidFill>
                            <a:srgbClr val="0047B8"/>
                          </a:solidFill>
                          <a:latin typeface="Arial"/>
                          <a:cs typeface="Arial"/>
                        </a:rPr>
                        <a:t> </a:t>
                      </a:r>
                      <a:r>
                        <a:rPr sz="1800" b="1" dirty="0">
                          <a:solidFill>
                            <a:srgbClr val="0047B8"/>
                          </a:solidFill>
                          <a:latin typeface="Arial"/>
                          <a:cs typeface="Arial"/>
                        </a:rPr>
                        <a:t>+200</a:t>
                      </a:r>
                      <a:r>
                        <a:rPr sz="1800" b="1" spc="-35" dirty="0">
                          <a:solidFill>
                            <a:srgbClr val="0047B8"/>
                          </a:solidFill>
                          <a:latin typeface="Arial"/>
                          <a:cs typeface="Arial"/>
                        </a:rPr>
                        <a:t> </a:t>
                      </a:r>
                      <a:r>
                        <a:rPr sz="1800" b="1" spc="-25" dirty="0">
                          <a:solidFill>
                            <a:srgbClr val="0047B8"/>
                          </a:solidFill>
                          <a:latin typeface="Arial"/>
                          <a:cs typeface="Arial"/>
                        </a:rPr>
                        <a:t>bps</a:t>
                      </a:r>
                      <a:endParaRPr sz="1800">
                        <a:latin typeface="Arial"/>
                        <a:cs typeface="Arial"/>
                      </a:endParaRPr>
                    </a:p>
                  </a:txBody>
                  <a:tcPr marL="0" marR="0" marT="146685"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marL="3175" algn="ctr">
                        <a:lnSpc>
                          <a:spcPct val="100000"/>
                        </a:lnSpc>
                        <a:spcBef>
                          <a:spcPts val="1155"/>
                        </a:spcBef>
                      </a:pPr>
                      <a:r>
                        <a:rPr sz="1800" b="1" spc="-25" dirty="0">
                          <a:solidFill>
                            <a:srgbClr val="0047B8"/>
                          </a:solidFill>
                          <a:latin typeface="Arial"/>
                          <a:cs typeface="Arial"/>
                        </a:rPr>
                        <a:t>+8%</a:t>
                      </a:r>
                      <a:endParaRPr sz="1800">
                        <a:latin typeface="Arial"/>
                        <a:cs typeface="Arial"/>
                      </a:endParaRPr>
                    </a:p>
                  </a:txBody>
                  <a:tcPr marL="0" marR="0" marT="146685"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extLst>
                  <a:ext uri="{0D108BD9-81ED-4DB2-BD59-A6C34878D82A}">
                    <a16:rowId xmlns:a16="http://schemas.microsoft.com/office/drawing/2014/main" val="10004"/>
                  </a:ext>
                </a:extLst>
              </a:tr>
              <a:tr h="577850">
                <a:tc>
                  <a:txBody>
                    <a:bodyPr/>
                    <a:lstStyle/>
                    <a:p>
                      <a:pPr marL="3810" algn="ctr">
                        <a:lnSpc>
                          <a:spcPct val="100000"/>
                        </a:lnSpc>
                        <a:spcBef>
                          <a:spcPts val="1155"/>
                        </a:spcBef>
                      </a:pPr>
                      <a:r>
                        <a:rPr sz="1800" b="1" dirty="0">
                          <a:solidFill>
                            <a:srgbClr val="0047B8"/>
                          </a:solidFill>
                          <a:latin typeface="Arial"/>
                          <a:cs typeface="Arial"/>
                        </a:rPr>
                        <a:t>Equity</a:t>
                      </a:r>
                      <a:r>
                        <a:rPr sz="1800" b="1" spc="-10" dirty="0">
                          <a:solidFill>
                            <a:srgbClr val="0047B8"/>
                          </a:solidFill>
                          <a:latin typeface="Arial"/>
                          <a:cs typeface="Arial"/>
                        </a:rPr>
                        <a:t> </a:t>
                      </a:r>
                      <a:r>
                        <a:rPr sz="1800" b="1" spc="-20" dirty="0">
                          <a:solidFill>
                            <a:srgbClr val="0047B8"/>
                          </a:solidFill>
                          <a:latin typeface="Arial"/>
                          <a:cs typeface="Arial"/>
                        </a:rPr>
                        <a:t>+10%</a:t>
                      </a:r>
                      <a:endParaRPr sz="1800">
                        <a:latin typeface="Arial"/>
                        <a:cs typeface="Arial"/>
                      </a:endParaRPr>
                    </a:p>
                  </a:txBody>
                  <a:tcPr marL="0" marR="0" marT="146685"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marL="3175" algn="ctr">
                        <a:lnSpc>
                          <a:spcPct val="100000"/>
                        </a:lnSpc>
                        <a:spcBef>
                          <a:spcPts val="1155"/>
                        </a:spcBef>
                      </a:pPr>
                      <a:r>
                        <a:rPr sz="1800" b="1" spc="-25" dirty="0">
                          <a:solidFill>
                            <a:srgbClr val="0047B8"/>
                          </a:solidFill>
                          <a:latin typeface="Arial"/>
                          <a:cs typeface="Arial"/>
                        </a:rPr>
                        <a:t>+7%</a:t>
                      </a:r>
                      <a:endParaRPr sz="1800">
                        <a:latin typeface="Arial"/>
                        <a:cs typeface="Arial"/>
                      </a:endParaRPr>
                    </a:p>
                  </a:txBody>
                  <a:tcPr marL="0" marR="0" marT="146685"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extLst>
                  <a:ext uri="{0D108BD9-81ED-4DB2-BD59-A6C34878D82A}">
                    <a16:rowId xmlns:a16="http://schemas.microsoft.com/office/drawing/2014/main" val="10005"/>
                  </a:ext>
                </a:extLst>
              </a:tr>
              <a:tr h="577850">
                <a:tc>
                  <a:txBody>
                    <a:bodyPr/>
                    <a:lstStyle/>
                    <a:p>
                      <a:pPr marL="1270" algn="ctr">
                        <a:lnSpc>
                          <a:spcPct val="100000"/>
                        </a:lnSpc>
                        <a:spcBef>
                          <a:spcPts val="1155"/>
                        </a:spcBef>
                      </a:pPr>
                      <a:r>
                        <a:rPr sz="1800" b="1" spc="-10" dirty="0">
                          <a:solidFill>
                            <a:srgbClr val="0047B8"/>
                          </a:solidFill>
                          <a:latin typeface="Arial"/>
                          <a:cs typeface="Arial"/>
                        </a:rPr>
                        <a:t>Total</a:t>
                      </a:r>
                      <a:endParaRPr sz="1800">
                        <a:latin typeface="Arial"/>
                        <a:cs typeface="Arial"/>
                      </a:endParaRPr>
                    </a:p>
                  </a:txBody>
                  <a:tcPr marL="0" marR="0" marT="146685"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solidFill>
                      <a:srgbClr val="E8F8E8"/>
                    </a:solidFill>
                  </a:tcPr>
                </a:tc>
                <a:tc>
                  <a:txBody>
                    <a:bodyPr/>
                    <a:lstStyle/>
                    <a:p>
                      <a:pPr marL="5715" algn="ctr">
                        <a:lnSpc>
                          <a:spcPct val="100000"/>
                        </a:lnSpc>
                        <a:spcBef>
                          <a:spcPts val="1155"/>
                        </a:spcBef>
                      </a:pPr>
                      <a:r>
                        <a:rPr sz="1800" b="1" spc="-20" dirty="0">
                          <a:solidFill>
                            <a:srgbClr val="0047B8"/>
                          </a:solidFill>
                          <a:latin typeface="Arial"/>
                          <a:cs typeface="Arial"/>
                        </a:rPr>
                        <a:t>+43%</a:t>
                      </a:r>
                      <a:endParaRPr sz="1800">
                        <a:latin typeface="Arial"/>
                        <a:cs typeface="Arial"/>
                      </a:endParaRPr>
                    </a:p>
                  </a:txBody>
                  <a:tcPr marL="0" marR="0" marT="146685"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solidFill>
                      <a:srgbClr val="E8F8E8"/>
                    </a:solidFill>
                  </a:tcPr>
                </a:tc>
                <a:extLst>
                  <a:ext uri="{0D108BD9-81ED-4DB2-BD59-A6C34878D82A}">
                    <a16:rowId xmlns:a16="http://schemas.microsoft.com/office/drawing/2014/main" val="10006"/>
                  </a:ext>
                </a:extLst>
              </a:tr>
            </a:tbl>
          </a:graphicData>
        </a:graphic>
      </p:graphicFrame>
      <p:sp>
        <p:nvSpPr>
          <p:cNvPr id="22" name="object 22"/>
          <p:cNvSpPr txBox="1"/>
          <p:nvPr/>
        </p:nvSpPr>
        <p:spPr>
          <a:xfrm>
            <a:off x="1182420" y="6181445"/>
            <a:ext cx="8297545" cy="299720"/>
          </a:xfrm>
          <a:prstGeom prst="rect">
            <a:avLst/>
          </a:prstGeom>
        </p:spPr>
        <p:txBody>
          <a:bodyPr vert="horz" wrap="square" lIns="0" tIns="42545" rIns="0" bIns="0" rtlCol="0">
            <a:spAutoFit/>
          </a:bodyPr>
          <a:lstStyle/>
          <a:p>
            <a:pPr marL="12700" marR="5080" lvl="0" indent="0" defTabSz="914400" eaLnBrk="1" fontAlgn="auto" latinLnBrk="0" hangingPunct="1">
              <a:lnSpc>
                <a:spcPct val="80000"/>
              </a:lnSpc>
              <a:spcBef>
                <a:spcPts val="335"/>
              </a:spcBef>
              <a:spcAft>
                <a:spcPts val="0"/>
              </a:spcAft>
              <a:buClrTx/>
              <a:buSzTx/>
              <a:buFontTx/>
              <a:buNone/>
              <a:tabLst/>
              <a:defRPr/>
            </a:pPr>
            <a:r>
              <a:rPr kumimoji="0" sz="1000" b="0" i="0" u="none" strike="noStrike" kern="0" cap="none" spc="0" normalizeH="0" baseline="0" noProof="0" dirty="0">
                <a:ln>
                  <a:noFill/>
                </a:ln>
                <a:solidFill>
                  <a:srgbClr val="0047B8"/>
                </a:solidFill>
                <a:effectLst/>
                <a:uLnTx/>
                <a:uFillTx/>
                <a:latin typeface="Arial"/>
                <a:cs typeface="Arial"/>
              </a:rPr>
              <a:t>Notes:</a:t>
            </a:r>
            <a:r>
              <a:rPr kumimoji="0" sz="1000" b="0" i="0" u="none" strike="noStrike" kern="0" cap="none" spc="229"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PVRR</a:t>
            </a:r>
            <a:r>
              <a:rPr kumimoji="0" sz="1000" b="0" i="0" u="none" strike="noStrike" kern="0" cap="none" spc="10" normalizeH="0" baseline="0" noProof="0" dirty="0">
                <a:ln>
                  <a:noFill/>
                </a:ln>
                <a:solidFill>
                  <a:srgbClr val="0047B8"/>
                </a:solidFill>
                <a:effectLst/>
                <a:uLnTx/>
                <a:uFillTx/>
                <a:latin typeface="Arial"/>
                <a:cs typeface="Arial"/>
              </a:rPr>
              <a:t> </a:t>
            </a:r>
            <a:r>
              <a:rPr kumimoji="0" sz="1000" b="0" i="0" u="none" strike="noStrike" kern="0" cap="none" spc="-10" normalizeH="0" baseline="0" noProof="0" dirty="0">
                <a:ln>
                  <a:noFill/>
                </a:ln>
                <a:solidFill>
                  <a:srgbClr val="0047B8"/>
                </a:solidFill>
                <a:effectLst/>
                <a:uLnTx/>
                <a:uFillTx/>
                <a:latin typeface="Arial"/>
                <a:cs typeface="Arial"/>
              </a:rPr>
              <a:t>represents</a:t>
            </a:r>
            <a:r>
              <a:rPr kumimoji="0" sz="1000" b="0" i="0" u="none" strike="noStrike" kern="0" cap="none" spc="-40"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the</a:t>
            </a:r>
            <a:r>
              <a:rPr kumimoji="0" sz="1000" b="0" i="0" u="none" strike="noStrike" kern="0" cap="none" spc="-15" normalizeH="0" baseline="0" noProof="0" dirty="0">
                <a:ln>
                  <a:noFill/>
                </a:ln>
                <a:solidFill>
                  <a:srgbClr val="0047B8"/>
                </a:solidFill>
                <a:effectLst/>
                <a:uLnTx/>
                <a:uFillTx/>
                <a:latin typeface="Arial"/>
                <a:cs typeface="Arial"/>
              </a:rPr>
              <a:t> </a:t>
            </a:r>
            <a:r>
              <a:rPr kumimoji="0" sz="1000" b="0" i="0" u="none" strike="noStrike" kern="0" cap="none" spc="-10" normalizeH="0" baseline="0" noProof="0" dirty="0">
                <a:ln>
                  <a:noFill/>
                </a:ln>
                <a:solidFill>
                  <a:srgbClr val="0047B8"/>
                </a:solidFill>
                <a:effectLst/>
                <a:uLnTx/>
                <a:uFillTx/>
                <a:latin typeface="Arial"/>
                <a:cs typeface="Arial"/>
              </a:rPr>
              <a:t>present</a:t>
            </a:r>
            <a:r>
              <a:rPr kumimoji="0" sz="1000" b="0" i="0" u="none" strike="noStrike" kern="0" cap="none" spc="-2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value</a:t>
            </a:r>
            <a:r>
              <a:rPr kumimoji="0" sz="1000" b="0" i="0" u="none" strike="noStrike" kern="0" cap="none" spc="-20"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of</a:t>
            </a:r>
            <a:r>
              <a:rPr kumimoji="0" sz="1000" b="0" i="0" u="none" strike="noStrike" kern="0" cap="none" spc="-2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the</a:t>
            </a:r>
            <a:r>
              <a:rPr kumimoji="0" sz="1000" b="0" i="0" u="none" strike="noStrike" kern="0" cap="none" spc="-15" normalizeH="0" baseline="0" noProof="0" dirty="0">
                <a:ln>
                  <a:noFill/>
                </a:ln>
                <a:solidFill>
                  <a:srgbClr val="0047B8"/>
                </a:solidFill>
                <a:effectLst/>
                <a:uLnTx/>
                <a:uFillTx/>
                <a:latin typeface="Arial"/>
                <a:cs typeface="Arial"/>
              </a:rPr>
              <a:t> </a:t>
            </a:r>
            <a:r>
              <a:rPr kumimoji="0" sz="1000" b="0" i="0" u="none" strike="noStrike" kern="0" cap="none" spc="-10" normalizeH="0" baseline="0" noProof="0" dirty="0">
                <a:ln>
                  <a:noFill/>
                </a:ln>
                <a:solidFill>
                  <a:srgbClr val="0047B8"/>
                </a:solidFill>
                <a:effectLst/>
                <a:uLnTx/>
                <a:uFillTx/>
                <a:latin typeface="Arial"/>
                <a:cs typeface="Arial"/>
              </a:rPr>
              <a:t>revenue</a:t>
            </a:r>
            <a:r>
              <a:rPr kumimoji="0" sz="1000" b="0" i="0" u="none" strike="noStrike" kern="0" cap="none" spc="-20" normalizeH="0" baseline="0" noProof="0" dirty="0">
                <a:ln>
                  <a:noFill/>
                </a:ln>
                <a:solidFill>
                  <a:srgbClr val="0047B8"/>
                </a:solidFill>
                <a:effectLst/>
                <a:uLnTx/>
                <a:uFillTx/>
                <a:latin typeface="Arial"/>
                <a:cs typeface="Arial"/>
              </a:rPr>
              <a:t> </a:t>
            </a:r>
            <a:r>
              <a:rPr kumimoji="0" sz="1000" b="0" i="0" u="none" strike="noStrike" kern="0" cap="none" spc="-10" normalizeH="0" baseline="0" noProof="0" dirty="0">
                <a:ln>
                  <a:noFill/>
                </a:ln>
                <a:solidFill>
                  <a:srgbClr val="0047B8"/>
                </a:solidFill>
                <a:effectLst/>
                <a:uLnTx/>
                <a:uFillTx/>
                <a:latin typeface="Arial"/>
                <a:cs typeface="Arial"/>
              </a:rPr>
              <a:t>requirement</a:t>
            </a:r>
            <a:r>
              <a:rPr kumimoji="0" sz="1000" b="0" i="0" u="none" strike="noStrike" kern="0" cap="none" spc="-40"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a:t>
            </a:r>
            <a:r>
              <a:rPr kumimoji="0" sz="1000" b="0" i="0" u="none" strike="noStrike" kern="0" cap="none" spc="-1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5%</a:t>
            </a:r>
            <a:r>
              <a:rPr kumimoji="0" sz="1000" b="0" i="0" u="none" strike="noStrike" kern="0" cap="none" spc="-20" normalizeH="0" baseline="0" noProof="0" dirty="0">
                <a:ln>
                  <a:noFill/>
                </a:ln>
                <a:solidFill>
                  <a:srgbClr val="0047B8"/>
                </a:solidFill>
                <a:effectLst/>
                <a:uLnTx/>
                <a:uFillTx/>
                <a:latin typeface="Arial"/>
                <a:cs typeface="Arial"/>
              </a:rPr>
              <a:t> </a:t>
            </a:r>
            <a:r>
              <a:rPr kumimoji="0" sz="1000" b="0" i="0" u="none" strike="noStrike" kern="0" cap="none" spc="-10" normalizeH="0" baseline="0" noProof="0" dirty="0">
                <a:ln>
                  <a:noFill/>
                </a:ln>
                <a:solidFill>
                  <a:srgbClr val="0047B8"/>
                </a:solidFill>
                <a:effectLst/>
                <a:uLnTx/>
                <a:uFillTx/>
                <a:latin typeface="Arial"/>
                <a:cs typeface="Arial"/>
              </a:rPr>
              <a:t>discount</a:t>
            </a:r>
            <a:r>
              <a:rPr kumimoji="0" sz="1000" b="0" i="0" u="none" strike="noStrike" kern="0" cap="none" spc="-30"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rate.</a:t>
            </a:r>
            <a:r>
              <a:rPr kumimoji="0" sz="1000" b="0" i="0" u="none" strike="noStrike" kern="0" cap="none" spc="-15" normalizeH="0" baseline="0" noProof="0" dirty="0">
                <a:ln>
                  <a:noFill/>
                </a:ln>
                <a:solidFill>
                  <a:srgbClr val="0047B8"/>
                </a:solidFill>
                <a:effectLst/>
                <a:uLnTx/>
                <a:uFillTx/>
                <a:latin typeface="Arial"/>
                <a:cs typeface="Arial"/>
              </a:rPr>
              <a:t> </a:t>
            </a:r>
            <a:r>
              <a:rPr kumimoji="0" sz="1000" b="0" i="0" u="none" strike="noStrike" kern="0" cap="none" spc="-10" normalizeH="0" baseline="0" noProof="0" dirty="0">
                <a:ln>
                  <a:noFill/>
                </a:ln>
                <a:solidFill>
                  <a:srgbClr val="0047B8"/>
                </a:solidFill>
                <a:effectLst/>
                <a:uLnTx/>
                <a:uFillTx/>
                <a:latin typeface="Arial"/>
                <a:cs typeface="Arial"/>
              </a:rPr>
              <a:t>Revenue</a:t>
            </a:r>
            <a:r>
              <a:rPr kumimoji="0" sz="1000" b="0" i="0" u="none" strike="noStrike" kern="0" cap="none" spc="-20" normalizeH="0" baseline="0" noProof="0" dirty="0">
                <a:ln>
                  <a:noFill/>
                </a:ln>
                <a:solidFill>
                  <a:srgbClr val="0047B8"/>
                </a:solidFill>
                <a:effectLst/>
                <a:uLnTx/>
                <a:uFillTx/>
                <a:latin typeface="Arial"/>
                <a:cs typeface="Arial"/>
              </a:rPr>
              <a:t> </a:t>
            </a:r>
            <a:r>
              <a:rPr kumimoji="0" sz="1000" b="0" i="0" u="none" strike="noStrike" kern="0" cap="none" spc="-10" normalizeH="0" baseline="0" noProof="0" dirty="0">
                <a:ln>
                  <a:noFill/>
                </a:ln>
                <a:solidFill>
                  <a:srgbClr val="0047B8"/>
                </a:solidFill>
                <a:effectLst/>
                <a:uLnTx/>
                <a:uFillTx/>
                <a:latin typeface="Arial"/>
                <a:cs typeface="Arial"/>
              </a:rPr>
              <a:t>requirement</a:t>
            </a:r>
            <a:r>
              <a:rPr kumimoji="0" sz="1000" b="0" i="0" u="none" strike="noStrike" kern="0" cap="none" spc="-30"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based</a:t>
            </a:r>
            <a:r>
              <a:rPr kumimoji="0" sz="1000" b="0" i="0" u="none" strike="noStrike" kern="0" cap="none" spc="-30"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on</a:t>
            </a:r>
            <a:r>
              <a:rPr kumimoji="0" sz="1000" b="0" i="0" u="none" strike="noStrike" kern="0" cap="none" spc="-30"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45%</a:t>
            </a:r>
            <a:r>
              <a:rPr kumimoji="0" sz="1000" b="0" i="0" u="none" strike="noStrike" kern="0" cap="none" spc="-1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equity,</a:t>
            </a:r>
            <a:r>
              <a:rPr kumimoji="0" sz="1000" b="0" i="0" u="none" strike="noStrike" kern="0" cap="none" spc="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9.8%</a:t>
            </a:r>
            <a:r>
              <a:rPr kumimoji="0" sz="1000" b="0" i="0" u="none" strike="noStrike" kern="0" cap="none" spc="-15" normalizeH="0" baseline="0" noProof="0" dirty="0">
                <a:ln>
                  <a:noFill/>
                </a:ln>
                <a:solidFill>
                  <a:srgbClr val="0047B8"/>
                </a:solidFill>
                <a:effectLst/>
                <a:uLnTx/>
                <a:uFillTx/>
                <a:latin typeface="Arial"/>
                <a:cs typeface="Arial"/>
              </a:rPr>
              <a:t> </a:t>
            </a:r>
            <a:r>
              <a:rPr kumimoji="0" sz="1000" b="0" i="0" u="none" strike="noStrike" kern="0" cap="none" spc="-25" normalizeH="0" baseline="0" noProof="0" dirty="0">
                <a:ln>
                  <a:noFill/>
                </a:ln>
                <a:solidFill>
                  <a:srgbClr val="0047B8"/>
                </a:solidFill>
                <a:effectLst/>
                <a:uLnTx/>
                <a:uFillTx/>
                <a:latin typeface="Arial"/>
                <a:cs typeface="Arial"/>
              </a:rPr>
              <a:t>ROE </a:t>
            </a:r>
            <a:r>
              <a:rPr kumimoji="0" sz="1000" b="0" i="0" u="none" strike="noStrike" kern="0" cap="none" spc="0" normalizeH="0" baseline="0" noProof="0" dirty="0">
                <a:ln>
                  <a:noFill/>
                </a:ln>
                <a:solidFill>
                  <a:srgbClr val="0047B8"/>
                </a:solidFill>
                <a:effectLst/>
                <a:uLnTx/>
                <a:uFillTx/>
                <a:latin typeface="Arial"/>
                <a:cs typeface="Arial"/>
              </a:rPr>
              <a:t>and</a:t>
            </a:r>
            <a:r>
              <a:rPr kumimoji="0" sz="1000" b="0" i="0" u="none" strike="noStrike" kern="0" cap="none" spc="-40"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4.0%</a:t>
            </a:r>
            <a:r>
              <a:rPr kumimoji="0" sz="1000" b="0" i="0" u="none" strike="noStrike" kern="0" cap="none" spc="-2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debt</a:t>
            </a:r>
            <a:r>
              <a:rPr kumimoji="0" sz="1000" b="0" i="0" u="none" strike="noStrike" kern="0" cap="none" spc="-3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cost,</a:t>
            </a:r>
            <a:r>
              <a:rPr kumimoji="0" sz="1000" b="0" i="0" u="none" strike="noStrike" kern="0" cap="none" spc="-3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40</a:t>
            </a:r>
            <a:r>
              <a:rPr kumimoji="0" sz="1000" b="0" i="0" u="none" strike="noStrike" kern="0" cap="none" spc="-2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years</a:t>
            </a:r>
            <a:r>
              <a:rPr kumimoji="0" sz="1000" b="0" i="0" u="none" strike="noStrike" kern="0" cap="none" spc="5" normalizeH="0" baseline="0" noProof="0" dirty="0">
                <a:ln>
                  <a:noFill/>
                </a:ln>
                <a:solidFill>
                  <a:srgbClr val="0047B8"/>
                </a:solidFill>
                <a:effectLst/>
                <a:uLnTx/>
                <a:uFillTx/>
                <a:latin typeface="Arial"/>
                <a:cs typeface="Arial"/>
              </a:rPr>
              <a:t> </a:t>
            </a:r>
            <a:r>
              <a:rPr kumimoji="0" sz="1000" b="0" i="0" u="none" strike="noStrike" kern="0" cap="none" spc="-10" normalizeH="0" baseline="0" noProof="0" dirty="0">
                <a:ln>
                  <a:noFill/>
                </a:ln>
                <a:solidFill>
                  <a:srgbClr val="0047B8"/>
                </a:solidFill>
                <a:effectLst/>
                <a:uLnTx/>
                <a:uFillTx/>
                <a:latin typeface="Arial"/>
                <a:cs typeface="Arial"/>
              </a:rPr>
              <a:t>depreciation</a:t>
            </a:r>
            <a:r>
              <a:rPr kumimoji="0" sz="1000" b="0" i="0" u="none" strike="noStrike" kern="0" cap="none" spc="-30"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and</a:t>
            </a:r>
            <a:r>
              <a:rPr kumimoji="0" sz="1000" b="0" i="0" u="none" strike="noStrike" kern="0" cap="none" spc="-3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assumed</a:t>
            </a:r>
            <a:r>
              <a:rPr kumimoji="0" sz="1000" b="0" i="0" u="none" strike="noStrike" kern="0" cap="none" spc="-50"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O&amp;M</a:t>
            </a:r>
            <a:r>
              <a:rPr kumimoji="0" sz="1000" b="0" i="0" u="none" strike="noStrike" kern="0" cap="none" spc="-25"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for</a:t>
            </a:r>
            <a:r>
              <a:rPr kumimoji="0" sz="1000" b="0" i="0" u="none" strike="noStrike" kern="0" cap="none" spc="-30" normalizeH="0" baseline="0" noProof="0" dirty="0">
                <a:ln>
                  <a:noFill/>
                </a:ln>
                <a:solidFill>
                  <a:srgbClr val="0047B8"/>
                </a:solidFill>
                <a:effectLst/>
                <a:uLnTx/>
                <a:uFillTx/>
                <a:latin typeface="Arial"/>
                <a:cs typeface="Arial"/>
              </a:rPr>
              <a:t> </a:t>
            </a:r>
            <a:r>
              <a:rPr kumimoji="0" sz="1000" b="0" i="0" u="none" strike="noStrike" kern="0" cap="none" spc="0" normalizeH="0" baseline="0" noProof="0" dirty="0">
                <a:ln>
                  <a:noFill/>
                </a:ln>
                <a:solidFill>
                  <a:srgbClr val="0047B8"/>
                </a:solidFill>
                <a:effectLst/>
                <a:uLnTx/>
                <a:uFillTx/>
                <a:latin typeface="Arial"/>
                <a:cs typeface="Arial"/>
              </a:rPr>
              <a:t>a</a:t>
            </a:r>
            <a:r>
              <a:rPr kumimoji="0" sz="1000" b="0" i="0" u="none" strike="noStrike" kern="0" cap="none" spc="-25" normalizeH="0" baseline="0" noProof="0" dirty="0">
                <a:ln>
                  <a:noFill/>
                </a:ln>
                <a:solidFill>
                  <a:srgbClr val="0047B8"/>
                </a:solidFill>
                <a:effectLst/>
                <a:uLnTx/>
                <a:uFillTx/>
                <a:latin typeface="Arial"/>
                <a:cs typeface="Arial"/>
              </a:rPr>
              <a:t> </a:t>
            </a:r>
            <a:r>
              <a:rPr kumimoji="0" sz="1000" b="0" i="0" u="none" strike="noStrike" kern="0" cap="none" spc="-10" normalizeH="0" baseline="0" noProof="0" dirty="0">
                <a:ln>
                  <a:noFill/>
                </a:ln>
                <a:solidFill>
                  <a:srgbClr val="0047B8"/>
                </a:solidFill>
                <a:effectLst/>
                <a:uLnTx/>
                <a:uFillTx/>
                <a:latin typeface="Arial"/>
                <a:cs typeface="Arial"/>
              </a:rPr>
              <a:t>representative</a:t>
            </a:r>
            <a:r>
              <a:rPr kumimoji="0" sz="1000" b="0" i="0" u="none" strike="noStrike" kern="0" cap="none" spc="-40" normalizeH="0" baseline="0" noProof="0" dirty="0">
                <a:ln>
                  <a:noFill/>
                </a:ln>
                <a:solidFill>
                  <a:srgbClr val="0047B8"/>
                </a:solidFill>
                <a:effectLst/>
                <a:uLnTx/>
                <a:uFillTx/>
                <a:latin typeface="Arial"/>
                <a:cs typeface="Arial"/>
              </a:rPr>
              <a:t> </a:t>
            </a:r>
            <a:r>
              <a:rPr kumimoji="0" sz="1000" b="0" i="0" u="none" strike="noStrike" kern="0" cap="none" spc="-10" normalizeH="0" baseline="0" noProof="0" dirty="0">
                <a:ln>
                  <a:noFill/>
                </a:ln>
                <a:solidFill>
                  <a:srgbClr val="0047B8"/>
                </a:solidFill>
                <a:effectLst/>
                <a:uLnTx/>
                <a:uFillTx/>
                <a:latin typeface="Arial"/>
                <a:cs typeface="Arial"/>
              </a:rPr>
              <a:t>project.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3871442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8298" y="921258"/>
            <a:ext cx="7899400" cy="391160"/>
          </a:xfrm>
          <a:prstGeom prst="rect">
            <a:avLst/>
          </a:prstGeom>
        </p:spPr>
        <p:txBody>
          <a:bodyPr vert="horz" wrap="square" lIns="0" tIns="12700" rIns="0" bIns="0" rtlCol="0">
            <a:spAutoFit/>
          </a:bodyPr>
          <a:lstStyle/>
          <a:p>
            <a:pPr marL="12700">
              <a:lnSpc>
                <a:spcPct val="100000"/>
              </a:lnSpc>
              <a:spcBef>
                <a:spcPts val="100"/>
              </a:spcBef>
            </a:pPr>
            <a:r>
              <a:rPr sz="2400" u="sng" dirty="0">
                <a:solidFill>
                  <a:srgbClr val="0047B8"/>
                </a:solidFill>
                <a:uFill>
                  <a:solidFill>
                    <a:srgbClr val="0047B8"/>
                  </a:solidFill>
                </a:uFill>
              </a:rPr>
              <a:t>Cost</a:t>
            </a:r>
            <a:r>
              <a:rPr sz="2400" u="sng" spc="-35" dirty="0">
                <a:solidFill>
                  <a:srgbClr val="0047B8"/>
                </a:solidFill>
                <a:uFill>
                  <a:solidFill>
                    <a:srgbClr val="0047B8"/>
                  </a:solidFill>
                </a:uFill>
              </a:rPr>
              <a:t> </a:t>
            </a:r>
            <a:r>
              <a:rPr sz="2400" u="sng" dirty="0">
                <a:solidFill>
                  <a:srgbClr val="0047B8"/>
                </a:solidFill>
                <a:uFill>
                  <a:solidFill>
                    <a:srgbClr val="0047B8"/>
                  </a:solidFill>
                </a:uFill>
              </a:rPr>
              <a:t>Containment</a:t>
            </a:r>
            <a:r>
              <a:rPr sz="2400" u="sng" spc="-25" dirty="0">
                <a:solidFill>
                  <a:srgbClr val="0047B8"/>
                </a:solidFill>
                <a:uFill>
                  <a:solidFill>
                    <a:srgbClr val="0047B8"/>
                  </a:solidFill>
                </a:uFill>
              </a:rPr>
              <a:t> </a:t>
            </a:r>
            <a:r>
              <a:rPr sz="2400" u="sng" dirty="0">
                <a:solidFill>
                  <a:srgbClr val="0047B8"/>
                </a:solidFill>
                <a:uFill>
                  <a:solidFill>
                    <a:srgbClr val="0047B8"/>
                  </a:solidFill>
                </a:uFill>
              </a:rPr>
              <a:t>Summary</a:t>
            </a:r>
            <a:r>
              <a:rPr sz="2400" u="sng" spc="-10" dirty="0">
                <a:solidFill>
                  <a:srgbClr val="0047B8"/>
                </a:solidFill>
                <a:uFill>
                  <a:solidFill>
                    <a:srgbClr val="0047B8"/>
                  </a:solidFill>
                </a:uFill>
              </a:rPr>
              <a:t> </a:t>
            </a:r>
            <a:r>
              <a:rPr sz="2400" u="sng" dirty="0">
                <a:solidFill>
                  <a:srgbClr val="0047B8"/>
                </a:solidFill>
                <a:uFill>
                  <a:solidFill>
                    <a:srgbClr val="0047B8"/>
                  </a:solidFill>
                </a:uFill>
              </a:rPr>
              <a:t>from</a:t>
            </a:r>
            <a:r>
              <a:rPr sz="2400" u="sng" spc="-35" dirty="0">
                <a:solidFill>
                  <a:srgbClr val="0047B8"/>
                </a:solidFill>
                <a:uFill>
                  <a:solidFill>
                    <a:srgbClr val="0047B8"/>
                  </a:solidFill>
                </a:uFill>
              </a:rPr>
              <a:t> </a:t>
            </a:r>
            <a:r>
              <a:rPr sz="2400" u="sng" dirty="0">
                <a:solidFill>
                  <a:srgbClr val="0047B8"/>
                </a:solidFill>
                <a:uFill>
                  <a:solidFill>
                    <a:srgbClr val="0047B8"/>
                  </a:solidFill>
                </a:uFill>
              </a:rPr>
              <a:t>Redacted</a:t>
            </a:r>
            <a:r>
              <a:rPr sz="2400" u="sng" spc="-15" dirty="0">
                <a:solidFill>
                  <a:srgbClr val="0047B8"/>
                </a:solidFill>
                <a:uFill>
                  <a:solidFill>
                    <a:srgbClr val="0047B8"/>
                  </a:solidFill>
                </a:uFill>
              </a:rPr>
              <a:t> </a:t>
            </a:r>
            <a:r>
              <a:rPr sz="2400" u="sng" spc="-10" dirty="0">
                <a:solidFill>
                  <a:srgbClr val="0047B8"/>
                </a:solidFill>
                <a:uFill>
                  <a:solidFill>
                    <a:srgbClr val="0047B8"/>
                  </a:solidFill>
                </a:uFill>
              </a:rPr>
              <a:t>Proposals</a:t>
            </a:r>
            <a:endParaRPr sz="2400"/>
          </a:p>
        </p:txBody>
      </p:sp>
      <p:graphicFrame>
        <p:nvGraphicFramePr>
          <p:cNvPr id="3" name="object 3"/>
          <p:cNvGraphicFramePr>
            <a:graphicFrameLocks noGrp="1"/>
          </p:cNvGraphicFramePr>
          <p:nvPr/>
        </p:nvGraphicFramePr>
        <p:xfrm>
          <a:off x="2433764" y="1613153"/>
          <a:ext cx="7164070" cy="3973195"/>
        </p:xfrm>
        <a:graphic>
          <a:graphicData uri="http://schemas.openxmlformats.org/drawingml/2006/table">
            <a:tbl>
              <a:tblPr firstRow="1" bandRow="1">
                <a:tableStyleId>{2D5ABB26-0587-4C30-8999-92F81FD0307C}</a:tableStyleId>
              </a:tblPr>
              <a:tblGrid>
                <a:gridCol w="122047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372745">
                <a:tc>
                  <a:txBody>
                    <a:bodyPr/>
                    <a:lstStyle/>
                    <a:p>
                      <a:pPr marL="2540" algn="ctr">
                        <a:lnSpc>
                          <a:spcPct val="100000"/>
                        </a:lnSpc>
                        <a:spcBef>
                          <a:spcPts val="715"/>
                        </a:spcBef>
                      </a:pPr>
                      <a:r>
                        <a:rPr sz="1200" b="1" spc="-10" dirty="0">
                          <a:solidFill>
                            <a:srgbClr val="FFFFFF"/>
                          </a:solidFill>
                          <a:latin typeface="Arial"/>
                          <a:cs typeface="Arial"/>
                        </a:rPr>
                        <a:t>Entity</a:t>
                      </a:r>
                      <a:endParaRPr sz="1200">
                        <a:latin typeface="Arial"/>
                        <a:cs typeface="Arial"/>
                      </a:endParaRPr>
                    </a:p>
                  </a:txBody>
                  <a:tcPr marL="0" marR="0" marT="90805" marB="0">
                    <a:solidFill>
                      <a:srgbClr val="0047B8"/>
                    </a:solidFill>
                  </a:tcPr>
                </a:tc>
                <a:tc>
                  <a:txBody>
                    <a:bodyPr/>
                    <a:lstStyle/>
                    <a:p>
                      <a:pPr marL="257175">
                        <a:lnSpc>
                          <a:spcPct val="100000"/>
                        </a:lnSpc>
                        <a:spcBef>
                          <a:spcPts val="715"/>
                        </a:spcBef>
                      </a:pPr>
                      <a:r>
                        <a:rPr sz="1200" b="1" spc="-10" dirty="0">
                          <a:solidFill>
                            <a:srgbClr val="FFFFFF"/>
                          </a:solidFill>
                          <a:latin typeface="Arial"/>
                          <a:cs typeface="Arial"/>
                        </a:rPr>
                        <a:t>CapEx</a:t>
                      </a:r>
                      <a:endParaRPr sz="1200">
                        <a:latin typeface="Arial"/>
                        <a:cs typeface="Arial"/>
                      </a:endParaRPr>
                    </a:p>
                  </a:txBody>
                  <a:tcPr marL="0" marR="0" marT="90805" marB="0">
                    <a:solidFill>
                      <a:srgbClr val="0047B8"/>
                    </a:solidFill>
                  </a:tcPr>
                </a:tc>
                <a:tc>
                  <a:txBody>
                    <a:bodyPr/>
                    <a:lstStyle/>
                    <a:p>
                      <a:pPr marL="112395">
                        <a:lnSpc>
                          <a:spcPct val="100000"/>
                        </a:lnSpc>
                        <a:spcBef>
                          <a:spcPts val="715"/>
                        </a:spcBef>
                      </a:pPr>
                      <a:r>
                        <a:rPr sz="1200" b="1" spc="-10" dirty="0">
                          <a:solidFill>
                            <a:srgbClr val="FFFFFF"/>
                          </a:solidFill>
                          <a:latin typeface="Arial"/>
                          <a:cs typeface="Arial"/>
                        </a:rPr>
                        <a:t>Escalation</a:t>
                      </a:r>
                      <a:endParaRPr sz="1200">
                        <a:latin typeface="Arial"/>
                        <a:cs typeface="Arial"/>
                      </a:endParaRPr>
                    </a:p>
                  </a:txBody>
                  <a:tcPr marL="0" marR="0" marT="90805" marB="0">
                    <a:solidFill>
                      <a:srgbClr val="0047B8"/>
                    </a:solidFill>
                  </a:tcPr>
                </a:tc>
                <a:tc>
                  <a:txBody>
                    <a:bodyPr/>
                    <a:lstStyle/>
                    <a:p>
                      <a:pPr marL="231140">
                        <a:lnSpc>
                          <a:spcPct val="100000"/>
                        </a:lnSpc>
                        <a:spcBef>
                          <a:spcPts val="715"/>
                        </a:spcBef>
                      </a:pPr>
                      <a:r>
                        <a:rPr sz="1200" b="1" spc="-10" dirty="0">
                          <a:solidFill>
                            <a:srgbClr val="FFFFFF"/>
                          </a:solidFill>
                          <a:latin typeface="Arial"/>
                          <a:cs typeface="Arial"/>
                        </a:rPr>
                        <a:t>AFUDC</a:t>
                      </a:r>
                      <a:endParaRPr sz="1200">
                        <a:latin typeface="Arial"/>
                        <a:cs typeface="Arial"/>
                      </a:endParaRPr>
                    </a:p>
                  </a:txBody>
                  <a:tcPr marL="0" marR="0" marT="90805" marB="0">
                    <a:solidFill>
                      <a:srgbClr val="0047B8"/>
                    </a:solidFill>
                  </a:tcPr>
                </a:tc>
                <a:tc>
                  <a:txBody>
                    <a:bodyPr/>
                    <a:lstStyle/>
                    <a:p>
                      <a:pPr marL="283210">
                        <a:lnSpc>
                          <a:spcPct val="100000"/>
                        </a:lnSpc>
                        <a:spcBef>
                          <a:spcPts val="715"/>
                        </a:spcBef>
                      </a:pPr>
                      <a:r>
                        <a:rPr sz="1200" b="1" spc="-10" dirty="0">
                          <a:solidFill>
                            <a:srgbClr val="FFFFFF"/>
                          </a:solidFill>
                          <a:latin typeface="Arial"/>
                          <a:cs typeface="Arial"/>
                        </a:rPr>
                        <a:t>Taxes</a:t>
                      </a:r>
                      <a:endParaRPr sz="1200">
                        <a:latin typeface="Arial"/>
                        <a:cs typeface="Arial"/>
                      </a:endParaRPr>
                    </a:p>
                  </a:txBody>
                  <a:tcPr marL="0" marR="0" marT="90805" marB="0">
                    <a:solidFill>
                      <a:srgbClr val="0047B8"/>
                    </a:solidFill>
                  </a:tcPr>
                </a:tc>
                <a:tc>
                  <a:txBody>
                    <a:bodyPr/>
                    <a:lstStyle/>
                    <a:p>
                      <a:pPr marL="330835">
                        <a:lnSpc>
                          <a:spcPct val="100000"/>
                        </a:lnSpc>
                        <a:spcBef>
                          <a:spcPts val="715"/>
                        </a:spcBef>
                      </a:pPr>
                      <a:r>
                        <a:rPr sz="1200" b="1" spc="-25" dirty="0">
                          <a:solidFill>
                            <a:srgbClr val="FFFFFF"/>
                          </a:solidFill>
                          <a:latin typeface="Arial"/>
                          <a:cs typeface="Arial"/>
                        </a:rPr>
                        <a:t>ROE</a:t>
                      </a:r>
                      <a:endParaRPr sz="1200">
                        <a:latin typeface="Arial"/>
                        <a:cs typeface="Arial"/>
                      </a:endParaRPr>
                    </a:p>
                  </a:txBody>
                  <a:tcPr marL="0" marR="0" marT="90805" marB="0">
                    <a:solidFill>
                      <a:srgbClr val="0047B8"/>
                    </a:solidFill>
                  </a:tcPr>
                </a:tc>
                <a:tc>
                  <a:txBody>
                    <a:bodyPr/>
                    <a:lstStyle/>
                    <a:p>
                      <a:pPr marL="156845" marR="148590" indent="194945">
                        <a:lnSpc>
                          <a:spcPts val="1440"/>
                        </a:lnSpc>
                      </a:pPr>
                      <a:r>
                        <a:rPr sz="1200" b="1" spc="-25" dirty="0">
                          <a:solidFill>
                            <a:srgbClr val="FFFFFF"/>
                          </a:solidFill>
                          <a:latin typeface="Arial"/>
                          <a:cs typeface="Arial"/>
                        </a:rPr>
                        <a:t>Cap </a:t>
                      </a:r>
                      <a:r>
                        <a:rPr sz="1200" b="1" spc="-10" dirty="0">
                          <a:solidFill>
                            <a:srgbClr val="FFFFFF"/>
                          </a:solidFill>
                          <a:latin typeface="Arial"/>
                          <a:cs typeface="Arial"/>
                        </a:rPr>
                        <a:t>Structure</a:t>
                      </a:r>
                      <a:endParaRPr sz="1200">
                        <a:latin typeface="Arial"/>
                        <a:cs typeface="Arial"/>
                      </a:endParaRPr>
                    </a:p>
                  </a:txBody>
                  <a:tcPr marL="0" marR="0" marT="0" marB="0">
                    <a:solidFill>
                      <a:srgbClr val="0047B8"/>
                    </a:solidFill>
                  </a:tcPr>
                </a:tc>
                <a:extLst>
                  <a:ext uri="{0D108BD9-81ED-4DB2-BD59-A6C34878D82A}">
                    <a16:rowId xmlns:a16="http://schemas.microsoft.com/office/drawing/2014/main" val="10000"/>
                  </a:ext>
                </a:extLst>
              </a:tr>
              <a:tr h="448945">
                <a:tc>
                  <a:txBody>
                    <a:bodyPr/>
                    <a:lstStyle/>
                    <a:p>
                      <a:pPr>
                        <a:lnSpc>
                          <a:spcPct val="100000"/>
                        </a:lnSpc>
                      </a:pPr>
                      <a:endParaRPr sz="1000">
                        <a:latin typeface="Times New Roman"/>
                        <a:cs typeface="Times New Roman"/>
                      </a:endParaRPr>
                    </a:p>
                    <a:p>
                      <a:pPr algn="ctr">
                        <a:lnSpc>
                          <a:spcPct val="100000"/>
                        </a:lnSpc>
                        <a:spcBef>
                          <a:spcPts val="5"/>
                        </a:spcBef>
                      </a:pPr>
                      <a:r>
                        <a:rPr sz="1050" b="1" spc="-10" dirty="0">
                          <a:solidFill>
                            <a:srgbClr val="0047B8"/>
                          </a:solidFill>
                          <a:latin typeface="Arial"/>
                          <a:cs typeface="Arial"/>
                        </a:rPr>
                        <a:t>NextEra</a:t>
                      </a:r>
                      <a:endParaRPr sz="1050">
                        <a:latin typeface="Arial"/>
                        <a:cs typeface="Arial"/>
                      </a:endParaRPr>
                    </a:p>
                  </a:txBody>
                  <a:tcPr marL="0" marR="0" marT="0" marB="0">
                    <a:lnL w="3175">
                      <a:solidFill>
                        <a:srgbClr val="0047B8"/>
                      </a:solidFill>
                      <a:prstDash val="solid"/>
                    </a:lnL>
                    <a:lnR w="3175">
                      <a:solidFill>
                        <a:srgbClr val="0047B8"/>
                      </a:solidFill>
                      <a:prstDash val="solid"/>
                    </a:lnR>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B w="3175">
                      <a:solidFill>
                        <a:srgbClr val="0047B8"/>
                      </a:solidFill>
                      <a:prstDash val="solid"/>
                    </a:lnB>
                  </a:tcPr>
                </a:tc>
                <a:extLst>
                  <a:ext uri="{0D108BD9-81ED-4DB2-BD59-A6C34878D82A}">
                    <a16:rowId xmlns:a16="http://schemas.microsoft.com/office/drawing/2014/main" val="10001"/>
                  </a:ext>
                </a:extLst>
              </a:tr>
              <a:tr h="450215">
                <a:tc>
                  <a:txBody>
                    <a:bodyPr/>
                    <a:lstStyle/>
                    <a:p>
                      <a:pPr>
                        <a:lnSpc>
                          <a:spcPct val="100000"/>
                        </a:lnSpc>
                        <a:spcBef>
                          <a:spcPts val="15"/>
                        </a:spcBef>
                      </a:pPr>
                      <a:endParaRPr sz="1000">
                        <a:latin typeface="Times New Roman"/>
                        <a:cs typeface="Times New Roman"/>
                      </a:endParaRPr>
                    </a:p>
                    <a:p>
                      <a:pPr marL="5080" algn="ctr">
                        <a:lnSpc>
                          <a:spcPct val="100000"/>
                        </a:lnSpc>
                      </a:pPr>
                      <a:r>
                        <a:rPr sz="1050" b="1" dirty="0">
                          <a:solidFill>
                            <a:srgbClr val="0047B8"/>
                          </a:solidFill>
                          <a:latin typeface="Arial"/>
                          <a:cs typeface="Arial"/>
                        </a:rPr>
                        <a:t>Company</a:t>
                      </a:r>
                      <a:r>
                        <a:rPr sz="1050" b="1" spc="-40" dirty="0">
                          <a:solidFill>
                            <a:srgbClr val="0047B8"/>
                          </a:solidFill>
                          <a:latin typeface="Arial"/>
                          <a:cs typeface="Arial"/>
                        </a:rPr>
                        <a:t> </a:t>
                      </a:r>
                      <a:r>
                        <a:rPr sz="1050" b="1" spc="-50" dirty="0">
                          <a:solidFill>
                            <a:srgbClr val="0047B8"/>
                          </a:solidFill>
                          <a:latin typeface="Arial"/>
                          <a:cs typeface="Arial"/>
                        </a:rPr>
                        <a:t>A</a:t>
                      </a:r>
                      <a:endParaRPr sz="1050">
                        <a:latin typeface="Arial"/>
                        <a:cs typeface="Arial"/>
                      </a:endParaRPr>
                    </a:p>
                  </a:txBody>
                  <a:tcPr marL="0" marR="0" marT="1905"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extLst>
                  <a:ext uri="{0D108BD9-81ED-4DB2-BD59-A6C34878D82A}">
                    <a16:rowId xmlns:a16="http://schemas.microsoft.com/office/drawing/2014/main" val="10002"/>
                  </a:ext>
                </a:extLst>
              </a:tr>
              <a:tr h="450215">
                <a:tc>
                  <a:txBody>
                    <a:bodyPr/>
                    <a:lstStyle/>
                    <a:p>
                      <a:pPr>
                        <a:lnSpc>
                          <a:spcPct val="100000"/>
                        </a:lnSpc>
                        <a:spcBef>
                          <a:spcPts val="20"/>
                        </a:spcBef>
                      </a:pPr>
                      <a:endParaRPr sz="1000">
                        <a:latin typeface="Times New Roman"/>
                        <a:cs typeface="Times New Roman"/>
                      </a:endParaRPr>
                    </a:p>
                    <a:p>
                      <a:pPr algn="ctr">
                        <a:lnSpc>
                          <a:spcPct val="100000"/>
                        </a:lnSpc>
                      </a:pPr>
                      <a:r>
                        <a:rPr sz="1050" b="1" dirty="0">
                          <a:solidFill>
                            <a:srgbClr val="0047B8"/>
                          </a:solidFill>
                          <a:latin typeface="Arial"/>
                          <a:cs typeface="Arial"/>
                        </a:rPr>
                        <a:t>Company</a:t>
                      </a:r>
                      <a:r>
                        <a:rPr sz="1050" b="1" spc="-40" dirty="0">
                          <a:solidFill>
                            <a:srgbClr val="0047B8"/>
                          </a:solidFill>
                          <a:latin typeface="Arial"/>
                          <a:cs typeface="Arial"/>
                        </a:rPr>
                        <a:t> </a:t>
                      </a:r>
                      <a:r>
                        <a:rPr sz="1050" b="1" spc="-50" dirty="0">
                          <a:solidFill>
                            <a:srgbClr val="0047B8"/>
                          </a:solidFill>
                          <a:latin typeface="Arial"/>
                          <a:cs typeface="Arial"/>
                        </a:rPr>
                        <a:t>B</a:t>
                      </a:r>
                      <a:endParaRPr sz="1050">
                        <a:latin typeface="Arial"/>
                        <a:cs typeface="Arial"/>
                      </a:endParaRPr>
                    </a:p>
                  </a:txBody>
                  <a:tcPr marL="0" marR="0" marT="254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marL="205104" marR="73025" indent="-119380">
                        <a:lnSpc>
                          <a:spcPct val="100000"/>
                        </a:lnSpc>
                        <a:spcBef>
                          <a:spcPts val="540"/>
                        </a:spcBef>
                      </a:pPr>
                      <a:r>
                        <a:rPr sz="1050" b="1" dirty="0">
                          <a:solidFill>
                            <a:srgbClr val="00AF50"/>
                          </a:solidFill>
                          <a:latin typeface="Arial"/>
                          <a:cs typeface="Arial"/>
                        </a:rPr>
                        <a:t>Partial</a:t>
                      </a:r>
                      <a:r>
                        <a:rPr sz="1050" b="1" spc="-40" dirty="0">
                          <a:solidFill>
                            <a:srgbClr val="00AF50"/>
                          </a:solidFill>
                          <a:latin typeface="Arial"/>
                          <a:cs typeface="Arial"/>
                        </a:rPr>
                        <a:t> </a:t>
                      </a:r>
                      <a:r>
                        <a:rPr sz="1050" b="1" dirty="0">
                          <a:solidFill>
                            <a:srgbClr val="00AF50"/>
                          </a:solidFill>
                          <a:latin typeface="Arial"/>
                          <a:cs typeface="Arial"/>
                        </a:rPr>
                        <a:t>-</a:t>
                      </a:r>
                      <a:r>
                        <a:rPr sz="1050" b="1" spc="-25" dirty="0">
                          <a:solidFill>
                            <a:srgbClr val="00AF50"/>
                          </a:solidFill>
                          <a:latin typeface="Arial"/>
                          <a:cs typeface="Arial"/>
                        </a:rPr>
                        <a:t> </a:t>
                      </a:r>
                      <a:r>
                        <a:rPr sz="1050" b="1" spc="-20" dirty="0">
                          <a:solidFill>
                            <a:srgbClr val="00AF50"/>
                          </a:solidFill>
                          <a:latin typeface="Arial"/>
                          <a:cs typeface="Arial"/>
                        </a:rPr>
                        <a:t>Only </a:t>
                      </a:r>
                      <a:r>
                        <a:rPr sz="1050" b="1" spc="-10" dirty="0">
                          <a:solidFill>
                            <a:srgbClr val="00AF50"/>
                          </a:solidFill>
                          <a:latin typeface="Arial"/>
                          <a:cs typeface="Arial"/>
                        </a:rPr>
                        <a:t>Materials</a:t>
                      </a:r>
                      <a:endParaRPr sz="1050">
                        <a:latin typeface="Arial"/>
                        <a:cs typeface="Arial"/>
                      </a:endParaRPr>
                    </a:p>
                  </a:txBody>
                  <a:tcPr marL="0" marR="0" marT="6858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extLst>
                  <a:ext uri="{0D108BD9-81ED-4DB2-BD59-A6C34878D82A}">
                    <a16:rowId xmlns:a16="http://schemas.microsoft.com/office/drawing/2014/main" val="10003"/>
                  </a:ext>
                </a:extLst>
              </a:tr>
              <a:tr h="450215">
                <a:tc>
                  <a:txBody>
                    <a:bodyPr/>
                    <a:lstStyle/>
                    <a:p>
                      <a:pPr>
                        <a:lnSpc>
                          <a:spcPct val="100000"/>
                        </a:lnSpc>
                        <a:spcBef>
                          <a:spcPts val="20"/>
                        </a:spcBef>
                      </a:pPr>
                      <a:endParaRPr sz="1000">
                        <a:latin typeface="Times New Roman"/>
                        <a:cs typeface="Times New Roman"/>
                      </a:endParaRPr>
                    </a:p>
                    <a:p>
                      <a:pPr algn="ctr">
                        <a:lnSpc>
                          <a:spcPct val="100000"/>
                        </a:lnSpc>
                      </a:pPr>
                      <a:r>
                        <a:rPr sz="1050" b="1" dirty="0">
                          <a:solidFill>
                            <a:srgbClr val="0047B8"/>
                          </a:solidFill>
                          <a:latin typeface="Arial"/>
                          <a:cs typeface="Arial"/>
                        </a:rPr>
                        <a:t>Company</a:t>
                      </a:r>
                      <a:r>
                        <a:rPr sz="1050" b="1" spc="-40" dirty="0">
                          <a:solidFill>
                            <a:srgbClr val="0047B8"/>
                          </a:solidFill>
                          <a:latin typeface="Arial"/>
                          <a:cs typeface="Arial"/>
                        </a:rPr>
                        <a:t> </a:t>
                      </a:r>
                      <a:r>
                        <a:rPr sz="1050" b="1" spc="-50" dirty="0">
                          <a:solidFill>
                            <a:srgbClr val="0047B8"/>
                          </a:solidFill>
                          <a:latin typeface="Arial"/>
                          <a:cs typeface="Arial"/>
                        </a:rPr>
                        <a:t>C</a:t>
                      </a:r>
                      <a:endParaRPr sz="1050">
                        <a:latin typeface="Arial"/>
                        <a:cs typeface="Arial"/>
                      </a:endParaRPr>
                    </a:p>
                  </a:txBody>
                  <a:tcPr marL="0" marR="0" marT="254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extLst>
                  <a:ext uri="{0D108BD9-81ED-4DB2-BD59-A6C34878D82A}">
                    <a16:rowId xmlns:a16="http://schemas.microsoft.com/office/drawing/2014/main" val="10004"/>
                  </a:ext>
                </a:extLst>
              </a:tr>
              <a:tr h="450215">
                <a:tc>
                  <a:txBody>
                    <a:bodyPr/>
                    <a:lstStyle/>
                    <a:p>
                      <a:pPr>
                        <a:lnSpc>
                          <a:spcPct val="100000"/>
                        </a:lnSpc>
                        <a:spcBef>
                          <a:spcPts val="20"/>
                        </a:spcBef>
                      </a:pPr>
                      <a:endParaRPr sz="1000">
                        <a:latin typeface="Times New Roman"/>
                        <a:cs typeface="Times New Roman"/>
                      </a:endParaRPr>
                    </a:p>
                    <a:p>
                      <a:pPr algn="ctr">
                        <a:lnSpc>
                          <a:spcPct val="100000"/>
                        </a:lnSpc>
                      </a:pPr>
                      <a:r>
                        <a:rPr sz="1050" b="1" dirty="0">
                          <a:solidFill>
                            <a:srgbClr val="0047B8"/>
                          </a:solidFill>
                          <a:latin typeface="Arial"/>
                          <a:cs typeface="Arial"/>
                        </a:rPr>
                        <a:t>Company</a:t>
                      </a:r>
                      <a:r>
                        <a:rPr sz="1050" b="1" spc="-40" dirty="0">
                          <a:solidFill>
                            <a:srgbClr val="0047B8"/>
                          </a:solidFill>
                          <a:latin typeface="Arial"/>
                          <a:cs typeface="Arial"/>
                        </a:rPr>
                        <a:t> </a:t>
                      </a:r>
                      <a:r>
                        <a:rPr sz="1050" b="1" spc="-50" dirty="0">
                          <a:solidFill>
                            <a:srgbClr val="0047B8"/>
                          </a:solidFill>
                          <a:latin typeface="Arial"/>
                          <a:cs typeface="Arial"/>
                        </a:rPr>
                        <a:t>D</a:t>
                      </a:r>
                      <a:endParaRPr sz="1050">
                        <a:latin typeface="Arial"/>
                        <a:cs typeface="Arial"/>
                      </a:endParaRPr>
                    </a:p>
                  </a:txBody>
                  <a:tcPr marL="0" marR="0" marT="254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extLst>
                  <a:ext uri="{0D108BD9-81ED-4DB2-BD59-A6C34878D82A}">
                    <a16:rowId xmlns:a16="http://schemas.microsoft.com/office/drawing/2014/main" val="10005"/>
                  </a:ext>
                </a:extLst>
              </a:tr>
              <a:tr h="450215">
                <a:tc>
                  <a:txBody>
                    <a:bodyPr/>
                    <a:lstStyle/>
                    <a:p>
                      <a:pPr>
                        <a:lnSpc>
                          <a:spcPct val="100000"/>
                        </a:lnSpc>
                        <a:spcBef>
                          <a:spcPts val="20"/>
                        </a:spcBef>
                      </a:pPr>
                      <a:endParaRPr sz="1000">
                        <a:latin typeface="Times New Roman"/>
                        <a:cs typeface="Times New Roman"/>
                      </a:endParaRPr>
                    </a:p>
                    <a:p>
                      <a:pPr marL="635" algn="ctr">
                        <a:lnSpc>
                          <a:spcPct val="100000"/>
                        </a:lnSpc>
                      </a:pPr>
                      <a:r>
                        <a:rPr sz="1050" b="1" dirty="0">
                          <a:solidFill>
                            <a:srgbClr val="0047B8"/>
                          </a:solidFill>
                          <a:latin typeface="Arial"/>
                          <a:cs typeface="Arial"/>
                        </a:rPr>
                        <a:t>Company</a:t>
                      </a:r>
                      <a:r>
                        <a:rPr sz="1050" b="1" spc="-40" dirty="0">
                          <a:solidFill>
                            <a:srgbClr val="0047B8"/>
                          </a:solidFill>
                          <a:latin typeface="Arial"/>
                          <a:cs typeface="Arial"/>
                        </a:rPr>
                        <a:t> </a:t>
                      </a:r>
                      <a:r>
                        <a:rPr sz="1050" b="1" spc="-50" dirty="0">
                          <a:solidFill>
                            <a:srgbClr val="0047B8"/>
                          </a:solidFill>
                          <a:latin typeface="Arial"/>
                          <a:cs typeface="Arial"/>
                        </a:rPr>
                        <a:t>E</a:t>
                      </a:r>
                      <a:endParaRPr sz="1050">
                        <a:latin typeface="Arial"/>
                        <a:cs typeface="Arial"/>
                      </a:endParaRPr>
                    </a:p>
                  </a:txBody>
                  <a:tcPr marL="0" marR="0" marT="254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extLst>
                  <a:ext uri="{0D108BD9-81ED-4DB2-BD59-A6C34878D82A}">
                    <a16:rowId xmlns:a16="http://schemas.microsoft.com/office/drawing/2014/main" val="10006"/>
                  </a:ext>
                </a:extLst>
              </a:tr>
              <a:tr h="450215">
                <a:tc>
                  <a:txBody>
                    <a:bodyPr/>
                    <a:lstStyle/>
                    <a:p>
                      <a:pPr>
                        <a:lnSpc>
                          <a:spcPct val="100000"/>
                        </a:lnSpc>
                        <a:spcBef>
                          <a:spcPts val="20"/>
                        </a:spcBef>
                      </a:pPr>
                      <a:endParaRPr sz="1000">
                        <a:latin typeface="Times New Roman"/>
                        <a:cs typeface="Times New Roman"/>
                      </a:endParaRPr>
                    </a:p>
                    <a:p>
                      <a:pPr algn="ctr">
                        <a:lnSpc>
                          <a:spcPct val="100000"/>
                        </a:lnSpc>
                      </a:pPr>
                      <a:r>
                        <a:rPr sz="1050" b="1" dirty="0">
                          <a:solidFill>
                            <a:srgbClr val="0047B8"/>
                          </a:solidFill>
                          <a:latin typeface="Arial"/>
                          <a:cs typeface="Arial"/>
                        </a:rPr>
                        <a:t>Company</a:t>
                      </a:r>
                      <a:r>
                        <a:rPr sz="1050" b="1" spc="-40" dirty="0">
                          <a:solidFill>
                            <a:srgbClr val="0047B8"/>
                          </a:solidFill>
                          <a:latin typeface="Arial"/>
                          <a:cs typeface="Arial"/>
                        </a:rPr>
                        <a:t> </a:t>
                      </a:r>
                      <a:r>
                        <a:rPr sz="1050" b="1" spc="-50" dirty="0">
                          <a:solidFill>
                            <a:srgbClr val="0047B8"/>
                          </a:solidFill>
                          <a:latin typeface="Arial"/>
                          <a:cs typeface="Arial"/>
                        </a:rPr>
                        <a:t>F</a:t>
                      </a:r>
                      <a:endParaRPr sz="1050">
                        <a:latin typeface="Arial"/>
                        <a:cs typeface="Arial"/>
                      </a:endParaRPr>
                    </a:p>
                  </a:txBody>
                  <a:tcPr marL="0" marR="0" marT="254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extLst>
                  <a:ext uri="{0D108BD9-81ED-4DB2-BD59-A6C34878D82A}">
                    <a16:rowId xmlns:a16="http://schemas.microsoft.com/office/drawing/2014/main" val="10007"/>
                  </a:ext>
                </a:extLst>
              </a:tr>
              <a:tr h="450215">
                <a:tc>
                  <a:txBody>
                    <a:bodyPr/>
                    <a:lstStyle/>
                    <a:p>
                      <a:pPr>
                        <a:lnSpc>
                          <a:spcPct val="100000"/>
                        </a:lnSpc>
                        <a:spcBef>
                          <a:spcPts val="20"/>
                        </a:spcBef>
                      </a:pPr>
                      <a:endParaRPr sz="1000">
                        <a:latin typeface="Times New Roman"/>
                        <a:cs typeface="Times New Roman"/>
                      </a:endParaRPr>
                    </a:p>
                    <a:p>
                      <a:pPr marL="635" algn="ctr">
                        <a:lnSpc>
                          <a:spcPct val="100000"/>
                        </a:lnSpc>
                      </a:pPr>
                      <a:r>
                        <a:rPr sz="1050" b="1" dirty="0">
                          <a:solidFill>
                            <a:srgbClr val="0047B8"/>
                          </a:solidFill>
                          <a:latin typeface="Arial"/>
                          <a:cs typeface="Arial"/>
                        </a:rPr>
                        <a:t>Company</a:t>
                      </a:r>
                      <a:r>
                        <a:rPr sz="1050" b="1" spc="-45" dirty="0">
                          <a:solidFill>
                            <a:srgbClr val="0047B8"/>
                          </a:solidFill>
                          <a:latin typeface="Arial"/>
                          <a:cs typeface="Arial"/>
                        </a:rPr>
                        <a:t> </a:t>
                      </a:r>
                      <a:r>
                        <a:rPr sz="1050" b="1" spc="-50" dirty="0">
                          <a:solidFill>
                            <a:srgbClr val="0047B8"/>
                          </a:solidFill>
                          <a:latin typeface="Arial"/>
                          <a:cs typeface="Arial"/>
                        </a:rPr>
                        <a:t>G</a:t>
                      </a:r>
                      <a:endParaRPr sz="1050">
                        <a:latin typeface="Arial"/>
                        <a:cs typeface="Arial"/>
                      </a:endParaRPr>
                    </a:p>
                  </a:txBody>
                  <a:tcPr marL="0" marR="0" marT="254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tc>
                  <a:txBody>
                    <a:bodyPr/>
                    <a:lstStyle/>
                    <a:p>
                      <a:pPr>
                        <a:lnSpc>
                          <a:spcPct val="100000"/>
                        </a:lnSpc>
                      </a:pPr>
                      <a:endParaRPr sz="1400">
                        <a:latin typeface="Times New Roman"/>
                        <a:cs typeface="Times New Roman"/>
                      </a:endParaRPr>
                    </a:p>
                  </a:txBody>
                  <a:tcPr marL="0" marR="0" marT="0" marB="0">
                    <a:lnL w="3175">
                      <a:solidFill>
                        <a:srgbClr val="0047B8"/>
                      </a:solidFill>
                      <a:prstDash val="solid"/>
                    </a:lnL>
                    <a:lnR w="3175">
                      <a:solidFill>
                        <a:srgbClr val="0047B8"/>
                      </a:solidFill>
                      <a:prstDash val="solid"/>
                    </a:lnR>
                    <a:lnT w="3175">
                      <a:solidFill>
                        <a:srgbClr val="0047B8"/>
                      </a:solidFill>
                      <a:prstDash val="solid"/>
                    </a:lnT>
                    <a:lnB w="3175">
                      <a:solidFill>
                        <a:srgbClr val="0047B8"/>
                      </a:solidFill>
                      <a:prstDash val="solid"/>
                    </a:lnB>
                  </a:tcPr>
                </a:tc>
                <a:extLst>
                  <a:ext uri="{0D108BD9-81ED-4DB2-BD59-A6C34878D82A}">
                    <a16:rowId xmlns:a16="http://schemas.microsoft.com/office/drawing/2014/main" val="10008"/>
                  </a:ext>
                </a:extLst>
              </a:tr>
            </a:tbl>
          </a:graphicData>
        </a:graphic>
      </p:graphicFrame>
      <p:pic>
        <p:nvPicPr>
          <p:cNvPr id="4" name="object 4"/>
          <p:cNvPicPr/>
          <p:nvPr/>
        </p:nvPicPr>
        <p:blipFill>
          <a:blip r:embed="rId2" cstate="print"/>
          <a:stretch>
            <a:fillRect/>
          </a:stretch>
        </p:blipFill>
        <p:spPr>
          <a:xfrm>
            <a:off x="4021070" y="5295062"/>
            <a:ext cx="252319" cy="188405"/>
          </a:xfrm>
          <a:prstGeom prst="rect">
            <a:avLst/>
          </a:prstGeom>
        </p:spPr>
      </p:pic>
      <p:pic>
        <p:nvPicPr>
          <p:cNvPr id="5" name="object 5"/>
          <p:cNvPicPr/>
          <p:nvPr/>
        </p:nvPicPr>
        <p:blipFill>
          <a:blip r:embed="rId2" cstate="print"/>
          <a:stretch>
            <a:fillRect/>
          </a:stretch>
        </p:blipFill>
        <p:spPr>
          <a:xfrm>
            <a:off x="8003282" y="5299370"/>
            <a:ext cx="252319" cy="187391"/>
          </a:xfrm>
          <a:prstGeom prst="rect">
            <a:avLst/>
          </a:prstGeom>
        </p:spPr>
      </p:pic>
      <p:pic>
        <p:nvPicPr>
          <p:cNvPr id="6" name="object 6"/>
          <p:cNvPicPr/>
          <p:nvPr/>
        </p:nvPicPr>
        <p:blipFill>
          <a:blip r:embed="rId3" cstate="print"/>
          <a:stretch>
            <a:fillRect/>
          </a:stretch>
        </p:blipFill>
        <p:spPr>
          <a:xfrm>
            <a:off x="8964965" y="5302682"/>
            <a:ext cx="253772" cy="188405"/>
          </a:xfrm>
          <a:prstGeom prst="rect">
            <a:avLst/>
          </a:prstGeom>
        </p:spPr>
      </p:pic>
      <p:pic>
        <p:nvPicPr>
          <p:cNvPr id="7" name="object 7"/>
          <p:cNvPicPr/>
          <p:nvPr/>
        </p:nvPicPr>
        <p:blipFill>
          <a:blip r:embed="rId4" cstate="print"/>
          <a:stretch>
            <a:fillRect/>
          </a:stretch>
        </p:blipFill>
        <p:spPr>
          <a:xfrm>
            <a:off x="5030494" y="5277585"/>
            <a:ext cx="193334" cy="194425"/>
          </a:xfrm>
          <a:prstGeom prst="rect">
            <a:avLst/>
          </a:prstGeom>
        </p:spPr>
      </p:pic>
      <p:pic>
        <p:nvPicPr>
          <p:cNvPr id="8" name="object 8"/>
          <p:cNvPicPr/>
          <p:nvPr/>
        </p:nvPicPr>
        <p:blipFill>
          <a:blip r:embed="rId4" cstate="print"/>
          <a:stretch>
            <a:fillRect/>
          </a:stretch>
        </p:blipFill>
        <p:spPr>
          <a:xfrm>
            <a:off x="6041116" y="5274331"/>
            <a:ext cx="194448" cy="193312"/>
          </a:xfrm>
          <a:prstGeom prst="rect">
            <a:avLst/>
          </a:prstGeom>
        </p:spPr>
      </p:pic>
      <p:pic>
        <p:nvPicPr>
          <p:cNvPr id="9" name="object 9"/>
          <p:cNvPicPr/>
          <p:nvPr/>
        </p:nvPicPr>
        <p:blipFill>
          <a:blip r:embed="rId4" cstate="print"/>
          <a:stretch>
            <a:fillRect/>
          </a:stretch>
        </p:blipFill>
        <p:spPr>
          <a:xfrm>
            <a:off x="7040650" y="5286729"/>
            <a:ext cx="193334" cy="194425"/>
          </a:xfrm>
          <a:prstGeom prst="rect">
            <a:avLst/>
          </a:prstGeom>
        </p:spPr>
      </p:pic>
      <p:pic>
        <p:nvPicPr>
          <p:cNvPr id="10" name="object 10"/>
          <p:cNvPicPr/>
          <p:nvPr/>
        </p:nvPicPr>
        <p:blipFill>
          <a:blip r:embed="rId5" cstate="print"/>
          <a:stretch>
            <a:fillRect/>
          </a:stretch>
        </p:blipFill>
        <p:spPr>
          <a:xfrm>
            <a:off x="4021070" y="4850054"/>
            <a:ext cx="252319" cy="188405"/>
          </a:xfrm>
          <a:prstGeom prst="rect">
            <a:avLst/>
          </a:prstGeom>
        </p:spPr>
      </p:pic>
      <p:pic>
        <p:nvPicPr>
          <p:cNvPr id="11" name="object 11"/>
          <p:cNvPicPr/>
          <p:nvPr/>
        </p:nvPicPr>
        <p:blipFill>
          <a:blip r:embed="rId3" cstate="print"/>
          <a:stretch>
            <a:fillRect/>
          </a:stretch>
        </p:blipFill>
        <p:spPr>
          <a:xfrm>
            <a:off x="8964965" y="4857674"/>
            <a:ext cx="253772" cy="188405"/>
          </a:xfrm>
          <a:prstGeom prst="rect">
            <a:avLst/>
          </a:prstGeom>
        </p:spPr>
      </p:pic>
      <p:pic>
        <p:nvPicPr>
          <p:cNvPr id="12" name="object 12"/>
          <p:cNvPicPr/>
          <p:nvPr/>
        </p:nvPicPr>
        <p:blipFill>
          <a:blip r:embed="rId5" cstate="print"/>
          <a:stretch>
            <a:fillRect/>
          </a:stretch>
        </p:blipFill>
        <p:spPr>
          <a:xfrm>
            <a:off x="5001002" y="4850054"/>
            <a:ext cx="252319" cy="188405"/>
          </a:xfrm>
          <a:prstGeom prst="rect">
            <a:avLst/>
          </a:prstGeom>
        </p:spPr>
      </p:pic>
      <p:pic>
        <p:nvPicPr>
          <p:cNvPr id="13" name="object 13"/>
          <p:cNvPicPr/>
          <p:nvPr/>
        </p:nvPicPr>
        <p:blipFill>
          <a:blip r:embed="rId3" cstate="print"/>
          <a:stretch>
            <a:fillRect/>
          </a:stretch>
        </p:blipFill>
        <p:spPr>
          <a:xfrm>
            <a:off x="6011454" y="4850054"/>
            <a:ext cx="253772" cy="188405"/>
          </a:xfrm>
          <a:prstGeom prst="rect">
            <a:avLst/>
          </a:prstGeom>
        </p:spPr>
      </p:pic>
      <p:pic>
        <p:nvPicPr>
          <p:cNvPr id="14" name="object 14"/>
          <p:cNvPicPr/>
          <p:nvPr/>
        </p:nvPicPr>
        <p:blipFill>
          <a:blip r:embed="rId5" cstate="print"/>
          <a:stretch>
            <a:fillRect/>
          </a:stretch>
        </p:blipFill>
        <p:spPr>
          <a:xfrm>
            <a:off x="6982242" y="4850054"/>
            <a:ext cx="253772" cy="188405"/>
          </a:xfrm>
          <a:prstGeom prst="rect">
            <a:avLst/>
          </a:prstGeom>
        </p:spPr>
      </p:pic>
      <p:pic>
        <p:nvPicPr>
          <p:cNvPr id="15" name="object 15"/>
          <p:cNvPicPr/>
          <p:nvPr/>
        </p:nvPicPr>
        <p:blipFill>
          <a:blip r:embed="rId6" cstate="print"/>
          <a:stretch>
            <a:fillRect/>
          </a:stretch>
        </p:blipFill>
        <p:spPr>
          <a:xfrm>
            <a:off x="8032774" y="4859803"/>
            <a:ext cx="193334" cy="193312"/>
          </a:xfrm>
          <a:prstGeom prst="rect">
            <a:avLst/>
          </a:prstGeom>
        </p:spPr>
      </p:pic>
      <p:pic>
        <p:nvPicPr>
          <p:cNvPr id="16" name="object 16"/>
          <p:cNvPicPr/>
          <p:nvPr/>
        </p:nvPicPr>
        <p:blipFill>
          <a:blip r:embed="rId4" cstate="print"/>
          <a:stretch>
            <a:fillRect/>
          </a:stretch>
        </p:blipFill>
        <p:spPr>
          <a:xfrm>
            <a:off x="8043442" y="4390617"/>
            <a:ext cx="193334" cy="194425"/>
          </a:xfrm>
          <a:prstGeom prst="rect">
            <a:avLst/>
          </a:prstGeom>
        </p:spPr>
      </p:pic>
      <p:pic>
        <p:nvPicPr>
          <p:cNvPr id="17" name="object 17"/>
          <p:cNvPicPr/>
          <p:nvPr/>
        </p:nvPicPr>
        <p:blipFill>
          <a:blip r:embed="rId4" cstate="print"/>
          <a:stretch>
            <a:fillRect/>
          </a:stretch>
        </p:blipFill>
        <p:spPr>
          <a:xfrm>
            <a:off x="5030494" y="4390617"/>
            <a:ext cx="193334" cy="194425"/>
          </a:xfrm>
          <a:prstGeom prst="rect">
            <a:avLst/>
          </a:prstGeom>
        </p:spPr>
      </p:pic>
      <p:pic>
        <p:nvPicPr>
          <p:cNvPr id="18" name="object 18"/>
          <p:cNvPicPr/>
          <p:nvPr/>
        </p:nvPicPr>
        <p:blipFill>
          <a:blip r:embed="rId4" cstate="print"/>
          <a:stretch>
            <a:fillRect/>
          </a:stretch>
        </p:blipFill>
        <p:spPr>
          <a:xfrm>
            <a:off x="6041116" y="4404333"/>
            <a:ext cx="194448" cy="194425"/>
          </a:xfrm>
          <a:prstGeom prst="rect">
            <a:avLst/>
          </a:prstGeom>
        </p:spPr>
      </p:pic>
      <p:pic>
        <p:nvPicPr>
          <p:cNvPr id="19" name="object 19"/>
          <p:cNvPicPr/>
          <p:nvPr/>
        </p:nvPicPr>
        <p:blipFill>
          <a:blip r:embed="rId6" cstate="print"/>
          <a:stretch>
            <a:fillRect/>
          </a:stretch>
        </p:blipFill>
        <p:spPr>
          <a:xfrm>
            <a:off x="7008646" y="4411953"/>
            <a:ext cx="193334" cy="194425"/>
          </a:xfrm>
          <a:prstGeom prst="rect">
            <a:avLst/>
          </a:prstGeom>
        </p:spPr>
      </p:pic>
      <p:pic>
        <p:nvPicPr>
          <p:cNvPr id="20" name="object 20"/>
          <p:cNvPicPr/>
          <p:nvPr/>
        </p:nvPicPr>
        <p:blipFill>
          <a:blip r:embed="rId5" cstate="print"/>
          <a:stretch>
            <a:fillRect/>
          </a:stretch>
        </p:blipFill>
        <p:spPr>
          <a:xfrm>
            <a:off x="4031778" y="4411142"/>
            <a:ext cx="253772" cy="188405"/>
          </a:xfrm>
          <a:prstGeom prst="rect">
            <a:avLst/>
          </a:prstGeom>
        </p:spPr>
      </p:pic>
      <p:pic>
        <p:nvPicPr>
          <p:cNvPr id="21" name="object 21"/>
          <p:cNvPicPr/>
          <p:nvPr/>
        </p:nvPicPr>
        <p:blipFill>
          <a:blip r:embed="rId7" cstate="print"/>
          <a:stretch>
            <a:fillRect/>
          </a:stretch>
        </p:blipFill>
        <p:spPr>
          <a:xfrm>
            <a:off x="9034488" y="4383141"/>
            <a:ext cx="146898" cy="243077"/>
          </a:xfrm>
          <a:prstGeom prst="rect">
            <a:avLst/>
          </a:prstGeom>
        </p:spPr>
      </p:pic>
      <p:pic>
        <p:nvPicPr>
          <p:cNvPr id="22" name="object 22"/>
          <p:cNvPicPr/>
          <p:nvPr/>
        </p:nvPicPr>
        <p:blipFill>
          <a:blip r:embed="rId5" cstate="print"/>
          <a:stretch>
            <a:fillRect/>
          </a:stretch>
        </p:blipFill>
        <p:spPr>
          <a:xfrm>
            <a:off x="4027166" y="3924986"/>
            <a:ext cx="252319" cy="188405"/>
          </a:xfrm>
          <a:prstGeom prst="rect">
            <a:avLst/>
          </a:prstGeom>
        </p:spPr>
      </p:pic>
      <p:pic>
        <p:nvPicPr>
          <p:cNvPr id="23" name="object 23"/>
          <p:cNvPicPr/>
          <p:nvPr/>
        </p:nvPicPr>
        <p:blipFill>
          <a:blip r:embed="rId6" cstate="print"/>
          <a:stretch>
            <a:fillRect/>
          </a:stretch>
        </p:blipFill>
        <p:spPr>
          <a:xfrm>
            <a:off x="5036590" y="3939513"/>
            <a:ext cx="193334" cy="194425"/>
          </a:xfrm>
          <a:prstGeom prst="rect">
            <a:avLst/>
          </a:prstGeom>
        </p:spPr>
      </p:pic>
      <p:pic>
        <p:nvPicPr>
          <p:cNvPr id="24" name="object 24"/>
          <p:cNvPicPr/>
          <p:nvPr/>
        </p:nvPicPr>
        <p:blipFill>
          <a:blip r:embed="rId4" cstate="print"/>
          <a:stretch>
            <a:fillRect/>
          </a:stretch>
        </p:blipFill>
        <p:spPr>
          <a:xfrm>
            <a:off x="6016522" y="3939513"/>
            <a:ext cx="193334" cy="194425"/>
          </a:xfrm>
          <a:prstGeom prst="rect">
            <a:avLst/>
          </a:prstGeom>
        </p:spPr>
      </p:pic>
      <p:pic>
        <p:nvPicPr>
          <p:cNvPr id="25" name="object 25"/>
          <p:cNvPicPr/>
          <p:nvPr/>
        </p:nvPicPr>
        <p:blipFill>
          <a:blip r:embed="rId5" cstate="print"/>
          <a:stretch>
            <a:fillRect/>
          </a:stretch>
        </p:blipFill>
        <p:spPr>
          <a:xfrm>
            <a:off x="8009378" y="3929558"/>
            <a:ext cx="252319" cy="188405"/>
          </a:xfrm>
          <a:prstGeom prst="rect">
            <a:avLst/>
          </a:prstGeom>
        </p:spPr>
      </p:pic>
      <p:pic>
        <p:nvPicPr>
          <p:cNvPr id="26" name="object 26"/>
          <p:cNvPicPr/>
          <p:nvPr/>
        </p:nvPicPr>
        <p:blipFill>
          <a:blip r:embed="rId8" cstate="print"/>
          <a:stretch>
            <a:fillRect/>
          </a:stretch>
        </p:blipFill>
        <p:spPr>
          <a:xfrm>
            <a:off x="7040650" y="3936465"/>
            <a:ext cx="193334" cy="194425"/>
          </a:xfrm>
          <a:prstGeom prst="rect">
            <a:avLst/>
          </a:prstGeom>
        </p:spPr>
      </p:pic>
      <p:pic>
        <p:nvPicPr>
          <p:cNvPr id="27" name="object 27"/>
          <p:cNvPicPr/>
          <p:nvPr/>
        </p:nvPicPr>
        <p:blipFill>
          <a:blip r:embed="rId2" cstate="print"/>
          <a:stretch>
            <a:fillRect/>
          </a:stretch>
        </p:blipFill>
        <p:spPr>
          <a:xfrm>
            <a:off x="8971062" y="3932606"/>
            <a:ext cx="253772" cy="188405"/>
          </a:xfrm>
          <a:prstGeom prst="rect">
            <a:avLst/>
          </a:prstGeom>
        </p:spPr>
      </p:pic>
      <p:pic>
        <p:nvPicPr>
          <p:cNvPr id="28" name="object 28"/>
          <p:cNvPicPr/>
          <p:nvPr/>
        </p:nvPicPr>
        <p:blipFill>
          <a:blip r:embed="rId2" cstate="print"/>
          <a:stretch>
            <a:fillRect/>
          </a:stretch>
        </p:blipFill>
        <p:spPr>
          <a:xfrm>
            <a:off x="4021070" y="3432734"/>
            <a:ext cx="252319" cy="188405"/>
          </a:xfrm>
          <a:prstGeom prst="rect">
            <a:avLst/>
          </a:prstGeom>
        </p:spPr>
      </p:pic>
      <p:pic>
        <p:nvPicPr>
          <p:cNvPr id="29" name="object 29"/>
          <p:cNvPicPr/>
          <p:nvPr/>
        </p:nvPicPr>
        <p:blipFill>
          <a:blip r:embed="rId2" cstate="print"/>
          <a:stretch>
            <a:fillRect/>
          </a:stretch>
        </p:blipFill>
        <p:spPr>
          <a:xfrm>
            <a:off x="5001002" y="3432734"/>
            <a:ext cx="252319" cy="188405"/>
          </a:xfrm>
          <a:prstGeom prst="rect">
            <a:avLst/>
          </a:prstGeom>
        </p:spPr>
      </p:pic>
      <p:pic>
        <p:nvPicPr>
          <p:cNvPr id="30" name="object 30"/>
          <p:cNvPicPr/>
          <p:nvPr/>
        </p:nvPicPr>
        <p:blipFill>
          <a:blip r:embed="rId2" cstate="print"/>
          <a:stretch>
            <a:fillRect/>
          </a:stretch>
        </p:blipFill>
        <p:spPr>
          <a:xfrm>
            <a:off x="6982242" y="3432734"/>
            <a:ext cx="253772" cy="188405"/>
          </a:xfrm>
          <a:prstGeom prst="rect">
            <a:avLst/>
          </a:prstGeom>
        </p:spPr>
      </p:pic>
      <p:pic>
        <p:nvPicPr>
          <p:cNvPr id="31" name="object 31"/>
          <p:cNvPicPr/>
          <p:nvPr/>
        </p:nvPicPr>
        <p:blipFill>
          <a:blip r:embed="rId9" cstate="print"/>
          <a:stretch>
            <a:fillRect/>
          </a:stretch>
        </p:blipFill>
        <p:spPr>
          <a:xfrm>
            <a:off x="8032774" y="3456199"/>
            <a:ext cx="193334" cy="193312"/>
          </a:xfrm>
          <a:prstGeom prst="rect">
            <a:avLst/>
          </a:prstGeom>
        </p:spPr>
      </p:pic>
      <p:pic>
        <p:nvPicPr>
          <p:cNvPr id="32" name="object 32"/>
          <p:cNvPicPr/>
          <p:nvPr/>
        </p:nvPicPr>
        <p:blipFill>
          <a:blip r:embed="rId4" cstate="print"/>
          <a:stretch>
            <a:fillRect/>
          </a:stretch>
        </p:blipFill>
        <p:spPr>
          <a:xfrm>
            <a:off x="9011391" y="3450103"/>
            <a:ext cx="194448" cy="193312"/>
          </a:xfrm>
          <a:prstGeom prst="rect">
            <a:avLst/>
          </a:prstGeom>
        </p:spPr>
      </p:pic>
      <p:pic>
        <p:nvPicPr>
          <p:cNvPr id="33" name="object 33"/>
          <p:cNvPicPr/>
          <p:nvPr/>
        </p:nvPicPr>
        <p:blipFill>
          <a:blip r:embed="rId8" cstate="print"/>
          <a:stretch>
            <a:fillRect/>
          </a:stretch>
        </p:blipFill>
        <p:spPr>
          <a:xfrm>
            <a:off x="6041116" y="3460771"/>
            <a:ext cx="194448" cy="193312"/>
          </a:xfrm>
          <a:prstGeom prst="rect">
            <a:avLst/>
          </a:prstGeom>
        </p:spPr>
      </p:pic>
      <p:pic>
        <p:nvPicPr>
          <p:cNvPr id="34" name="object 34"/>
          <p:cNvPicPr/>
          <p:nvPr/>
        </p:nvPicPr>
        <p:blipFill>
          <a:blip r:embed="rId2" cstate="print"/>
          <a:stretch>
            <a:fillRect/>
          </a:stretch>
        </p:blipFill>
        <p:spPr>
          <a:xfrm>
            <a:off x="4021070" y="2112950"/>
            <a:ext cx="252319" cy="188405"/>
          </a:xfrm>
          <a:prstGeom prst="rect">
            <a:avLst/>
          </a:prstGeom>
        </p:spPr>
      </p:pic>
      <p:pic>
        <p:nvPicPr>
          <p:cNvPr id="35" name="object 35"/>
          <p:cNvPicPr/>
          <p:nvPr/>
        </p:nvPicPr>
        <p:blipFill>
          <a:blip r:embed="rId5" cstate="print"/>
          <a:stretch>
            <a:fillRect/>
          </a:stretch>
        </p:blipFill>
        <p:spPr>
          <a:xfrm>
            <a:off x="8003282" y="2115998"/>
            <a:ext cx="252319" cy="188405"/>
          </a:xfrm>
          <a:prstGeom prst="rect">
            <a:avLst/>
          </a:prstGeom>
        </p:spPr>
      </p:pic>
      <p:pic>
        <p:nvPicPr>
          <p:cNvPr id="36" name="object 36"/>
          <p:cNvPicPr/>
          <p:nvPr/>
        </p:nvPicPr>
        <p:blipFill>
          <a:blip r:embed="rId3" cstate="print"/>
          <a:stretch>
            <a:fillRect/>
          </a:stretch>
        </p:blipFill>
        <p:spPr>
          <a:xfrm>
            <a:off x="8964965" y="2119046"/>
            <a:ext cx="253772" cy="188405"/>
          </a:xfrm>
          <a:prstGeom prst="rect">
            <a:avLst/>
          </a:prstGeom>
        </p:spPr>
      </p:pic>
      <p:pic>
        <p:nvPicPr>
          <p:cNvPr id="37" name="object 37"/>
          <p:cNvPicPr/>
          <p:nvPr/>
        </p:nvPicPr>
        <p:blipFill>
          <a:blip r:embed="rId2" cstate="print"/>
          <a:stretch>
            <a:fillRect/>
          </a:stretch>
        </p:blipFill>
        <p:spPr>
          <a:xfrm>
            <a:off x="5001002" y="2112950"/>
            <a:ext cx="252319" cy="188405"/>
          </a:xfrm>
          <a:prstGeom prst="rect">
            <a:avLst/>
          </a:prstGeom>
        </p:spPr>
      </p:pic>
      <p:pic>
        <p:nvPicPr>
          <p:cNvPr id="38" name="object 38"/>
          <p:cNvPicPr/>
          <p:nvPr/>
        </p:nvPicPr>
        <p:blipFill>
          <a:blip r:embed="rId10" cstate="print"/>
          <a:stretch>
            <a:fillRect/>
          </a:stretch>
        </p:blipFill>
        <p:spPr>
          <a:xfrm>
            <a:off x="6011454" y="2112950"/>
            <a:ext cx="253772" cy="188405"/>
          </a:xfrm>
          <a:prstGeom prst="rect">
            <a:avLst/>
          </a:prstGeom>
        </p:spPr>
      </p:pic>
      <p:pic>
        <p:nvPicPr>
          <p:cNvPr id="39" name="object 39"/>
          <p:cNvPicPr/>
          <p:nvPr/>
        </p:nvPicPr>
        <p:blipFill>
          <a:blip r:embed="rId2" cstate="print"/>
          <a:stretch>
            <a:fillRect/>
          </a:stretch>
        </p:blipFill>
        <p:spPr>
          <a:xfrm>
            <a:off x="6982242" y="2112950"/>
            <a:ext cx="253772" cy="188405"/>
          </a:xfrm>
          <a:prstGeom prst="rect">
            <a:avLst/>
          </a:prstGeom>
        </p:spPr>
      </p:pic>
      <p:pic>
        <p:nvPicPr>
          <p:cNvPr id="40" name="object 40"/>
          <p:cNvPicPr/>
          <p:nvPr/>
        </p:nvPicPr>
        <p:blipFill>
          <a:blip r:embed="rId2" cstate="print"/>
          <a:stretch>
            <a:fillRect/>
          </a:stretch>
        </p:blipFill>
        <p:spPr>
          <a:xfrm>
            <a:off x="8013950" y="2998394"/>
            <a:ext cx="252319" cy="188405"/>
          </a:xfrm>
          <a:prstGeom prst="rect">
            <a:avLst/>
          </a:prstGeom>
        </p:spPr>
      </p:pic>
      <p:pic>
        <p:nvPicPr>
          <p:cNvPr id="41" name="object 41"/>
          <p:cNvPicPr/>
          <p:nvPr/>
        </p:nvPicPr>
        <p:blipFill>
          <a:blip r:embed="rId8" cstate="print"/>
          <a:stretch>
            <a:fillRect/>
          </a:stretch>
        </p:blipFill>
        <p:spPr>
          <a:xfrm>
            <a:off x="5030494" y="3008143"/>
            <a:ext cx="193334" cy="193312"/>
          </a:xfrm>
          <a:prstGeom prst="rect">
            <a:avLst/>
          </a:prstGeom>
        </p:spPr>
      </p:pic>
      <p:pic>
        <p:nvPicPr>
          <p:cNvPr id="42" name="object 42"/>
          <p:cNvPicPr/>
          <p:nvPr/>
        </p:nvPicPr>
        <p:blipFill>
          <a:blip r:embed="rId8" cstate="print"/>
          <a:stretch>
            <a:fillRect/>
          </a:stretch>
        </p:blipFill>
        <p:spPr>
          <a:xfrm>
            <a:off x="6041116" y="3003571"/>
            <a:ext cx="194448" cy="193312"/>
          </a:xfrm>
          <a:prstGeom prst="rect">
            <a:avLst/>
          </a:prstGeom>
        </p:spPr>
      </p:pic>
      <p:pic>
        <p:nvPicPr>
          <p:cNvPr id="43" name="object 43"/>
          <p:cNvPicPr/>
          <p:nvPr/>
        </p:nvPicPr>
        <p:blipFill>
          <a:blip r:embed="rId8" cstate="print"/>
          <a:stretch>
            <a:fillRect/>
          </a:stretch>
        </p:blipFill>
        <p:spPr>
          <a:xfrm>
            <a:off x="7040650" y="3017287"/>
            <a:ext cx="193334" cy="193312"/>
          </a:xfrm>
          <a:prstGeom prst="rect">
            <a:avLst/>
          </a:prstGeom>
        </p:spPr>
      </p:pic>
      <p:pic>
        <p:nvPicPr>
          <p:cNvPr id="44" name="object 44"/>
          <p:cNvPicPr/>
          <p:nvPr/>
        </p:nvPicPr>
        <p:blipFill>
          <a:blip r:embed="rId11" cstate="print"/>
          <a:stretch>
            <a:fillRect/>
          </a:stretch>
        </p:blipFill>
        <p:spPr>
          <a:xfrm>
            <a:off x="9018134" y="2964297"/>
            <a:ext cx="147602" cy="243077"/>
          </a:xfrm>
          <a:prstGeom prst="rect">
            <a:avLst/>
          </a:prstGeom>
        </p:spPr>
      </p:pic>
      <p:pic>
        <p:nvPicPr>
          <p:cNvPr id="45" name="object 45"/>
          <p:cNvPicPr/>
          <p:nvPr/>
        </p:nvPicPr>
        <p:blipFill>
          <a:blip r:embed="rId5" cstate="print"/>
          <a:stretch>
            <a:fillRect/>
          </a:stretch>
        </p:blipFill>
        <p:spPr>
          <a:xfrm>
            <a:off x="4027166" y="2571674"/>
            <a:ext cx="252319" cy="188405"/>
          </a:xfrm>
          <a:prstGeom prst="rect">
            <a:avLst/>
          </a:prstGeom>
        </p:spPr>
      </p:pic>
      <p:pic>
        <p:nvPicPr>
          <p:cNvPr id="46" name="object 46"/>
          <p:cNvPicPr/>
          <p:nvPr/>
        </p:nvPicPr>
        <p:blipFill>
          <a:blip r:embed="rId2" cstate="print"/>
          <a:stretch>
            <a:fillRect/>
          </a:stretch>
        </p:blipFill>
        <p:spPr>
          <a:xfrm>
            <a:off x="8009378" y="2574722"/>
            <a:ext cx="252319" cy="188405"/>
          </a:xfrm>
          <a:prstGeom prst="rect">
            <a:avLst/>
          </a:prstGeom>
        </p:spPr>
      </p:pic>
      <p:pic>
        <p:nvPicPr>
          <p:cNvPr id="47" name="object 47"/>
          <p:cNvPicPr/>
          <p:nvPr/>
        </p:nvPicPr>
        <p:blipFill>
          <a:blip r:embed="rId5" cstate="print"/>
          <a:stretch>
            <a:fillRect/>
          </a:stretch>
        </p:blipFill>
        <p:spPr>
          <a:xfrm>
            <a:off x="8971062" y="2577770"/>
            <a:ext cx="253772" cy="188405"/>
          </a:xfrm>
          <a:prstGeom prst="rect">
            <a:avLst/>
          </a:prstGeom>
        </p:spPr>
      </p:pic>
      <p:pic>
        <p:nvPicPr>
          <p:cNvPr id="48" name="object 48"/>
          <p:cNvPicPr/>
          <p:nvPr/>
        </p:nvPicPr>
        <p:blipFill>
          <a:blip r:embed="rId5" cstate="print"/>
          <a:stretch>
            <a:fillRect/>
          </a:stretch>
        </p:blipFill>
        <p:spPr>
          <a:xfrm>
            <a:off x="5007098" y="2571674"/>
            <a:ext cx="252319" cy="188405"/>
          </a:xfrm>
          <a:prstGeom prst="rect">
            <a:avLst/>
          </a:prstGeom>
        </p:spPr>
      </p:pic>
      <p:pic>
        <p:nvPicPr>
          <p:cNvPr id="49" name="object 49"/>
          <p:cNvPicPr/>
          <p:nvPr/>
        </p:nvPicPr>
        <p:blipFill>
          <a:blip r:embed="rId5" cstate="print"/>
          <a:stretch>
            <a:fillRect/>
          </a:stretch>
        </p:blipFill>
        <p:spPr>
          <a:xfrm>
            <a:off x="6017550" y="2571674"/>
            <a:ext cx="253772" cy="188405"/>
          </a:xfrm>
          <a:prstGeom prst="rect">
            <a:avLst/>
          </a:prstGeom>
        </p:spPr>
      </p:pic>
      <p:pic>
        <p:nvPicPr>
          <p:cNvPr id="50" name="object 50"/>
          <p:cNvPicPr/>
          <p:nvPr/>
        </p:nvPicPr>
        <p:blipFill>
          <a:blip r:embed="rId3" cstate="print"/>
          <a:stretch>
            <a:fillRect/>
          </a:stretch>
        </p:blipFill>
        <p:spPr>
          <a:xfrm>
            <a:off x="6988338" y="2571674"/>
            <a:ext cx="253772" cy="188405"/>
          </a:xfrm>
          <a:prstGeom prst="rect">
            <a:avLst/>
          </a:prstGeom>
        </p:spPr>
      </p:pic>
      <p:sp>
        <p:nvSpPr>
          <p:cNvPr id="51" name="object 51"/>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41</a:t>
            </a:fld>
            <a:endParaRPr kumimoji="0" sz="1000" b="0" i="0" u="none" strike="noStrike" kern="0" cap="none" spc="-25" normalizeH="0" baseline="0" noProof="0" dirty="0">
              <a:ln>
                <a:noFill/>
              </a:ln>
              <a:solidFill>
                <a:srgbClr val="0047B8"/>
              </a:solidFill>
              <a:effectLst/>
              <a:uLnTx/>
              <a:uFillTx/>
              <a:latin typeface="Arial"/>
              <a:cs typeface="Arial"/>
            </a:endParaRPr>
          </a:p>
        </p:txBody>
      </p:sp>
    </p:spTree>
    <p:extLst>
      <p:ext uri="{BB962C8B-B14F-4D97-AF65-F5344CB8AC3E}">
        <p14:creationId xmlns:p14="http://schemas.microsoft.com/office/powerpoint/2010/main" val="34989352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9460" cy="5847715"/>
          </a:xfrm>
          <a:custGeom>
            <a:avLst/>
            <a:gdLst/>
            <a:ahLst/>
            <a:cxnLst/>
            <a:rect l="l" t="t" r="r" b="b"/>
            <a:pathLst>
              <a:path w="12189460" h="5847715">
                <a:moveTo>
                  <a:pt x="0" y="5847588"/>
                </a:moveTo>
                <a:lnTo>
                  <a:pt x="12188952" y="5847588"/>
                </a:lnTo>
                <a:lnTo>
                  <a:pt x="12188952" y="0"/>
                </a:lnTo>
                <a:lnTo>
                  <a:pt x="0" y="0"/>
                </a:lnTo>
                <a:lnTo>
                  <a:pt x="0" y="5847588"/>
                </a:lnTo>
                <a:close/>
              </a:path>
            </a:pathLst>
          </a:custGeom>
          <a:solidFill>
            <a:srgbClr val="004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 name="object 3"/>
          <p:cNvSpPr txBox="1">
            <a:spLocks noGrp="1"/>
          </p:cNvSpPr>
          <p:nvPr>
            <p:ph type="title"/>
          </p:nvPr>
        </p:nvSpPr>
        <p:spPr>
          <a:xfrm>
            <a:off x="1137310" y="2240737"/>
            <a:ext cx="10014585" cy="514350"/>
          </a:xfrm>
          <a:prstGeom prst="rect">
            <a:avLst/>
          </a:prstGeom>
        </p:spPr>
        <p:txBody>
          <a:bodyPr vert="horz" wrap="square" lIns="0" tIns="13335" rIns="0" bIns="0" rtlCol="0">
            <a:spAutoFit/>
          </a:bodyPr>
          <a:lstStyle/>
          <a:p>
            <a:pPr marL="12700">
              <a:lnSpc>
                <a:spcPct val="100000"/>
              </a:lnSpc>
              <a:spcBef>
                <a:spcPts val="105"/>
              </a:spcBef>
            </a:pPr>
            <a:r>
              <a:rPr dirty="0"/>
              <a:t>Cost</a:t>
            </a:r>
            <a:r>
              <a:rPr spc="-35" dirty="0"/>
              <a:t> </a:t>
            </a:r>
            <a:r>
              <a:rPr dirty="0"/>
              <a:t>Containment</a:t>
            </a:r>
            <a:r>
              <a:rPr spc="-50" dirty="0"/>
              <a:t> </a:t>
            </a:r>
            <a:r>
              <a:rPr dirty="0"/>
              <a:t>is</a:t>
            </a:r>
            <a:r>
              <a:rPr spc="-20" dirty="0"/>
              <a:t> </a:t>
            </a:r>
            <a:r>
              <a:rPr dirty="0"/>
              <a:t>Only</a:t>
            </a:r>
            <a:r>
              <a:rPr spc="-55" dirty="0"/>
              <a:t> </a:t>
            </a:r>
            <a:r>
              <a:rPr dirty="0"/>
              <a:t>as</a:t>
            </a:r>
            <a:r>
              <a:rPr spc="-25" dirty="0"/>
              <a:t> </a:t>
            </a:r>
            <a:r>
              <a:rPr dirty="0"/>
              <a:t>Strong</a:t>
            </a:r>
            <a:r>
              <a:rPr spc="-40" dirty="0"/>
              <a:t> </a:t>
            </a:r>
            <a:r>
              <a:rPr dirty="0"/>
              <a:t>as</a:t>
            </a:r>
            <a:r>
              <a:rPr spc="-25" dirty="0"/>
              <a:t> </a:t>
            </a:r>
            <a:r>
              <a:rPr dirty="0"/>
              <a:t>the</a:t>
            </a:r>
            <a:r>
              <a:rPr spc="-35" dirty="0"/>
              <a:t> </a:t>
            </a:r>
            <a:r>
              <a:rPr spc="-10" dirty="0"/>
              <a:t>Sponsor</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42</a:t>
            </a:fld>
            <a:endParaRPr kumimoji="0" sz="1000" b="0" i="0" u="none" strike="noStrike" kern="0" cap="none" spc="-25" normalizeH="0" baseline="0" noProof="0" dirty="0">
              <a:ln>
                <a:noFill/>
              </a:ln>
              <a:solidFill>
                <a:srgbClr val="0047B8"/>
              </a:solidFill>
              <a:effectLst/>
              <a:uLnTx/>
              <a:uFillTx/>
              <a:latin typeface="Arial"/>
              <a:cs typeface="Arial"/>
            </a:endParaRPr>
          </a:p>
        </p:txBody>
      </p:sp>
    </p:spTree>
    <p:extLst>
      <p:ext uri="{BB962C8B-B14F-4D97-AF65-F5344CB8AC3E}">
        <p14:creationId xmlns:p14="http://schemas.microsoft.com/office/powerpoint/2010/main" val="2160609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9600" y="5283708"/>
            <a:ext cx="10970260" cy="622300"/>
          </a:xfrm>
          <a:prstGeom prst="rect">
            <a:avLst/>
          </a:prstGeom>
          <a:solidFill>
            <a:srgbClr val="0047B8"/>
          </a:solidFill>
        </p:spPr>
        <p:txBody>
          <a:bodyPr vert="horz" wrap="square" lIns="0" tIns="85090" rIns="0" bIns="0" rtlCol="0">
            <a:spAutoFit/>
          </a:bodyPr>
          <a:lstStyle/>
          <a:p>
            <a:pPr marL="906780" marR="96520" lvl="0" indent="-807720" defTabSz="914400" eaLnBrk="1" fontAlgn="auto" latinLnBrk="0" hangingPunct="1">
              <a:lnSpc>
                <a:spcPts val="1730"/>
              </a:lnSpc>
              <a:spcBef>
                <a:spcPts val="670"/>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Arial"/>
                <a:cs typeface="Arial"/>
              </a:rPr>
              <a:t>As</a:t>
            </a:r>
            <a:r>
              <a:rPr kumimoji="0" sz="1800" b="1" i="0" u="none" strike="noStrike" kern="0" cap="none" spc="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we</a:t>
            </a:r>
            <a:r>
              <a:rPr kumimoji="0" sz="1800" b="1" i="0" u="none" strike="noStrike" kern="0" cap="none" spc="-4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have</a:t>
            </a:r>
            <a:r>
              <a:rPr kumimoji="0" sz="1800" b="1" i="0" u="none" strike="noStrike" kern="0" cap="none" spc="2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already</a:t>
            </a:r>
            <a:r>
              <a:rPr kumimoji="0" sz="1800" b="1" i="0" u="none" strike="noStrike" kern="0" cap="none" spc="-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seen</a:t>
            </a:r>
            <a:r>
              <a:rPr kumimoji="0" sz="1800" b="1" i="0" u="none" strike="noStrike" kern="0" cap="none" spc="-1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in</a:t>
            </a:r>
            <a:r>
              <a:rPr kumimoji="0" sz="1800" b="1" i="0" u="none" strike="noStrike" kern="0" cap="none" spc="-1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the</a:t>
            </a:r>
            <a:r>
              <a:rPr kumimoji="0" sz="1800" b="1" i="0" u="none" strike="noStrike" kern="0" cap="none" spc="-1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renewables</a:t>
            </a:r>
            <a:r>
              <a:rPr kumimoji="0" sz="1800" b="1" i="0" u="none" strike="noStrike" kern="0" cap="none" spc="-5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business,</a:t>
            </a:r>
            <a:r>
              <a:rPr kumimoji="0" sz="1800" b="1" i="0" u="none" strike="noStrike" kern="0" cap="none" spc="-2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when</a:t>
            </a:r>
            <a:r>
              <a:rPr kumimoji="0" sz="1800" b="1" i="0" u="none" strike="noStrike" kern="0" cap="none" spc="-4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weaker</a:t>
            </a:r>
            <a:r>
              <a:rPr kumimoji="0" sz="1800" b="1" i="0" u="none" strike="noStrike" kern="0" cap="none" spc="-2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players</a:t>
            </a:r>
            <a:r>
              <a:rPr kumimoji="0" sz="1800" b="1" i="0" u="none" strike="noStrike" kern="0" cap="none" spc="-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can</a:t>
            </a:r>
            <a:r>
              <a:rPr kumimoji="0" sz="1800" b="1" i="0" u="none" strike="noStrike" kern="0" cap="none" spc="-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no</a:t>
            </a:r>
            <a:r>
              <a:rPr kumimoji="0" sz="1800" b="1" i="0" u="none" strike="noStrike" kern="0" cap="none" spc="-2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longer</a:t>
            </a:r>
            <a:r>
              <a:rPr kumimoji="0" sz="1800" b="1" i="0" u="none" strike="noStrike" kern="0" cap="none" spc="-3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justify</a:t>
            </a:r>
            <a:r>
              <a:rPr kumimoji="0" sz="1800" b="1" i="0" u="none" strike="noStrike" kern="0" cap="none" spc="-15" normalizeH="0" baseline="0" noProof="0" dirty="0">
                <a:ln>
                  <a:noFill/>
                </a:ln>
                <a:solidFill>
                  <a:srgbClr val="FFFFFF"/>
                </a:solidFill>
                <a:effectLst/>
                <a:uLnTx/>
                <a:uFillTx/>
                <a:latin typeface="Arial"/>
                <a:cs typeface="Arial"/>
              </a:rPr>
              <a:t> </a:t>
            </a:r>
            <a:r>
              <a:rPr kumimoji="0" sz="1800" b="1" i="0" u="none" strike="noStrike" kern="0" cap="none" spc="-25" normalizeH="0" baseline="0" noProof="0" dirty="0">
                <a:ln>
                  <a:noFill/>
                </a:ln>
                <a:solidFill>
                  <a:srgbClr val="FFFFFF"/>
                </a:solidFill>
                <a:effectLst/>
                <a:uLnTx/>
                <a:uFillTx/>
                <a:latin typeface="Arial"/>
                <a:cs typeface="Arial"/>
              </a:rPr>
              <a:t>an </a:t>
            </a:r>
            <a:r>
              <a:rPr kumimoji="0" sz="1800" b="1" i="0" u="none" strike="noStrike" kern="0" cap="none" spc="0" normalizeH="0" baseline="0" noProof="0" dirty="0">
                <a:ln>
                  <a:noFill/>
                </a:ln>
                <a:solidFill>
                  <a:srgbClr val="FFFFFF"/>
                </a:solidFill>
                <a:effectLst/>
                <a:uLnTx/>
                <a:uFillTx/>
                <a:latin typeface="Arial"/>
                <a:cs typeface="Arial"/>
              </a:rPr>
              <a:t>investment,</a:t>
            </a:r>
            <a:r>
              <a:rPr kumimoji="0" sz="1800" b="1" i="0" u="none" strike="noStrike" kern="0" cap="none" spc="2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they</a:t>
            </a:r>
            <a:r>
              <a:rPr kumimoji="0" sz="1800" b="1" i="0" u="none" strike="noStrike" kern="0" cap="none" spc="-2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often</a:t>
            </a:r>
            <a:r>
              <a:rPr kumimoji="0" sz="1800" b="1" i="0" u="none" strike="noStrike" kern="0" cap="none" spc="-2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will</a:t>
            </a:r>
            <a:r>
              <a:rPr kumimoji="0" sz="1800" b="1" i="0" u="none" strike="noStrike" kern="0" cap="none" spc="-4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seek</a:t>
            </a:r>
            <a:r>
              <a:rPr kumimoji="0" sz="1800" b="1" i="0" u="none" strike="noStrike" kern="0" cap="none" spc="-1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to</a:t>
            </a:r>
            <a:r>
              <a:rPr kumimoji="0" sz="1800" b="1" i="0" u="none" strike="noStrike" kern="0" cap="none" spc="-1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negotiate</a:t>
            </a:r>
            <a:r>
              <a:rPr kumimoji="0" sz="1800" b="1" i="0" u="none" strike="noStrike" kern="0" cap="none" spc="-3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higher</a:t>
            </a:r>
            <a:r>
              <a:rPr kumimoji="0" sz="1800" b="1" i="0" u="none" strike="noStrike" kern="0" cap="none" spc="-3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revenues</a:t>
            </a:r>
            <a:r>
              <a:rPr kumimoji="0" sz="1800" b="1" i="0" u="none" strike="noStrike" kern="0" cap="none" spc="3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or</a:t>
            </a:r>
            <a:r>
              <a:rPr kumimoji="0" sz="1800" b="1" i="0" u="none" strike="noStrike" kern="0" cap="none" spc="-1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abandon</a:t>
            </a:r>
            <a:r>
              <a:rPr kumimoji="0" sz="1800" b="1" i="0" u="none" strike="noStrike" kern="0" cap="none" spc="-1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the</a:t>
            </a:r>
            <a:r>
              <a:rPr kumimoji="0" sz="1800" b="1" i="0" u="none" strike="noStrike" kern="0" cap="none" spc="-20" normalizeH="0" baseline="0" noProof="0" dirty="0">
                <a:ln>
                  <a:noFill/>
                </a:ln>
                <a:solidFill>
                  <a:srgbClr val="FFFFFF"/>
                </a:solidFill>
                <a:effectLst/>
                <a:uLnTx/>
                <a:uFillTx/>
                <a:latin typeface="Arial"/>
                <a:cs typeface="Arial"/>
              </a:rPr>
              <a:t> </a:t>
            </a:r>
            <a:r>
              <a:rPr kumimoji="0" sz="1800" b="1" i="0" u="none" strike="noStrike" kern="0" cap="none" spc="-10" normalizeH="0" baseline="0" noProof="0" dirty="0">
                <a:ln>
                  <a:noFill/>
                </a:ln>
                <a:solidFill>
                  <a:srgbClr val="FFFFFF"/>
                </a:solidFill>
                <a:effectLst/>
                <a:uLnTx/>
                <a:uFillTx/>
                <a:latin typeface="Arial"/>
                <a:cs typeface="Arial"/>
              </a:rPr>
              <a:t>project</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a:spLocks noGrp="1"/>
          </p:cNvSpPr>
          <p:nvPr>
            <p:ph type="title"/>
          </p:nvPr>
        </p:nvSpPr>
        <p:spPr>
          <a:xfrm>
            <a:off x="4195698" y="973073"/>
            <a:ext cx="3781425" cy="391160"/>
          </a:xfrm>
          <a:prstGeom prst="rect">
            <a:avLst/>
          </a:prstGeom>
        </p:spPr>
        <p:txBody>
          <a:bodyPr vert="horz" wrap="square" lIns="0" tIns="12700" rIns="0" bIns="0" rtlCol="0">
            <a:spAutoFit/>
          </a:bodyPr>
          <a:lstStyle/>
          <a:p>
            <a:pPr marL="12700">
              <a:lnSpc>
                <a:spcPct val="100000"/>
              </a:lnSpc>
              <a:spcBef>
                <a:spcPts val="100"/>
              </a:spcBef>
            </a:pPr>
            <a:r>
              <a:rPr sz="2400" u="sng" dirty="0">
                <a:solidFill>
                  <a:srgbClr val="0047B8"/>
                </a:solidFill>
                <a:uFill>
                  <a:solidFill>
                    <a:srgbClr val="0047B8"/>
                  </a:solidFill>
                </a:uFill>
              </a:rPr>
              <a:t>Why</a:t>
            </a:r>
            <a:r>
              <a:rPr sz="2400" u="sng" spc="-25" dirty="0">
                <a:solidFill>
                  <a:srgbClr val="0047B8"/>
                </a:solidFill>
                <a:uFill>
                  <a:solidFill>
                    <a:srgbClr val="0047B8"/>
                  </a:solidFill>
                </a:uFill>
              </a:rPr>
              <a:t> </a:t>
            </a:r>
            <a:r>
              <a:rPr sz="2400" u="sng" dirty="0">
                <a:solidFill>
                  <a:srgbClr val="0047B8"/>
                </a:solidFill>
                <a:uFill>
                  <a:solidFill>
                    <a:srgbClr val="0047B8"/>
                  </a:solidFill>
                </a:uFill>
              </a:rPr>
              <a:t>The</a:t>
            </a:r>
            <a:r>
              <a:rPr sz="2400" u="sng" spc="-20" dirty="0">
                <a:solidFill>
                  <a:srgbClr val="0047B8"/>
                </a:solidFill>
                <a:uFill>
                  <a:solidFill>
                    <a:srgbClr val="0047B8"/>
                  </a:solidFill>
                </a:uFill>
              </a:rPr>
              <a:t> </a:t>
            </a:r>
            <a:r>
              <a:rPr sz="2400" u="sng" dirty="0">
                <a:solidFill>
                  <a:srgbClr val="0047B8"/>
                </a:solidFill>
                <a:uFill>
                  <a:solidFill>
                    <a:srgbClr val="0047B8"/>
                  </a:solidFill>
                </a:uFill>
              </a:rPr>
              <a:t>Sponsor</a:t>
            </a:r>
            <a:r>
              <a:rPr sz="2400" u="sng" spc="-10" dirty="0">
                <a:solidFill>
                  <a:srgbClr val="0047B8"/>
                </a:solidFill>
                <a:uFill>
                  <a:solidFill>
                    <a:srgbClr val="0047B8"/>
                  </a:solidFill>
                </a:uFill>
              </a:rPr>
              <a:t> Matters</a:t>
            </a:r>
            <a:endParaRPr sz="2400"/>
          </a:p>
        </p:txBody>
      </p:sp>
      <p:graphicFrame>
        <p:nvGraphicFramePr>
          <p:cNvPr id="4" name="object 4"/>
          <p:cNvGraphicFramePr>
            <a:graphicFrameLocks noGrp="1"/>
          </p:cNvGraphicFramePr>
          <p:nvPr/>
        </p:nvGraphicFramePr>
        <p:xfrm>
          <a:off x="1371727" y="1588300"/>
          <a:ext cx="9111615" cy="2790190"/>
        </p:xfrm>
        <a:graphic>
          <a:graphicData uri="http://schemas.openxmlformats.org/drawingml/2006/table">
            <a:tbl>
              <a:tblPr firstRow="1" bandRow="1">
                <a:tableStyleId>{2D5ABB26-0587-4C30-8999-92F81FD0307C}</a:tableStyleId>
              </a:tblPr>
              <a:tblGrid>
                <a:gridCol w="4352290">
                  <a:extLst>
                    <a:ext uri="{9D8B030D-6E8A-4147-A177-3AD203B41FA5}">
                      <a16:colId xmlns:a16="http://schemas.microsoft.com/office/drawing/2014/main" val="20000"/>
                    </a:ext>
                  </a:extLst>
                </a:gridCol>
                <a:gridCol w="463550">
                  <a:extLst>
                    <a:ext uri="{9D8B030D-6E8A-4147-A177-3AD203B41FA5}">
                      <a16:colId xmlns:a16="http://schemas.microsoft.com/office/drawing/2014/main" val="20001"/>
                    </a:ext>
                  </a:extLst>
                </a:gridCol>
                <a:gridCol w="4295775">
                  <a:extLst>
                    <a:ext uri="{9D8B030D-6E8A-4147-A177-3AD203B41FA5}">
                      <a16:colId xmlns:a16="http://schemas.microsoft.com/office/drawing/2014/main" val="20002"/>
                    </a:ext>
                  </a:extLst>
                </a:gridCol>
              </a:tblGrid>
              <a:tr h="395605">
                <a:tc>
                  <a:txBody>
                    <a:bodyPr/>
                    <a:lstStyle/>
                    <a:p>
                      <a:pPr marL="1100455">
                        <a:lnSpc>
                          <a:spcPct val="100000"/>
                        </a:lnSpc>
                        <a:spcBef>
                          <a:spcPts val="305"/>
                        </a:spcBef>
                      </a:pPr>
                      <a:r>
                        <a:rPr sz="2000" b="1" dirty="0">
                          <a:solidFill>
                            <a:srgbClr val="FFFFFF"/>
                          </a:solidFill>
                          <a:latin typeface="Arial"/>
                          <a:cs typeface="Arial"/>
                        </a:rPr>
                        <a:t>Unforeseen</a:t>
                      </a:r>
                      <a:r>
                        <a:rPr sz="2000" b="1" spc="-25" dirty="0">
                          <a:solidFill>
                            <a:srgbClr val="FFFFFF"/>
                          </a:solidFill>
                          <a:latin typeface="Arial"/>
                          <a:cs typeface="Arial"/>
                        </a:rPr>
                        <a:t> </a:t>
                      </a:r>
                      <a:r>
                        <a:rPr sz="2000" b="1" spc="-10" dirty="0">
                          <a:solidFill>
                            <a:srgbClr val="FFFFFF"/>
                          </a:solidFill>
                          <a:latin typeface="Arial"/>
                          <a:cs typeface="Arial"/>
                        </a:rPr>
                        <a:t>Risks</a:t>
                      </a:r>
                      <a:endParaRPr sz="2000">
                        <a:latin typeface="Arial"/>
                        <a:cs typeface="Arial"/>
                      </a:endParaRPr>
                    </a:p>
                  </a:txBody>
                  <a:tcPr marL="0" marR="0" marT="38735" marB="0">
                    <a:solidFill>
                      <a:srgbClr val="3EBC3E"/>
                    </a:solidFill>
                  </a:tcPr>
                </a:tc>
                <a:tc>
                  <a:txBody>
                    <a:bodyPr/>
                    <a:lstStyle/>
                    <a:p>
                      <a:pPr>
                        <a:lnSpc>
                          <a:spcPct val="100000"/>
                        </a:lnSpc>
                      </a:pPr>
                      <a:endParaRPr sz="1900">
                        <a:latin typeface="Times New Roman"/>
                        <a:cs typeface="Times New Roman"/>
                      </a:endParaRPr>
                    </a:p>
                  </a:txBody>
                  <a:tcPr marL="0" marR="0" marT="0" marB="0"/>
                </a:tc>
                <a:tc>
                  <a:txBody>
                    <a:bodyPr/>
                    <a:lstStyle/>
                    <a:p>
                      <a:pPr marL="955675">
                        <a:lnSpc>
                          <a:spcPct val="100000"/>
                        </a:lnSpc>
                        <a:spcBef>
                          <a:spcPts val="305"/>
                        </a:spcBef>
                      </a:pPr>
                      <a:r>
                        <a:rPr sz="2000" b="1" dirty="0">
                          <a:solidFill>
                            <a:srgbClr val="FFFFFF"/>
                          </a:solidFill>
                          <a:latin typeface="Arial"/>
                          <a:cs typeface="Arial"/>
                        </a:rPr>
                        <a:t>Potential</a:t>
                      </a:r>
                      <a:r>
                        <a:rPr sz="2000" b="1" spc="-35" dirty="0">
                          <a:solidFill>
                            <a:srgbClr val="FFFFFF"/>
                          </a:solidFill>
                          <a:latin typeface="Arial"/>
                          <a:cs typeface="Arial"/>
                        </a:rPr>
                        <a:t> </a:t>
                      </a:r>
                      <a:r>
                        <a:rPr sz="2000" b="1" spc="-10" dirty="0">
                          <a:solidFill>
                            <a:srgbClr val="FFFFFF"/>
                          </a:solidFill>
                          <a:latin typeface="Arial"/>
                          <a:cs typeface="Arial"/>
                        </a:rPr>
                        <a:t>Outcomes</a:t>
                      </a:r>
                      <a:endParaRPr sz="2000">
                        <a:latin typeface="Arial"/>
                        <a:cs typeface="Arial"/>
                      </a:endParaRPr>
                    </a:p>
                  </a:txBody>
                  <a:tcPr marL="0" marR="0" marT="38735" marB="0">
                    <a:solidFill>
                      <a:srgbClr val="3EBC3E"/>
                    </a:solidFill>
                  </a:tcPr>
                </a:tc>
                <a:extLst>
                  <a:ext uri="{0D108BD9-81ED-4DB2-BD59-A6C34878D82A}">
                    <a16:rowId xmlns:a16="http://schemas.microsoft.com/office/drawing/2014/main" val="10000"/>
                  </a:ext>
                </a:extLst>
              </a:tr>
              <a:tr h="701040">
                <a:tc>
                  <a:txBody>
                    <a:bodyPr/>
                    <a:lstStyle/>
                    <a:p>
                      <a:pPr>
                        <a:lnSpc>
                          <a:spcPct val="100000"/>
                        </a:lnSpc>
                        <a:spcBef>
                          <a:spcPts val="50"/>
                        </a:spcBef>
                      </a:pPr>
                      <a:endParaRPr sz="2100">
                        <a:latin typeface="Times New Roman"/>
                        <a:cs typeface="Times New Roman"/>
                      </a:endParaRPr>
                    </a:p>
                    <a:p>
                      <a:pPr marL="365760">
                        <a:lnSpc>
                          <a:spcPct val="100000"/>
                        </a:lnSpc>
                        <a:spcBef>
                          <a:spcPts val="5"/>
                        </a:spcBef>
                      </a:pPr>
                      <a:r>
                        <a:rPr sz="2000" dirty="0">
                          <a:solidFill>
                            <a:srgbClr val="0047B8"/>
                          </a:solidFill>
                          <a:latin typeface="Arial"/>
                          <a:cs typeface="Arial"/>
                        </a:rPr>
                        <a:t>Project</a:t>
                      </a:r>
                      <a:r>
                        <a:rPr sz="2000" spc="-15" dirty="0">
                          <a:solidFill>
                            <a:srgbClr val="0047B8"/>
                          </a:solidFill>
                          <a:latin typeface="Arial"/>
                          <a:cs typeface="Arial"/>
                        </a:rPr>
                        <a:t> </a:t>
                      </a:r>
                      <a:r>
                        <a:rPr sz="2000" spc="-10" dirty="0">
                          <a:solidFill>
                            <a:srgbClr val="0047B8"/>
                          </a:solidFill>
                          <a:latin typeface="Arial"/>
                          <a:cs typeface="Arial"/>
                        </a:rPr>
                        <a:t>Delays</a:t>
                      </a:r>
                      <a:endParaRPr sz="2000">
                        <a:latin typeface="Arial"/>
                        <a:cs typeface="Arial"/>
                      </a:endParaRPr>
                    </a:p>
                  </a:txBody>
                  <a:tcPr marL="0" marR="0" marT="6350" marB="0"/>
                </a:tc>
                <a:tc>
                  <a:txBody>
                    <a:bodyPr/>
                    <a:lstStyle/>
                    <a:p>
                      <a:pPr>
                        <a:lnSpc>
                          <a:spcPct val="100000"/>
                        </a:lnSpc>
                      </a:pPr>
                      <a:endParaRPr sz="1900">
                        <a:latin typeface="Times New Roman"/>
                        <a:cs typeface="Times New Roman"/>
                      </a:endParaRPr>
                    </a:p>
                  </a:txBody>
                  <a:tcPr marL="0" marR="0" marT="0" marB="0"/>
                </a:tc>
                <a:tc>
                  <a:txBody>
                    <a:bodyPr/>
                    <a:lstStyle/>
                    <a:p>
                      <a:pPr>
                        <a:lnSpc>
                          <a:spcPct val="100000"/>
                        </a:lnSpc>
                        <a:spcBef>
                          <a:spcPts val="50"/>
                        </a:spcBef>
                      </a:pPr>
                      <a:endParaRPr sz="2100">
                        <a:latin typeface="Times New Roman"/>
                        <a:cs typeface="Times New Roman"/>
                      </a:endParaRPr>
                    </a:p>
                    <a:p>
                      <a:pPr marL="549275">
                        <a:lnSpc>
                          <a:spcPct val="100000"/>
                        </a:lnSpc>
                        <a:spcBef>
                          <a:spcPts val="5"/>
                        </a:spcBef>
                      </a:pPr>
                      <a:r>
                        <a:rPr sz="2000" dirty="0">
                          <a:solidFill>
                            <a:srgbClr val="0047B8"/>
                          </a:solidFill>
                          <a:latin typeface="Arial"/>
                          <a:cs typeface="Arial"/>
                        </a:rPr>
                        <a:t>May</a:t>
                      </a:r>
                      <a:r>
                        <a:rPr sz="2000" spc="-35" dirty="0">
                          <a:solidFill>
                            <a:srgbClr val="0047B8"/>
                          </a:solidFill>
                          <a:latin typeface="Arial"/>
                          <a:cs typeface="Arial"/>
                        </a:rPr>
                        <a:t> </a:t>
                      </a:r>
                      <a:r>
                        <a:rPr sz="2000" dirty="0">
                          <a:solidFill>
                            <a:srgbClr val="0047B8"/>
                          </a:solidFill>
                          <a:latin typeface="Arial"/>
                          <a:cs typeface="Arial"/>
                        </a:rPr>
                        <a:t>impact</a:t>
                      </a:r>
                      <a:r>
                        <a:rPr sz="2000" spc="-30" dirty="0">
                          <a:solidFill>
                            <a:srgbClr val="0047B8"/>
                          </a:solidFill>
                          <a:latin typeface="Arial"/>
                          <a:cs typeface="Arial"/>
                        </a:rPr>
                        <a:t> </a:t>
                      </a:r>
                      <a:r>
                        <a:rPr sz="2000" dirty="0">
                          <a:solidFill>
                            <a:srgbClr val="0047B8"/>
                          </a:solidFill>
                          <a:latin typeface="Arial"/>
                          <a:cs typeface="Arial"/>
                        </a:rPr>
                        <a:t>wind</a:t>
                      </a:r>
                      <a:r>
                        <a:rPr sz="2000" spc="-25" dirty="0">
                          <a:solidFill>
                            <a:srgbClr val="0047B8"/>
                          </a:solidFill>
                          <a:latin typeface="Arial"/>
                          <a:cs typeface="Arial"/>
                        </a:rPr>
                        <a:t> </a:t>
                      </a:r>
                      <a:r>
                        <a:rPr sz="2000" spc="-10" dirty="0">
                          <a:solidFill>
                            <a:srgbClr val="0047B8"/>
                          </a:solidFill>
                          <a:latin typeface="Arial"/>
                          <a:cs typeface="Arial"/>
                        </a:rPr>
                        <a:t>projects</a:t>
                      </a:r>
                      <a:endParaRPr sz="2000">
                        <a:latin typeface="Arial"/>
                        <a:cs typeface="Arial"/>
                      </a:endParaRPr>
                    </a:p>
                  </a:txBody>
                  <a:tcPr marL="0" marR="0" marT="6350" marB="0"/>
                </a:tc>
                <a:extLst>
                  <a:ext uri="{0D108BD9-81ED-4DB2-BD59-A6C34878D82A}">
                    <a16:rowId xmlns:a16="http://schemas.microsoft.com/office/drawing/2014/main" val="10001"/>
                  </a:ext>
                </a:extLst>
              </a:tr>
              <a:tr h="443230">
                <a:tc>
                  <a:txBody>
                    <a:bodyPr/>
                    <a:lstStyle/>
                    <a:p>
                      <a:pPr marL="365760">
                        <a:lnSpc>
                          <a:spcPct val="100000"/>
                        </a:lnSpc>
                        <a:spcBef>
                          <a:spcPts val="440"/>
                        </a:spcBef>
                      </a:pPr>
                      <a:r>
                        <a:rPr sz="2000" dirty="0">
                          <a:solidFill>
                            <a:srgbClr val="0047B8"/>
                          </a:solidFill>
                          <a:latin typeface="Arial"/>
                          <a:cs typeface="Arial"/>
                        </a:rPr>
                        <a:t>Project</a:t>
                      </a:r>
                      <a:r>
                        <a:rPr sz="2000" spc="-15" dirty="0">
                          <a:solidFill>
                            <a:srgbClr val="0047B8"/>
                          </a:solidFill>
                          <a:latin typeface="Arial"/>
                          <a:cs typeface="Arial"/>
                        </a:rPr>
                        <a:t> </a:t>
                      </a:r>
                      <a:r>
                        <a:rPr sz="2000" spc="-10" dirty="0">
                          <a:solidFill>
                            <a:srgbClr val="0047B8"/>
                          </a:solidFill>
                          <a:latin typeface="Arial"/>
                          <a:cs typeface="Arial"/>
                        </a:rPr>
                        <a:t>Overruns</a:t>
                      </a:r>
                      <a:endParaRPr sz="2000">
                        <a:latin typeface="Arial"/>
                        <a:cs typeface="Arial"/>
                      </a:endParaRPr>
                    </a:p>
                  </a:txBody>
                  <a:tcPr marL="0" marR="0" marT="55880" marB="0"/>
                </a:tc>
                <a:tc>
                  <a:txBody>
                    <a:bodyPr/>
                    <a:lstStyle/>
                    <a:p>
                      <a:pPr>
                        <a:lnSpc>
                          <a:spcPct val="100000"/>
                        </a:lnSpc>
                      </a:pPr>
                      <a:endParaRPr sz="1900">
                        <a:latin typeface="Times New Roman"/>
                        <a:cs typeface="Times New Roman"/>
                      </a:endParaRPr>
                    </a:p>
                  </a:txBody>
                  <a:tcPr marL="0" marR="0" marT="0" marB="0"/>
                </a:tc>
                <a:tc>
                  <a:txBody>
                    <a:bodyPr/>
                    <a:lstStyle/>
                    <a:p>
                      <a:pPr marL="549275">
                        <a:lnSpc>
                          <a:spcPct val="100000"/>
                        </a:lnSpc>
                        <a:spcBef>
                          <a:spcPts val="440"/>
                        </a:spcBef>
                      </a:pPr>
                      <a:r>
                        <a:rPr sz="2000" dirty="0">
                          <a:solidFill>
                            <a:srgbClr val="0047B8"/>
                          </a:solidFill>
                          <a:latin typeface="Arial"/>
                          <a:cs typeface="Arial"/>
                        </a:rPr>
                        <a:t>May</a:t>
                      </a:r>
                      <a:r>
                        <a:rPr sz="2000" spc="-45" dirty="0">
                          <a:solidFill>
                            <a:srgbClr val="0047B8"/>
                          </a:solidFill>
                          <a:latin typeface="Arial"/>
                          <a:cs typeface="Arial"/>
                        </a:rPr>
                        <a:t> </a:t>
                      </a:r>
                      <a:r>
                        <a:rPr sz="2000" dirty="0">
                          <a:solidFill>
                            <a:srgbClr val="0047B8"/>
                          </a:solidFill>
                          <a:latin typeface="Arial"/>
                          <a:cs typeface="Arial"/>
                        </a:rPr>
                        <a:t>no</a:t>
                      </a:r>
                      <a:r>
                        <a:rPr sz="2000" spc="-10" dirty="0">
                          <a:solidFill>
                            <a:srgbClr val="0047B8"/>
                          </a:solidFill>
                          <a:latin typeface="Arial"/>
                          <a:cs typeface="Arial"/>
                        </a:rPr>
                        <a:t> </a:t>
                      </a:r>
                      <a:r>
                        <a:rPr sz="2000" dirty="0">
                          <a:solidFill>
                            <a:srgbClr val="0047B8"/>
                          </a:solidFill>
                          <a:latin typeface="Arial"/>
                          <a:cs typeface="Arial"/>
                        </a:rPr>
                        <a:t>longer</a:t>
                      </a:r>
                      <a:r>
                        <a:rPr sz="2000" spc="-35" dirty="0">
                          <a:solidFill>
                            <a:srgbClr val="0047B8"/>
                          </a:solidFill>
                          <a:latin typeface="Arial"/>
                          <a:cs typeface="Arial"/>
                        </a:rPr>
                        <a:t> </a:t>
                      </a:r>
                      <a:r>
                        <a:rPr sz="2000" dirty="0">
                          <a:solidFill>
                            <a:srgbClr val="0047B8"/>
                          </a:solidFill>
                          <a:latin typeface="Arial"/>
                          <a:cs typeface="Arial"/>
                        </a:rPr>
                        <a:t>be</a:t>
                      </a:r>
                      <a:r>
                        <a:rPr sz="2000" spc="-20" dirty="0">
                          <a:solidFill>
                            <a:srgbClr val="0047B8"/>
                          </a:solidFill>
                          <a:latin typeface="Arial"/>
                          <a:cs typeface="Arial"/>
                        </a:rPr>
                        <a:t> </a:t>
                      </a:r>
                      <a:r>
                        <a:rPr sz="2000" spc="-10" dirty="0">
                          <a:solidFill>
                            <a:srgbClr val="0047B8"/>
                          </a:solidFill>
                          <a:latin typeface="Arial"/>
                          <a:cs typeface="Arial"/>
                        </a:rPr>
                        <a:t>investable</a:t>
                      </a:r>
                      <a:endParaRPr sz="2000">
                        <a:latin typeface="Arial"/>
                        <a:cs typeface="Arial"/>
                      </a:endParaRPr>
                    </a:p>
                  </a:txBody>
                  <a:tcPr marL="0" marR="0" marT="55880" marB="0"/>
                </a:tc>
                <a:extLst>
                  <a:ext uri="{0D108BD9-81ED-4DB2-BD59-A6C34878D82A}">
                    <a16:rowId xmlns:a16="http://schemas.microsoft.com/office/drawing/2014/main" val="10002"/>
                  </a:ext>
                </a:extLst>
              </a:tr>
              <a:tr h="443230">
                <a:tc>
                  <a:txBody>
                    <a:bodyPr/>
                    <a:lstStyle/>
                    <a:p>
                      <a:pPr marL="365760">
                        <a:lnSpc>
                          <a:spcPct val="100000"/>
                        </a:lnSpc>
                        <a:spcBef>
                          <a:spcPts val="440"/>
                        </a:spcBef>
                      </a:pPr>
                      <a:r>
                        <a:rPr sz="2000" dirty="0">
                          <a:solidFill>
                            <a:srgbClr val="0047B8"/>
                          </a:solidFill>
                          <a:latin typeface="Arial"/>
                          <a:cs typeface="Arial"/>
                        </a:rPr>
                        <a:t>Project</a:t>
                      </a:r>
                      <a:r>
                        <a:rPr sz="2000" spc="-25" dirty="0">
                          <a:solidFill>
                            <a:srgbClr val="0047B8"/>
                          </a:solidFill>
                          <a:latin typeface="Arial"/>
                          <a:cs typeface="Arial"/>
                        </a:rPr>
                        <a:t> </a:t>
                      </a:r>
                      <a:r>
                        <a:rPr sz="2000" spc="-10" dirty="0">
                          <a:solidFill>
                            <a:srgbClr val="0047B8"/>
                          </a:solidFill>
                          <a:latin typeface="Arial"/>
                          <a:cs typeface="Arial"/>
                        </a:rPr>
                        <a:t>Unfinanceable</a:t>
                      </a:r>
                      <a:endParaRPr sz="2000">
                        <a:latin typeface="Arial"/>
                        <a:cs typeface="Arial"/>
                      </a:endParaRPr>
                    </a:p>
                  </a:txBody>
                  <a:tcPr marL="0" marR="0" marT="55880" marB="0"/>
                </a:tc>
                <a:tc>
                  <a:txBody>
                    <a:bodyPr/>
                    <a:lstStyle/>
                    <a:p>
                      <a:pPr>
                        <a:lnSpc>
                          <a:spcPct val="100000"/>
                        </a:lnSpc>
                      </a:pPr>
                      <a:endParaRPr sz="1900">
                        <a:latin typeface="Times New Roman"/>
                        <a:cs typeface="Times New Roman"/>
                      </a:endParaRPr>
                    </a:p>
                  </a:txBody>
                  <a:tcPr marL="0" marR="0" marT="0" marB="0"/>
                </a:tc>
                <a:tc>
                  <a:txBody>
                    <a:bodyPr/>
                    <a:lstStyle/>
                    <a:p>
                      <a:pPr marL="549275">
                        <a:lnSpc>
                          <a:spcPct val="100000"/>
                        </a:lnSpc>
                        <a:spcBef>
                          <a:spcPts val="440"/>
                        </a:spcBef>
                      </a:pPr>
                      <a:r>
                        <a:rPr sz="2000" dirty="0">
                          <a:solidFill>
                            <a:srgbClr val="0047B8"/>
                          </a:solidFill>
                          <a:latin typeface="Arial"/>
                          <a:cs typeface="Arial"/>
                        </a:rPr>
                        <a:t>Cannot</a:t>
                      </a:r>
                      <a:r>
                        <a:rPr sz="2000" spc="-40" dirty="0">
                          <a:solidFill>
                            <a:srgbClr val="0047B8"/>
                          </a:solidFill>
                          <a:latin typeface="Arial"/>
                          <a:cs typeface="Arial"/>
                        </a:rPr>
                        <a:t> </a:t>
                      </a:r>
                      <a:r>
                        <a:rPr sz="2000" dirty="0">
                          <a:solidFill>
                            <a:srgbClr val="0047B8"/>
                          </a:solidFill>
                          <a:latin typeface="Arial"/>
                          <a:cs typeface="Arial"/>
                        </a:rPr>
                        <a:t>fund</a:t>
                      </a:r>
                      <a:r>
                        <a:rPr sz="2000" spc="-20" dirty="0">
                          <a:solidFill>
                            <a:srgbClr val="0047B8"/>
                          </a:solidFill>
                          <a:latin typeface="Arial"/>
                          <a:cs typeface="Arial"/>
                        </a:rPr>
                        <a:t> </a:t>
                      </a:r>
                      <a:r>
                        <a:rPr sz="2000" spc="-10" dirty="0">
                          <a:solidFill>
                            <a:srgbClr val="0047B8"/>
                          </a:solidFill>
                          <a:latin typeface="Arial"/>
                          <a:cs typeface="Arial"/>
                        </a:rPr>
                        <a:t>construction</a:t>
                      </a:r>
                      <a:endParaRPr sz="2000">
                        <a:latin typeface="Arial"/>
                        <a:cs typeface="Arial"/>
                      </a:endParaRPr>
                    </a:p>
                  </a:txBody>
                  <a:tcPr marL="0" marR="0" marT="55880" marB="0"/>
                </a:tc>
                <a:extLst>
                  <a:ext uri="{0D108BD9-81ED-4DB2-BD59-A6C34878D82A}">
                    <a16:rowId xmlns:a16="http://schemas.microsoft.com/office/drawing/2014/main" val="10003"/>
                  </a:ext>
                </a:extLst>
              </a:tr>
              <a:tr h="443230">
                <a:tc>
                  <a:txBody>
                    <a:bodyPr/>
                    <a:lstStyle/>
                    <a:p>
                      <a:pPr marL="365760">
                        <a:lnSpc>
                          <a:spcPct val="100000"/>
                        </a:lnSpc>
                        <a:spcBef>
                          <a:spcPts val="440"/>
                        </a:spcBef>
                      </a:pPr>
                      <a:r>
                        <a:rPr sz="2000" dirty="0">
                          <a:solidFill>
                            <a:srgbClr val="0047B8"/>
                          </a:solidFill>
                          <a:latin typeface="Arial"/>
                          <a:cs typeface="Arial"/>
                        </a:rPr>
                        <a:t>Sponsor</a:t>
                      </a:r>
                      <a:r>
                        <a:rPr sz="2000" spc="-30" dirty="0">
                          <a:solidFill>
                            <a:srgbClr val="0047B8"/>
                          </a:solidFill>
                          <a:latin typeface="Arial"/>
                          <a:cs typeface="Arial"/>
                        </a:rPr>
                        <a:t> </a:t>
                      </a:r>
                      <a:r>
                        <a:rPr sz="2000" dirty="0">
                          <a:solidFill>
                            <a:srgbClr val="0047B8"/>
                          </a:solidFill>
                          <a:latin typeface="Arial"/>
                          <a:cs typeface="Arial"/>
                        </a:rPr>
                        <a:t>Financial</a:t>
                      </a:r>
                      <a:r>
                        <a:rPr sz="2000" spc="-25" dirty="0">
                          <a:solidFill>
                            <a:srgbClr val="0047B8"/>
                          </a:solidFill>
                          <a:latin typeface="Arial"/>
                          <a:cs typeface="Arial"/>
                        </a:rPr>
                        <a:t> </a:t>
                      </a:r>
                      <a:r>
                        <a:rPr sz="2000" spc="-10" dirty="0">
                          <a:solidFill>
                            <a:srgbClr val="0047B8"/>
                          </a:solidFill>
                          <a:latin typeface="Arial"/>
                          <a:cs typeface="Arial"/>
                        </a:rPr>
                        <a:t>Distress</a:t>
                      </a:r>
                      <a:endParaRPr sz="2000">
                        <a:latin typeface="Arial"/>
                        <a:cs typeface="Arial"/>
                      </a:endParaRPr>
                    </a:p>
                  </a:txBody>
                  <a:tcPr marL="0" marR="0" marT="55880" marB="0"/>
                </a:tc>
                <a:tc>
                  <a:txBody>
                    <a:bodyPr/>
                    <a:lstStyle/>
                    <a:p>
                      <a:pPr>
                        <a:lnSpc>
                          <a:spcPct val="100000"/>
                        </a:lnSpc>
                      </a:pPr>
                      <a:endParaRPr sz="1900">
                        <a:latin typeface="Times New Roman"/>
                        <a:cs typeface="Times New Roman"/>
                      </a:endParaRPr>
                    </a:p>
                  </a:txBody>
                  <a:tcPr marL="0" marR="0" marT="0" marB="0"/>
                </a:tc>
                <a:tc>
                  <a:txBody>
                    <a:bodyPr/>
                    <a:lstStyle/>
                    <a:p>
                      <a:pPr marL="549275">
                        <a:lnSpc>
                          <a:spcPct val="100000"/>
                        </a:lnSpc>
                        <a:spcBef>
                          <a:spcPts val="440"/>
                        </a:spcBef>
                      </a:pPr>
                      <a:r>
                        <a:rPr sz="2000" dirty="0">
                          <a:solidFill>
                            <a:srgbClr val="0047B8"/>
                          </a:solidFill>
                          <a:latin typeface="Arial"/>
                          <a:cs typeface="Arial"/>
                        </a:rPr>
                        <a:t>Cannot</a:t>
                      </a:r>
                      <a:r>
                        <a:rPr sz="2000" spc="-40" dirty="0">
                          <a:solidFill>
                            <a:srgbClr val="0047B8"/>
                          </a:solidFill>
                          <a:latin typeface="Arial"/>
                          <a:cs typeface="Arial"/>
                        </a:rPr>
                        <a:t> </a:t>
                      </a:r>
                      <a:r>
                        <a:rPr sz="2000" dirty="0">
                          <a:solidFill>
                            <a:srgbClr val="0047B8"/>
                          </a:solidFill>
                          <a:latin typeface="Arial"/>
                          <a:cs typeface="Arial"/>
                        </a:rPr>
                        <a:t>fund</a:t>
                      </a:r>
                      <a:r>
                        <a:rPr sz="2000" spc="-20" dirty="0">
                          <a:solidFill>
                            <a:srgbClr val="0047B8"/>
                          </a:solidFill>
                          <a:latin typeface="Arial"/>
                          <a:cs typeface="Arial"/>
                        </a:rPr>
                        <a:t> </a:t>
                      </a:r>
                      <a:r>
                        <a:rPr sz="2000" spc="-10" dirty="0">
                          <a:solidFill>
                            <a:srgbClr val="0047B8"/>
                          </a:solidFill>
                          <a:latin typeface="Arial"/>
                          <a:cs typeface="Arial"/>
                        </a:rPr>
                        <a:t>construction</a:t>
                      </a:r>
                      <a:endParaRPr sz="2000">
                        <a:latin typeface="Arial"/>
                        <a:cs typeface="Arial"/>
                      </a:endParaRPr>
                    </a:p>
                  </a:txBody>
                  <a:tcPr marL="0" marR="0" marT="55880" marB="0"/>
                </a:tc>
                <a:extLst>
                  <a:ext uri="{0D108BD9-81ED-4DB2-BD59-A6C34878D82A}">
                    <a16:rowId xmlns:a16="http://schemas.microsoft.com/office/drawing/2014/main" val="10004"/>
                  </a:ext>
                </a:extLst>
              </a:tr>
              <a:tr h="363855">
                <a:tc>
                  <a:txBody>
                    <a:bodyPr/>
                    <a:lstStyle/>
                    <a:p>
                      <a:pPr marL="365760">
                        <a:lnSpc>
                          <a:spcPts val="2325"/>
                        </a:lnSpc>
                        <a:spcBef>
                          <a:spcPts val="440"/>
                        </a:spcBef>
                      </a:pPr>
                      <a:r>
                        <a:rPr sz="2000" dirty="0">
                          <a:solidFill>
                            <a:srgbClr val="0047B8"/>
                          </a:solidFill>
                          <a:latin typeface="Arial"/>
                          <a:cs typeface="Arial"/>
                        </a:rPr>
                        <a:t>Sponsor</a:t>
                      </a:r>
                      <a:r>
                        <a:rPr sz="2000" spc="-30" dirty="0">
                          <a:solidFill>
                            <a:srgbClr val="0047B8"/>
                          </a:solidFill>
                          <a:latin typeface="Arial"/>
                          <a:cs typeface="Arial"/>
                        </a:rPr>
                        <a:t> </a:t>
                      </a:r>
                      <a:r>
                        <a:rPr sz="2000" spc="-10" dirty="0">
                          <a:solidFill>
                            <a:srgbClr val="0047B8"/>
                          </a:solidFill>
                          <a:latin typeface="Arial"/>
                          <a:cs typeface="Arial"/>
                        </a:rPr>
                        <a:t>Remorse</a:t>
                      </a:r>
                      <a:endParaRPr sz="2000">
                        <a:latin typeface="Arial"/>
                        <a:cs typeface="Arial"/>
                      </a:endParaRPr>
                    </a:p>
                  </a:txBody>
                  <a:tcPr marL="0" marR="0" marT="55880" marB="0"/>
                </a:tc>
                <a:tc>
                  <a:txBody>
                    <a:bodyPr/>
                    <a:lstStyle/>
                    <a:p>
                      <a:pPr>
                        <a:lnSpc>
                          <a:spcPct val="100000"/>
                        </a:lnSpc>
                      </a:pPr>
                      <a:endParaRPr sz="1900">
                        <a:latin typeface="Times New Roman"/>
                        <a:cs typeface="Times New Roman"/>
                      </a:endParaRPr>
                    </a:p>
                  </a:txBody>
                  <a:tcPr marL="0" marR="0" marT="0" marB="0"/>
                </a:tc>
                <a:tc>
                  <a:txBody>
                    <a:bodyPr/>
                    <a:lstStyle/>
                    <a:p>
                      <a:pPr marL="549275">
                        <a:lnSpc>
                          <a:spcPts val="2325"/>
                        </a:lnSpc>
                        <a:spcBef>
                          <a:spcPts val="440"/>
                        </a:spcBef>
                      </a:pPr>
                      <a:r>
                        <a:rPr sz="2000" dirty="0">
                          <a:solidFill>
                            <a:srgbClr val="0047B8"/>
                          </a:solidFill>
                          <a:latin typeface="Arial"/>
                          <a:cs typeface="Arial"/>
                        </a:rPr>
                        <a:t>Attempt</a:t>
                      </a:r>
                      <a:r>
                        <a:rPr sz="2000" spc="-30" dirty="0">
                          <a:solidFill>
                            <a:srgbClr val="0047B8"/>
                          </a:solidFill>
                          <a:latin typeface="Arial"/>
                          <a:cs typeface="Arial"/>
                        </a:rPr>
                        <a:t> </a:t>
                      </a:r>
                      <a:r>
                        <a:rPr sz="2000" dirty="0">
                          <a:solidFill>
                            <a:srgbClr val="0047B8"/>
                          </a:solidFill>
                          <a:latin typeface="Arial"/>
                          <a:cs typeface="Arial"/>
                        </a:rPr>
                        <a:t>to</a:t>
                      </a:r>
                      <a:r>
                        <a:rPr sz="2000" spc="-25" dirty="0">
                          <a:solidFill>
                            <a:srgbClr val="0047B8"/>
                          </a:solidFill>
                          <a:latin typeface="Arial"/>
                          <a:cs typeface="Arial"/>
                        </a:rPr>
                        <a:t> </a:t>
                      </a:r>
                      <a:r>
                        <a:rPr sz="2000" spc="-10" dirty="0">
                          <a:solidFill>
                            <a:srgbClr val="0047B8"/>
                          </a:solidFill>
                          <a:latin typeface="Arial"/>
                          <a:cs typeface="Arial"/>
                        </a:rPr>
                        <a:t>renegotiate</a:t>
                      </a:r>
                      <a:endParaRPr sz="2000">
                        <a:latin typeface="Arial"/>
                        <a:cs typeface="Arial"/>
                      </a:endParaRPr>
                    </a:p>
                  </a:txBody>
                  <a:tcPr marL="0" marR="0" marT="55880" marB="0"/>
                </a:tc>
                <a:extLst>
                  <a:ext uri="{0D108BD9-81ED-4DB2-BD59-A6C34878D82A}">
                    <a16:rowId xmlns:a16="http://schemas.microsoft.com/office/drawing/2014/main" val="10005"/>
                  </a:ext>
                </a:extLst>
              </a:tr>
            </a:tbl>
          </a:graphicData>
        </a:graphic>
      </p:graphicFrame>
      <p:grpSp>
        <p:nvGrpSpPr>
          <p:cNvPr id="5" name="object 5"/>
          <p:cNvGrpSpPr/>
          <p:nvPr/>
        </p:nvGrpSpPr>
        <p:grpSpPr>
          <a:xfrm>
            <a:off x="5737669" y="2313241"/>
            <a:ext cx="457834" cy="297815"/>
            <a:chOff x="5737669" y="2313241"/>
            <a:chExt cx="457834" cy="297815"/>
          </a:xfrm>
        </p:grpSpPr>
        <p:sp>
          <p:nvSpPr>
            <p:cNvPr id="6" name="object 6"/>
            <p:cNvSpPr/>
            <p:nvPr/>
          </p:nvSpPr>
          <p:spPr>
            <a:xfrm>
              <a:off x="5742432" y="2318004"/>
              <a:ext cx="448309" cy="288290"/>
            </a:xfrm>
            <a:custGeom>
              <a:avLst/>
              <a:gdLst/>
              <a:ahLst/>
              <a:cxnLst/>
              <a:rect l="l" t="t" r="r" b="b"/>
              <a:pathLst>
                <a:path w="448310" h="288289">
                  <a:moveTo>
                    <a:pt x="304038" y="0"/>
                  </a:moveTo>
                  <a:lnTo>
                    <a:pt x="304038" y="72009"/>
                  </a:lnTo>
                  <a:lnTo>
                    <a:pt x="0" y="72009"/>
                  </a:lnTo>
                  <a:lnTo>
                    <a:pt x="0" y="216026"/>
                  </a:lnTo>
                  <a:lnTo>
                    <a:pt x="304038" y="216026"/>
                  </a:lnTo>
                  <a:lnTo>
                    <a:pt x="304038" y="288036"/>
                  </a:lnTo>
                  <a:lnTo>
                    <a:pt x="448055" y="144018"/>
                  </a:lnTo>
                  <a:lnTo>
                    <a:pt x="304038" y="0"/>
                  </a:lnTo>
                  <a:close/>
                </a:path>
              </a:pathLst>
            </a:custGeom>
            <a:solidFill>
              <a:srgbClr val="004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 name="object 7"/>
            <p:cNvSpPr/>
            <p:nvPr/>
          </p:nvSpPr>
          <p:spPr>
            <a:xfrm>
              <a:off x="5742432" y="2318004"/>
              <a:ext cx="448309" cy="288290"/>
            </a:xfrm>
            <a:custGeom>
              <a:avLst/>
              <a:gdLst/>
              <a:ahLst/>
              <a:cxnLst/>
              <a:rect l="l" t="t" r="r" b="b"/>
              <a:pathLst>
                <a:path w="448310" h="288289">
                  <a:moveTo>
                    <a:pt x="0" y="72009"/>
                  </a:moveTo>
                  <a:lnTo>
                    <a:pt x="304038" y="72009"/>
                  </a:lnTo>
                  <a:lnTo>
                    <a:pt x="304038" y="0"/>
                  </a:lnTo>
                  <a:lnTo>
                    <a:pt x="448055" y="144018"/>
                  </a:lnTo>
                  <a:lnTo>
                    <a:pt x="304038" y="288036"/>
                  </a:lnTo>
                  <a:lnTo>
                    <a:pt x="304038" y="216026"/>
                  </a:lnTo>
                  <a:lnTo>
                    <a:pt x="0" y="216026"/>
                  </a:lnTo>
                  <a:lnTo>
                    <a:pt x="0" y="72009"/>
                  </a:lnTo>
                  <a:close/>
                </a:path>
              </a:pathLst>
            </a:custGeom>
            <a:ln w="9525">
              <a:solidFill>
                <a:srgbClr val="0047B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8" name="object 8"/>
          <p:cNvGrpSpPr/>
          <p:nvPr/>
        </p:nvGrpSpPr>
        <p:grpSpPr>
          <a:xfrm>
            <a:off x="5737669" y="2752153"/>
            <a:ext cx="457834" cy="297815"/>
            <a:chOff x="5737669" y="2752153"/>
            <a:chExt cx="457834" cy="297815"/>
          </a:xfrm>
        </p:grpSpPr>
        <p:sp>
          <p:nvSpPr>
            <p:cNvPr id="9" name="object 9"/>
            <p:cNvSpPr/>
            <p:nvPr/>
          </p:nvSpPr>
          <p:spPr>
            <a:xfrm>
              <a:off x="5742432" y="2756916"/>
              <a:ext cx="448309" cy="288290"/>
            </a:xfrm>
            <a:custGeom>
              <a:avLst/>
              <a:gdLst/>
              <a:ahLst/>
              <a:cxnLst/>
              <a:rect l="l" t="t" r="r" b="b"/>
              <a:pathLst>
                <a:path w="448310" h="288289">
                  <a:moveTo>
                    <a:pt x="304038" y="0"/>
                  </a:moveTo>
                  <a:lnTo>
                    <a:pt x="304038" y="72009"/>
                  </a:lnTo>
                  <a:lnTo>
                    <a:pt x="0" y="72009"/>
                  </a:lnTo>
                  <a:lnTo>
                    <a:pt x="0" y="216026"/>
                  </a:lnTo>
                  <a:lnTo>
                    <a:pt x="304038" y="216026"/>
                  </a:lnTo>
                  <a:lnTo>
                    <a:pt x="304038" y="288036"/>
                  </a:lnTo>
                  <a:lnTo>
                    <a:pt x="448055" y="144018"/>
                  </a:lnTo>
                  <a:lnTo>
                    <a:pt x="304038" y="0"/>
                  </a:lnTo>
                  <a:close/>
                </a:path>
              </a:pathLst>
            </a:custGeom>
            <a:solidFill>
              <a:srgbClr val="004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 name="object 10"/>
            <p:cNvSpPr/>
            <p:nvPr/>
          </p:nvSpPr>
          <p:spPr>
            <a:xfrm>
              <a:off x="5742432" y="2756916"/>
              <a:ext cx="448309" cy="288290"/>
            </a:xfrm>
            <a:custGeom>
              <a:avLst/>
              <a:gdLst/>
              <a:ahLst/>
              <a:cxnLst/>
              <a:rect l="l" t="t" r="r" b="b"/>
              <a:pathLst>
                <a:path w="448310" h="288289">
                  <a:moveTo>
                    <a:pt x="0" y="72009"/>
                  </a:moveTo>
                  <a:lnTo>
                    <a:pt x="304038" y="72009"/>
                  </a:lnTo>
                  <a:lnTo>
                    <a:pt x="304038" y="0"/>
                  </a:lnTo>
                  <a:lnTo>
                    <a:pt x="448055" y="144018"/>
                  </a:lnTo>
                  <a:lnTo>
                    <a:pt x="304038" y="288036"/>
                  </a:lnTo>
                  <a:lnTo>
                    <a:pt x="304038" y="216026"/>
                  </a:lnTo>
                  <a:lnTo>
                    <a:pt x="0" y="216026"/>
                  </a:lnTo>
                  <a:lnTo>
                    <a:pt x="0" y="72009"/>
                  </a:lnTo>
                  <a:close/>
                </a:path>
              </a:pathLst>
            </a:custGeom>
            <a:ln w="9525">
              <a:solidFill>
                <a:srgbClr val="0047B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11" name="object 11"/>
          <p:cNvGrpSpPr/>
          <p:nvPr/>
        </p:nvGrpSpPr>
        <p:grpSpPr>
          <a:xfrm>
            <a:off x="5737669" y="3191065"/>
            <a:ext cx="457834" cy="297815"/>
            <a:chOff x="5737669" y="3191065"/>
            <a:chExt cx="457834" cy="297815"/>
          </a:xfrm>
        </p:grpSpPr>
        <p:sp>
          <p:nvSpPr>
            <p:cNvPr id="12" name="object 12"/>
            <p:cNvSpPr/>
            <p:nvPr/>
          </p:nvSpPr>
          <p:spPr>
            <a:xfrm>
              <a:off x="5742432" y="3195827"/>
              <a:ext cx="448309" cy="288290"/>
            </a:xfrm>
            <a:custGeom>
              <a:avLst/>
              <a:gdLst/>
              <a:ahLst/>
              <a:cxnLst/>
              <a:rect l="l" t="t" r="r" b="b"/>
              <a:pathLst>
                <a:path w="448310" h="288289">
                  <a:moveTo>
                    <a:pt x="304038" y="0"/>
                  </a:moveTo>
                  <a:lnTo>
                    <a:pt x="304038" y="72009"/>
                  </a:lnTo>
                  <a:lnTo>
                    <a:pt x="0" y="72009"/>
                  </a:lnTo>
                  <a:lnTo>
                    <a:pt x="0" y="216026"/>
                  </a:lnTo>
                  <a:lnTo>
                    <a:pt x="304038" y="216026"/>
                  </a:lnTo>
                  <a:lnTo>
                    <a:pt x="304038" y="288036"/>
                  </a:lnTo>
                  <a:lnTo>
                    <a:pt x="448055" y="144018"/>
                  </a:lnTo>
                  <a:lnTo>
                    <a:pt x="304038" y="0"/>
                  </a:lnTo>
                  <a:close/>
                </a:path>
              </a:pathLst>
            </a:custGeom>
            <a:solidFill>
              <a:srgbClr val="004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 name="object 13"/>
            <p:cNvSpPr/>
            <p:nvPr/>
          </p:nvSpPr>
          <p:spPr>
            <a:xfrm>
              <a:off x="5742432" y="3195827"/>
              <a:ext cx="448309" cy="288290"/>
            </a:xfrm>
            <a:custGeom>
              <a:avLst/>
              <a:gdLst/>
              <a:ahLst/>
              <a:cxnLst/>
              <a:rect l="l" t="t" r="r" b="b"/>
              <a:pathLst>
                <a:path w="448310" h="288289">
                  <a:moveTo>
                    <a:pt x="0" y="72009"/>
                  </a:moveTo>
                  <a:lnTo>
                    <a:pt x="304038" y="72009"/>
                  </a:lnTo>
                  <a:lnTo>
                    <a:pt x="304038" y="0"/>
                  </a:lnTo>
                  <a:lnTo>
                    <a:pt x="448055" y="144018"/>
                  </a:lnTo>
                  <a:lnTo>
                    <a:pt x="304038" y="288036"/>
                  </a:lnTo>
                  <a:lnTo>
                    <a:pt x="304038" y="216026"/>
                  </a:lnTo>
                  <a:lnTo>
                    <a:pt x="0" y="216026"/>
                  </a:lnTo>
                  <a:lnTo>
                    <a:pt x="0" y="72009"/>
                  </a:lnTo>
                  <a:close/>
                </a:path>
              </a:pathLst>
            </a:custGeom>
            <a:ln w="9525">
              <a:solidFill>
                <a:srgbClr val="0047B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14" name="object 14"/>
          <p:cNvGrpSpPr/>
          <p:nvPr/>
        </p:nvGrpSpPr>
        <p:grpSpPr>
          <a:xfrm>
            <a:off x="5737669" y="3629977"/>
            <a:ext cx="457834" cy="297815"/>
            <a:chOff x="5737669" y="3629977"/>
            <a:chExt cx="457834" cy="297815"/>
          </a:xfrm>
        </p:grpSpPr>
        <p:sp>
          <p:nvSpPr>
            <p:cNvPr id="15" name="object 15"/>
            <p:cNvSpPr/>
            <p:nvPr/>
          </p:nvSpPr>
          <p:spPr>
            <a:xfrm>
              <a:off x="5742432" y="3634740"/>
              <a:ext cx="448309" cy="288290"/>
            </a:xfrm>
            <a:custGeom>
              <a:avLst/>
              <a:gdLst/>
              <a:ahLst/>
              <a:cxnLst/>
              <a:rect l="l" t="t" r="r" b="b"/>
              <a:pathLst>
                <a:path w="448310" h="288289">
                  <a:moveTo>
                    <a:pt x="304038" y="0"/>
                  </a:moveTo>
                  <a:lnTo>
                    <a:pt x="304038" y="72009"/>
                  </a:lnTo>
                  <a:lnTo>
                    <a:pt x="0" y="72009"/>
                  </a:lnTo>
                  <a:lnTo>
                    <a:pt x="0" y="216027"/>
                  </a:lnTo>
                  <a:lnTo>
                    <a:pt x="304038" y="216027"/>
                  </a:lnTo>
                  <a:lnTo>
                    <a:pt x="304038" y="288036"/>
                  </a:lnTo>
                  <a:lnTo>
                    <a:pt x="448055" y="144018"/>
                  </a:lnTo>
                  <a:lnTo>
                    <a:pt x="304038" y="0"/>
                  </a:lnTo>
                  <a:close/>
                </a:path>
              </a:pathLst>
            </a:custGeom>
            <a:solidFill>
              <a:srgbClr val="004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 name="object 16"/>
            <p:cNvSpPr/>
            <p:nvPr/>
          </p:nvSpPr>
          <p:spPr>
            <a:xfrm>
              <a:off x="5742432" y="3634740"/>
              <a:ext cx="448309" cy="288290"/>
            </a:xfrm>
            <a:custGeom>
              <a:avLst/>
              <a:gdLst/>
              <a:ahLst/>
              <a:cxnLst/>
              <a:rect l="l" t="t" r="r" b="b"/>
              <a:pathLst>
                <a:path w="448310" h="288289">
                  <a:moveTo>
                    <a:pt x="0" y="72009"/>
                  </a:moveTo>
                  <a:lnTo>
                    <a:pt x="304038" y="72009"/>
                  </a:lnTo>
                  <a:lnTo>
                    <a:pt x="304038" y="0"/>
                  </a:lnTo>
                  <a:lnTo>
                    <a:pt x="448055" y="144018"/>
                  </a:lnTo>
                  <a:lnTo>
                    <a:pt x="304038" y="288036"/>
                  </a:lnTo>
                  <a:lnTo>
                    <a:pt x="304038" y="216027"/>
                  </a:lnTo>
                  <a:lnTo>
                    <a:pt x="0" y="216027"/>
                  </a:lnTo>
                  <a:lnTo>
                    <a:pt x="0" y="72009"/>
                  </a:lnTo>
                  <a:close/>
                </a:path>
              </a:pathLst>
            </a:custGeom>
            <a:ln w="9525">
              <a:solidFill>
                <a:srgbClr val="0047B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17" name="object 17"/>
          <p:cNvGrpSpPr/>
          <p:nvPr/>
        </p:nvGrpSpPr>
        <p:grpSpPr>
          <a:xfrm>
            <a:off x="5737669" y="4068889"/>
            <a:ext cx="457834" cy="297815"/>
            <a:chOff x="5737669" y="4068889"/>
            <a:chExt cx="457834" cy="297815"/>
          </a:xfrm>
        </p:grpSpPr>
        <p:sp>
          <p:nvSpPr>
            <p:cNvPr id="18" name="object 18"/>
            <p:cNvSpPr/>
            <p:nvPr/>
          </p:nvSpPr>
          <p:spPr>
            <a:xfrm>
              <a:off x="5742432" y="4073652"/>
              <a:ext cx="448309" cy="288290"/>
            </a:xfrm>
            <a:custGeom>
              <a:avLst/>
              <a:gdLst/>
              <a:ahLst/>
              <a:cxnLst/>
              <a:rect l="l" t="t" r="r" b="b"/>
              <a:pathLst>
                <a:path w="448310" h="288289">
                  <a:moveTo>
                    <a:pt x="304038" y="0"/>
                  </a:moveTo>
                  <a:lnTo>
                    <a:pt x="304038" y="72009"/>
                  </a:lnTo>
                  <a:lnTo>
                    <a:pt x="0" y="72009"/>
                  </a:lnTo>
                  <a:lnTo>
                    <a:pt x="0" y="216027"/>
                  </a:lnTo>
                  <a:lnTo>
                    <a:pt x="304038" y="216027"/>
                  </a:lnTo>
                  <a:lnTo>
                    <a:pt x="304038" y="288036"/>
                  </a:lnTo>
                  <a:lnTo>
                    <a:pt x="448055" y="144018"/>
                  </a:lnTo>
                  <a:lnTo>
                    <a:pt x="304038" y="0"/>
                  </a:lnTo>
                  <a:close/>
                </a:path>
              </a:pathLst>
            </a:custGeom>
            <a:solidFill>
              <a:srgbClr val="004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 name="object 19"/>
            <p:cNvSpPr/>
            <p:nvPr/>
          </p:nvSpPr>
          <p:spPr>
            <a:xfrm>
              <a:off x="5742432" y="4073652"/>
              <a:ext cx="448309" cy="288290"/>
            </a:xfrm>
            <a:custGeom>
              <a:avLst/>
              <a:gdLst/>
              <a:ahLst/>
              <a:cxnLst/>
              <a:rect l="l" t="t" r="r" b="b"/>
              <a:pathLst>
                <a:path w="448310" h="288289">
                  <a:moveTo>
                    <a:pt x="0" y="72009"/>
                  </a:moveTo>
                  <a:lnTo>
                    <a:pt x="304038" y="72009"/>
                  </a:lnTo>
                  <a:lnTo>
                    <a:pt x="304038" y="0"/>
                  </a:lnTo>
                  <a:lnTo>
                    <a:pt x="448055" y="144018"/>
                  </a:lnTo>
                  <a:lnTo>
                    <a:pt x="304038" y="288036"/>
                  </a:lnTo>
                  <a:lnTo>
                    <a:pt x="304038" y="216027"/>
                  </a:lnTo>
                  <a:lnTo>
                    <a:pt x="0" y="216027"/>
                  </a:lnTo>
                  <a:lnTo>
                    <a:pt x="0" y="72009"/>
                  </a:lnTo>
                  <a:close/>
                </a:path>
              </a:pathLst>
            </a:custGeom>
            <a:ln w="9525">
              <a:solidFill>
                <a:srgbClr val="0047B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43</a:t>
            </a:fld>
            <a:endParaRPr kumimoji="0" sz="1000" b="0" i="0" u="none" strike="noStrike" kern="0" cap="none" spc="-25" normalizeH="0" baseline="0" noProof="0" dirty="0">
              <a:ln>
                <a:noFill/>
              </a:ln>
              <a:solidFill>
                <a:srgbClr val="0047B8"/>
              </a:solidFill>
              <a:effectLst/>
              <a:uLnTx/>
              <a:uFillTx/>
              <a:latin typeface="Arial"/>
              <a:cs typeface="Arial"/>
            </a:endParaRPr>
          </a:p>
        </p:txBody>
      </p:sp>
    </p:spTree>
    <p:extLst>
      <p:ext uri="{BB962C8B-B14F-4D97-AF65-F5344CB8AC3E}">
        <p14:creationId xmlns:p14="http://schemas.microsoft.com/office/powerpoint/2010/main" val="2961221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9460" cy="5847715"/>
          </a:xfrm>
          <a:custGeom>
            <a:avLst/>
            <a:gdLst/>
            <a:ahLst/>
            <a:cxnLst/>
            <a:rect l="l" t="t" r="r" b="b"/>
            <a:pathLst>
              <a:path w="12189460" h="5847715">
                <a:moveTo>
                  <a:pt x="0" y="5847588"/>
                </a:moveTo>
                <a:lnTo>
                  <a:pt x="12188952" y="5847588"/>
                </a:lnTo>
                <a:lnTo>
                  <a:pt x="12188952" y="0"/>
                </a:lnTo>
                <a:lnTo>
                  <a:pt x="0" y="0"/>
                </a:lnTo>
                <a:lnTo>
                  <a:pt x="0" y="5847588"/>
                </a:lnTo>
                <a:close/>
              </a:path>
            </a:pathLst>
          </a:custGeom>
          <a:solidFill>
            <a:srgbClr val="004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30480" marR="5080" indent="1527175">
              <a:lnSpc>
                <a:spcPct val="150100"/>
              </a:lnSpc>
              <a:spcBef>
                <a:spcPts val="100"/>
              </a:spcBef>
            </a:pPr>
            <a:r>
              <a:rPr dirty="0"/>
              <a:t>It</a:t>
            </a:r>
            <a:r>
              <a:rPr spc="-55" dirty="0"/>
              <a:t> </a:t>
            </a:r>
            <a:r>
              <a:rPr dirty="0"/>
              <a:t>is</a:t>
            </a:r>
            <a:r>
              <a:rPr spc="-45" dirty="0"/>
              <a:t> </a:t>
            </a:r>
            <a:r>
              <a:rPr dirty="0"/>
              <a:t>Important</a:t>
            </a:r>
            <a:r>
              <a:rPr spc="-65" dirty="0"/>
              <a:t> </a:t>
            </a:r>
            <a:r>
              <a:rPr dirty="0"/>
              <a:t>to</a:t>
            </a:r>
            <a:r>
              <a:rPr spc="-55" dirty="0"/>
              <a:t> </a:t>
            </a:r>
            <a:r>
              <a:rPr dirty="0"/>
              <a:t>Select</a:t>
            </a:r>
            <a:r>
              <a:rPr spc="-35" dirty="0"/>
              <a:t> Top</a:t>
            </a:r>
            <a:r>
              <a:rPr spc="-65" dirty="0"/>
              <a:t> </a:t>
            </a:r>
            <a:r>
              <a:rPr dirty="0"/>
              <a:t>Projects</a:t>
            </a:r>
            <a:r>
              <a:rPr spc="-60" dirty="0"/>
              <a:t> </a:t>
            </a:r>
            <a:r>
              <a:rPr spc="-20" dirty="0"/>
              <a:t>with </a:t>
            </a:r>
            <a:r>
              <a:rPr dirty="0"/>
              <a:t>Comprehensive</a:t>
            </a:r>
            <a:r>
              <a:rPr spc="-65" dirty="0"/>
              <a:t> </a:t>
            </a:r>
            <a:r>
              <a:rPr dirty="0"/>
              <a:t>Cost</a:t>
            </a:r>
            <a:r>
              <a:rPr spc="-35" dirty="0"/>
              <a:t> </a:t>
            </a:r>
            <a:r>
              <a:rPr dirty="0"/>
              <a:t>Containment</a:t>
            </a:r>
            <a:r>
              <a:rPr spc="-55" dirty="0"/>
              <a:t> </a:t>
            </a:r>
            <a:r>
              <a:rPr dirty="0"/>
              <a:t>and</a:t>
            </a:r>
            <a:r>
              <a:rPr spc="-50" dirty="0"/>
              <a:t> </a:t>
            </a:r>
            <a:r>
              <a:rPr dirty="0"/>
              <a:t>a</a:t>
            </a:r>
            <a:r>
              <a:rPr spc="-15" dirty="0"/>
              <a:t> </a:t>
            </a:r>
            <a:r>
              <a:rPr dirty="0"/>
              <a:t>Strong</a:t>
            </a:r>
            <a:r>
              <a:rPr spc="-25" dirty="0"/>
              <a:t> </a:t>
            </a:r>
            <a:r>
              <a:rPr spc="-10" dirty="0"/>
              <a:t>Sponsor</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44</a:t>
            </a:fld>
            <a:endParaRPr kumimoji="0" sz="1000" b="0" i="0" u="none" strike="noStrike" kern="0" cap="none" spc="-25" normalizeH="0" baseline="0" noProof="0" dirty="0">
              <a:ln>
                <a:noFill/>
              </a:ln>
              <a:solidFill>
                <a:srgbClr val="0047B8"/>
              </a:solidFill>
              <a:effectLst/>
              <a:uLnTx/>
              <a:uFillTx/>
              <a:latin typeface="Arial"/>
              <a:cs typeface="Arial"/>
            </a:endParaRPr>
          </a:p>
        </p:txBody>
      </p:sp>
    </p:spTree>
    <p:extLst>
      <p:ext uri="{BB962C8B-B14F-4D97-AF65-F5344CB8AC3E}">
        <p14:creationId xmlns:p14="http://schemas.microsoft.com/office/powerpoint/2010/main" val="627581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488168" y="6173058"/>
            <a:ext cx="1229221" cy="582956"/>
          </a:xfrm>
          <a:prstGeom prst="rect">
            <a:avLst/>
          </a:prstGeom>
        </p:spPr>
      </p:pic>
      <p:sp>
        <p:nvSpPr>
          <p:cNvPr id="3" name="object 3"/>
          <p:cNvSpPr/>
          <p:nvPr/>
        </p:nvSpPr>
        <p:spPr>
          <a:xfrm>
            <a:off x="0" y="0"/>
            <a:ext cx="12189460" cy="5943600"/>
          </a:xfrm>
          <a:custGeom>
            <a:avLst/>
            <a:gdLst/>
            <a:ahLst/>
            <a:cxnLst/>
            <a:rect l="l" t="t" r="r" b="b"/>
            <a:pathLst>
              <a:path w="12189460" h="5943600">
                <a:moveTo>
                  <a:pt x="12188952" y="0"/>
                </a:moveTo>
                <a:lnTo>
                  <a:pt x="0" y="0"/>
                </a:lnTo>
                <a:lnTo>
                  <a:pt x="0" y="5943600"/>
                </a:lnTo>
                <a:lnTo>
                  <a:pt x="12188952" y="5943600"/>
                </a:lnTo>
                <a:lnTo>
                  <a:pt x="12188952" y="0"/>
                </a:lnTo>
                <a:close/>
              </a:path>
            </a:pathLst>
          </a:custGeom>
          <a:solidFill>
            <a:srgbClr val="004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 name="object 4"/>
          <p:cNvSpPr txBox="1">
            <a:spLocks noGrp="1"/>
          </p:cNvSpPr>
          <p:nvPr>
            <p:ph type="title"/>
          </p:nvPr>
        </p:nvSpPr>
        <p:spPr>
          <a:xfrm>
            <a:off x="4552950" y="2597607"/>
            <a:ext cx="3085465" cy="711835"/>
          </a:xfrm>
          <a:prstGeom prst="rect">
            <a:avLst/>
          </a:prstGeom>
        </p:spPr>
        <p:txBody>
          <a:bodyPr vert="horz" wrap="square" lIns="0" tIns="12700" rIns="0" bIns="0" rtlCol="0">
            <a:spAutoFit/>
          </a:bodyPr>
          <a:lstStyle/>
          <a:p>
            <a:pPr marL="12700">
              <a:lnSpc>
                <a:spcPct val="100000"/>
              </a:lnSpc>
              <a:spcBef>
                <a:spcPts val="100"/>
              </a:spcBef>
            </a:pPr>
            <a:r>
              <a:rPr sz="4500" dirty="0"/>
              <a:t>Thank</a:t>
            </a:r>
            <a:r>
              <a:rPr sz="4500" spc="-85" dirty="0"/>
              <a:t> </a:t>
            </a:r>
            <a:r>
              <a:rPr sz="4500" spc="-75" dirty="0"/>
              <a:t>You!</a:t>
            </a:r>
            <a:endParaRPr sz="4500"/>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0047B8"/>
                </a:solidFill>
                <a:effectLst/>
                <a:uLnTx/>
                <a:uFillTx/>
                <a:latin typeface="Arial"/>
                <a:cs typeface="Arial"/>
              </a:rPr>
              <a:pPr marL="38100" marR="0" lvl="0" indent="0" defTabSz="914400" eaLnBrk="1" fontAlgn="auto" latinLnBrk="0" hangingPunct="1">
                <a:lnSpc>
                  <a:spcPct val="100000"/>
                </a:lnSpc>
                <a:spcBef>
                  <a:spcPts val="0"/>
                </a:spcBef>
                <a:spcAft>
                  <a:spcPts val="0"/>
                </a:spcAft>
                <a:buClrTx/>
                <a:buSzTx/>
                <a:buFontTx/>
                <a:buNone/>
                <a:tabLst/>
                <a:defRPr/>
              </a:pPr>
              <a:t>45</a:t>
            </a:fld>
            <a:endParaRPr kumimoji="0" sz="1000" b="0" i="0" u="none" strike="noStrike" kern="0" cap="none" spc="-25" normalizeH="0" baseline="0" noProof="0" dirty="0">
              <a:ln>
                <a:noFill/>
              </a:ln>
              <a:solidFill>
                <a:srgbClr val="0047B8"/>
              </a:solidFill>
              <a:effectLst/>
              <a:uLnTx/>
              <a:uFillTx/>
              <a:latin typeface="Arial"/>
              <a:cs typeface="Arial"/>
            </a:endParaRPr>
          </a:p>
        </p:txBody>
      </p:sp>
    </p:spTree>
    <p:extLst>
      <p:ext uri="{BB962C8B-B14F-4D97-AF65-F5344CB8AC3E}">
        <p14:creationId xmlns:p14="http://schemas.microsoft.com/office/powerpoint/2010/main" val="41454119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54201" y="2968244"/>
            <a:ext cx="2823845" cy="1011555"/>
          </a:xfrm>
          <a:prstGeom prst="rect">
            <a:avLst/>
          </a:prstGeom>
        </p:spPr>
        <p:txBody>
          <a:bodyPr vert="horz" wrap="square" lIns="0" tIns="12700" rIns="0" bIns="0" rtlCol="0">
            <a:spAutoFit/>
          </a:bodyPr>
          <a:lstStyle/>
          <a:p>
            <a:pPr marL="12700" marR="5080">
              <a:lnSpc>
                <a:spcPct val="134800"/>
              </a:lnSpc>
              <a:spcBef>
                <a:spcPts val="100"/>
              </a:spcBef>
            </a:pPr>
            <a:r>
              <a:rPr dirty="0">
                <a:solidFill>
                  <a:srgbClr val="70AD47"/>
                </a:solidFill>
              </a:rPr>
              <a:t>Ratepayer</a:t>
            </a:r>
            <a:r>
              <a:rPr spc="-125" dirty="0">
                <a:solidFill>
                  <a:srgbClr val="70AD47"/>
                </a:solidFill>
              </a:rPr>
              <a:t> </a:t>
            </a:r>
            <a:r>
              <a:rPr spc="-10" dirty="0">
                <a:solidFill>
                  <a:srgbClr val="70AD47"/>
                </a:solidFill>
              </a:rPr>
              <a:t>Protections </a:t>
            </a:r>
            <a:r>
              <a:rPr dirty="0">
                <a:solidFill>
                  <a:srgbClr val="70AD47"/>
                </a:solidFill>
              </a:rPr>
              <a:t>and</a:t>
            </a:r>
            <a:r>
              <a:rPr spc="-20" dirty="0">
                <a:solidFill>
                  <a:srgbClr val="70AD47"/>
                </a:solidFill>
              </a:rPr>
              <a:t> </a:t>
            </a:r>
            <a:r>
              <a:rPr dirty="0">
                <a:solidFill>
                  <a:srgbClr val="70AD47"/>
                </a:solidFill>
              </a:rPr>
              <a:t>Cost</a:t>
            </a:r>
            <a:r>
              <a:rPr spc="-20" dirty="0">
                <a:solidFill>
                  <a:srgbClr val="70AD47"/>
                </a:solidFill>
              </a:rPr>
              <a:t> </a:t>
            </a:r>
            <a:r>
              <a:rPr spc="-10" dirty="0">
                <a:solidFill>
                  <a:srgbClr val="70AD47"/>
                </a:solidFill>
              </a:rPr>
              <a:t>Controls</a:t>
            </a:r>
          </a:p>
        </p:txBody>
      </p:sp>
      <p:sp>
        <p:nvSpPr>
          <p:cNvPr id="3" name="object 3"/>
          <p:cNvSpPr txBox="1"/>
          <p:nvPr/>
        </p:nvSpPr>
        <p:spPr>
          <a:xfrm>
            <a:off x="9023858" y="5871464"/>
            <a:ext cx="1317625" cy="391160"/>
          </a:xfrm>
          <a:prstGeom prst="rect">
            <a:avLst/>
          </a:prstGeom>
        </p:spPr>
        <p:txBody>
          <a:bodyPr vert="horz" wrap="square" lIns="0" tIns="12700" rIns="0" bIns="0" rtlCol="0">
            <a:spAutoFit/>
          </a:bodyPr>
          <a:lstStyle/>
          <a:p>
            <a:pPr marL="12700" fontAlgn="auto">
              <a:spcBef>
                <a:spcPts val="100"/>
              </a:spcBef>
              <a:spcAft>
                <a:spcPts val="0"/>
              </a:spcAft>
            </a:pPr>
            <a:r>
              <a:rPr sz="2400" b="1" kern="0" dirty="0">
                <a:solidFill>
                  <a:srgbClr val="70AD47"/>
                </a:solidFill>
                <a:latin typeface="Calibri"/>
                <a:cs typeface="Calibri"/>
              </a:rPr>
              <a:t>April</a:t>
            </a:r>
            <a:r>
              <a:rPr sz="2400" b="1" kern="0" spc="-15" dirty="0">
                <a:solidFill>
                  <a:srgbClr val="70AD47"/>
                </a:solidFill>
                <a:latin typeface="Calibri"/>
                <a:cs typeface="Calibri"/>
              </a:rPr>
              <a:t> </a:t>
            </a:r>
            <a:r>
              <a:rPr sz="2400" b="1" kern="0" spc="-20" dirty="0">
                <a:solidFill>
                  <a:srgbClr val="70AD47"/>
                </a:solidFill>
                <a:latin typeface="Calibri"/>
                <a:cs typeface="Calibri"/>
              </a:rPr>
              <a:t>2022</a:t>
            </a:r>
            <a:endParaRPr sz="2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1866900" y="1862328"/>
            <a:ext cx="7129272" cy="967739"/>
          </a:xfrm>
          <a:prstGeom prst="rect">
            <a:avLst/>
          </a:prstGeom>
        </p:spPr>
      </p:pic>
      <p:pic>
        <p:nvPicPr>
          <p:cNvPr id="5" name="object 5"/>
          <p:cNvPicPr/>
          <p:nvPr/>
        </p:nvPicPr>
        <p:blipFill>
          <a:blip r:embed="rId3" cstate="print"/>
          <a:stretch>
            <a:fillRect/>
          </a:stretch>
        </p:blipFill>
        <p:spPr>
          <a:xfrm>
            <a:off x="5093209" y="3106674"/>
            <a:ext cx="1741169" cy="1176527"/>
          </a:xfrm>
          <a:prstGeom prst="rect">
            <a:avLst/>
          </a:prstGeom>
        </p:spPr>
      </p:pic>
      <p:pic>
        <p:nvPicPr>
          <p:cNvPr id="6" name="object 6"/>
          <p:cNvPicPr/>
          <p:nvPr/>
        </p:nvPicPr>
        <p:blipFill>
          <a:blip r:embed="rId4" cstate="print"/>
          <a:stretch>
            <a:fillRect/>
          </a:stretch>
        </p:blipFill>
        <p:spPr>
          <a:xfrm>
            <a:off x="5093209" y="4343400"/>
            <a:ext cx="1741169" cy="1189482"/>
          </a:xfrm>
          <a:prstGeom prst="rect">
            <a:avLst/>
          </a:prstGeom>
        </p:spPr>
      </p:pic>
      <p:pic>
        <p:nvPicPr>
          <p:cNvPr id="7" name="object 7"/>
          <p:cNvPicPr/>
          <p:nvPr/>
        </p:nvPicPr>
        <p:blipFill>
          <a:blip r:embed="rId5" cstate="print"/>
          <a:stretch>
            <a:fillRect/>
          </a:stretch>
        </p:blipFill>
        <p:spPr>
          <a:xfrm>
            <a:off x="6913627" y="3112009"/>
            <a:ext cx="3391661" cy="2420873"/>
          </a:xfrm>
          <a:prstGeom prst="rect">
            <a:avLst/>
          </a:prstGeom>
        </p:spPr>
      </p:pic>
    </p:spTree>
    <p:extLst>
      <p:ext uri="{BB962C8B-B14F-4D97-AF65-F5344CB8AC3E}">
        <p14:creationId xmlns:p14="http://schemas.microsoft.com/office/powerpoint/2010/main" val="2073064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964268" y="1791717"/>
            <a:ext cx="11311467" cy="504625"/>
          </a:xfrm>
          <a:prstGeom prst="rect">
            <a:avLst/>
          </a:prstGeom>
        </p:spPr>
        <p:txBody>
          <a:bodyPr vert="horz" wrap="square" lIns="0" tIns="12065" rIns="0" bIns="0" rtlCol="0">
            <a:spAutoFit/>
          </a:bodyPr>
          <a:lstStyle/>
          <a:p>
            <a:pPr marL="12700" marR="5080">
              <a:spcBef>
                <a:spcPts val="95"/>
              </a:spcBef>
            </a:pPr>
            <a:r>
              <a:rPr spc="-10" dirty="0"/>
              <a:t>Competitive</a:t>
            </a:r>
            <a:r>
              <a:rPr spc="-110" dirty="0"/>
              <a:t> </a:t>
            </a:r>
            <a:r>
              <a:rPr spc="-10" dirty="0"/>
              <a:t>pressure</a:t>
            </a:r>
            <a:r>
              <a:rPr spc="-140" dirty="0"/>
              <a:t> </a:t>
            </a:r>
            <a:r>
              <a:rPr dirty="0"/>
              <a:t>drives</a:t>
            </a:r>
            <a:r>
              <a:rPr spc="-140" dirty="0"/>
              <a:t> </a:t>
            </a:r>
            <a:r>
              <a:rPr spc="-10" dirty="0"/>
              <a:t>innovative</a:t>
            </a:r>
            <a:r>
              <a:rPr spc="-114" dirty="0"/>
              <a:t> </a:t>
            </a:r>
            <a:r>
              <a:rPr spc="-20" dirty="0"/>
              <a:t>cost </a:t>
            </a:r>
            <a:r>
              <a:rPr spc="-10" dirty="0"/>
              <a:t>containment</a:t>
            </a:r>
            <a:r>
              <a:rPr spc="-170" dirty="0"/>
              <a:t> </a:t>
            </a:r>
            <a:r>
              <a:rPr spc="-10" dirty="0"/>
              <a:t>proposals</a:t>
            </a:r>
          </a:p>
        </p:txBody>
      </p:sp>
      <p:sp>
        <p:nvSpPr>
          <p:cNvPr id="3" name="object 3"/>
          <p:cNvSpPr txBox="1"/>
          <p:nvPr/>
        </p:nvSpPr>
        <p:spPr>
          <a:xfrm>
            <a:off x="1854201" y="3073400"/>
            <a:ext cx="6504305" cy="391160"/>
          </a:xfrm>
          <a:prstGeom prst="rect">
            <a:avLst/>
          </a:prstGeom>
        </p:spPr>
        <p:txBody>
          <a:bodyPr vert="horz" wrap="square" lIns="0" tIns="12700" rIns="0" bIns="0" rtlCol="0">
            <a:spAutoFit/>
          </a:bodyPr>
          <a:lstStyle/>
          <a:p>
            <a:pPr marL="12700" fontAlgn="auto">
              <a:spcBef>
                <a:spcPts val="100"/>
              </a:spcBef>
              <a:spcAft>
                <a:spcPts val="0"/>
              </a:spcAft>
            </a:pPr>
            <a:r>
              <a:rPr sz="2400" b="1" kern="0" dirty="0">
                <a:solidFill>
                  <a:srgbClr val="70AD47"/>
                </a:solidFill>
                <a:latin typeface="Calibri"/>
                <a:cs typeface="Calibri"/>
              </a:rPr>
              <a:t>Reduces</a:t>
            </a:r>
            <a:r>
              <a:rPr sz="2400" b="1" kern="0" spc="-35" dirty="0">
                <a:solidFill>
                  <a:srgbClr val="70AD47"/>
                </a:solidFill>
                <a:latin typeface="Calibri"/>
                <a:cs typeface="Calibri"/>
              </a:rPr>
              <a:t> </a:t>
            </a:r>
            <a:r>
              <a:rPr sz="2400" b="1" kern="0" dirty="0">
                <a:solidFill>
                  <a:srgbClr val="70AD47"/>
                </a:solidFill>
                <a:latin typeface="Calibri"/>
                <a:cs typeface="Calibri"/>
              </a:rPr>
              <a:t>the</a:t>
            </a:r>
            <a:r>
              <a:rPr sz="2400" b="1" kern="0" spc="-20" dirty="0">
                <a:solidFill>
                  <a:srgbClr val="70AD47"/>
                </a:solidFill>
                <a:latin typeface="Calibri"/>
                <a:cs typeface="Calibri"/>
              </a:rPr>
              <a:t> </a:t>
            </a:r>
            <a:r>
              <a:rPr sz="2400" b="1" kern="0" dirty="0">
                <a:solidFill>
                  <a:srgbClr val="70AD47"/>
                </a:solidFill>
                <a:latin typeface="Calibri"/>
                <a:cs typeface="Calibri"/>
              </a:rPr>
              <a:t>cost</a:t>
            </a:r>
            <a:r>
              <a:rPr sz="2400" b="1" kern="0" spc="-25" dirty="0">
                <a:solidFill>
                  <a:srgbClr val="70AD47"/>
                </a:solidFill>
                <a:latin typeface="Calibri"/>
                <a:cs typeface="Calibri"/>
              </a:rPr>
              <a:t> </a:t>
            </a:r>
            <a:r>
              <a:rPr sz="2400" b="1" kern="0" dirty="0">
                <a:solidFill>
                  <a:srgbClr val="70AD47"/>
                </a:solidFill>
                <a:latin typeface="Calibri"/>
                <a:cs typeface="Calibri"/>
              </a:rPr>
              <a:t>and</a:t>
            </a:r>
            <a:r>
              <a:rPr sz="2400" b="1" kern="0" spc="-20" dirty="0">
                <a:solidFill>
                  <a:srgbClr val="70AD47"/>
                </a:solidFill>
                <a:latin typeface="Calibri"/>
                <a:cs typeface="Calibri"/>
              </a:rPr>
              <a:t> </a:t>
            </a:r>
            <a:r>
              <a:rPr sz="2400" b="1" kern="0" dirty="0">
                <a:solidFill>
                  <a:srgbClr val="70AD47"/>
                </a:solidFill>
                <a:latin typeface="Calibri"/>
                <a:cs typeface="Calibri"/>
              </a:rPr>
              <a:t>reduces</a:t>
            </a:r>
            <a:r>
              <a:rPr sz="2400" b="1" kern="0" spc="-20" dirty="0">
                <a:solidFill>
                  <a:srgbClr val="70AD47"/>
                </a:solidFill>
                <a:latin typeface="Calibri"/>
                <a:cs typeface="Calibri"/>
              </a:rPr>
              <a:t> </a:t>
            </a:r>
            <a:r>
              <a:rPr sz="2400" b="1" kern="0" dirty="0">
                <a:solidFill>
                  <a:srgbClr val="70AD47"/>
                </a:solidFill>
                <a:latin typeface="Calibri"/>
                <a:cs typeface="Calibri"/>
              </a:rPr>
              <a:t>the</a:t>
            </a:r>
            <a:r>
              <a:rPr sz="2400" b="1" kern="0" spc="-25" dirty="0">
                <a:solidFill>
                  <a:srgbClr val="70AD47"/>
                </a:solidFill>
                <a:latin typeface="Calibri"/>
                <a:cs typeface="Calibri"/>
              </a:rPr>
              <a:t> </a:t>
            </a:r>
            <a:r>
              <a:rPr sz="2400" b="1" kern="0" dirty="0">
                <a:solidFill>
                  <a:srgbClr val="70AD47"/>
                </a:solidFill>
                <a:latin typeface="Calibri"/>
                <a:cs typeface="Calibri"/>
              </a:rPr>
              <a:t>risk</a:t>
            </a:r>
            <a:r>
              <a:rPr sz="2400" b="1" kern="0" spc="-25" dirty="0">
                <a:solidFill>
                  <a:srgbClr val="70AD47"/>
                </a:solidFill>
                <a:latin typeface="Calibri"/>
                <a:cs typeface="Calibri"/>
              </a:rPr>
              <a:t> </a:t>
            </a:r>
            <a:r>
              <a:rPr sz="2400" b="1" kern="0" dirty="0">
                <a:solidFill>
                  <a:srgbClr val="70AD47"/>
                </a:solidFill>
                <a:latin typeface="Calibri"/>
                <a:cs typeface="Calibri"/>
              </a:rPr>
              <a:t>to</a:t>
            </a:r>
            <a:r>
              <a:rPr sz="2400" b="1" kern="0" spc="-20" dirty="0">
                <a:solidFill>
                  <a:srgbClr val="70AD47"/>
                </a:solidFill>
                <a:latin typeface="Calibri"/>
                <a:cs typeface="Calibri"/>
              </a:rPr>
              <a:t> </a:t>
            </a:r>
            <a:r>
              <a:rPr sz="2400" b="1" kern="0" spc="-10" dirty="0">
                <a:solidFill>
                  <a:srgbClr val="70AD47"/>
                </a:solidFill>
                <a:latin typeface="Calibri"/>
                <a:cs typeface="Calibri"/>
              </a:rPr>
              <a:t>ratepayers</a:t>
            </a:r>
            <a:endParaRPr sz="2400" kern="0">
              <a:solidFill>
                <a:sysClr val="windowText" lastClr="000000"/>
              </a:solidFill>
              <a:latin typeface="Calibri"/>
              <a:cs typeface="Calibri"/>
            </a:endParaRPr>
          </a:p>
        </p:txBody>
      </p:sp>
    </p:spTree>
    <p:extLst>
      <p:ext uri="{BB962C8B-B14F-4D97-AF65-F5344CB8AC3E}">
        <p14:creationId xmlns:p14="http://schemas.microsoft.com/office/powerpoint/2010/main" val="831610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54200" y="311912"/>
            <a:ext cx="7346950" cy="513080"/>
          </a:xfrm>
          <a:prstGeom prst="rect">
            <a:avLst/>
          </a:prstGeom>
        </p:spPr>
        <p:txBody>
          <a:bodyPr vert="horz" wrap="square" lIns="0" tIns="12065" rIns="0" bIns="0" rtlCol="0">
            <a:spAutoFit/>
          </a:bodyPr>
          <a:lstStyle/>
          <a:p>
            <a:pPr marL="12700">
              <a:spcBef>
                <a:spcPts val="95"/>
              </a:spcBef>
            </a:pPr>
            <a:r>
              <a:rPr sz="3200" spc="-10" dirty="0"/>
              <a:t>Evolution</a:t>
            </a:r>
            <a:r>
              <a:rPr sz="3200" spc="-75" dirty="0"/>
              <a:t> </a:t>
            </a:r>
            <a:r>
              <a:rPr sz="3200" dirty="0"/>
              <a:t>of</a:t>
            </a:r>
            <a:r>
              <a:rPr sz="3200" spc="-75" dirty="0"/>
              <a:t> </a:t>
            </a:r>
            <a:r>
              <a:rPr sz="3200" dirty="0"/>
              <a:t>U.</a:t>
            </a:r>
            <a:r>
              <a:rPr sz="3200" spc="-80" dirty="0"/>
              <a:t> </a:t>
            </a:r>
            <a:r>
              <a:rPr sz="3200" dirty="0"/>
              <a:t>S.</a:t>
            </a:r>
            <a:r>
              <a:rPr sz="3200" spc="-75" dirty="0"/>
              <a:t> </a:t>
            </a:r>
            <a:r>
              <a:rPr sz="3200" spc="-10" dirty="0"/>
              <a:t>Competitive</a:t>
            </a:r>
            <a:r>
              <a:rPr sz="3200" spc="-65" dirty="0"/>
              <a:t> </a:t>
            </a:r>
            <a:r>
              <a:rPr sz="3200" spc="-10" dirty="0"/>
              <a:t>Transmission</a:t>
            </a:r>
            <a:endParaRPr sz="3200"/>
          </a:p>
        </p:txBody>
      </p:sp>
      <p:grpSp>
        <p:nvGrpSpPr>
          <p:cNvPr id="3" name="object 3"/>
          <p:cNvGrpSpPr/>
          <p:nvPr/>
        </p:nvGrpSpPr>
        <p:grpSpPr>
          <a:xfrm>
            <a:off x="1838706" y="1030987"/>
            <a:ext cx="3068320" cy="1233805"/>
            <a:chOff x="314706" y="1030986"/>
            <a:chExt cx="3068320" cy="1233805"/>
          </a:xfrm>
        </p:grpSpPr>
        <p:sp>
          <p:nvSpPr>
            <p:cNvPr id="4" name="object 4"/>
            <p:cNvSpPr/>
            <p:nvPr/>
          </p:nvSpPr>
          <p:spPr>
            <a:xfrm>
              <a:off x="345948" y="1043940"/>
              <a:ext cx="3019425" cy="1207770"/>
            </a:xfrm>
            <a:custGeom>
              <a:avLst/>
              <a:gdLst/>
              <a:ahLst/>
              <a:cxnLst/>
              <a:rect l="l" t="t" r="r" b="b"/>
              <a:pathLst>
                <a:path w="3019425" h="1207770">
                  <a:moveTo>
                    <a:pt x="3019044" y="603503"/>
                  </a:moveTo>
                  <a:lnTo>
                    <a:pt x="2414778" y="0"/>
                  </a:lnTo>
                  <a:lnTo>
                    <a:pt x="0" y="0"/>
                  </a:lnTo>
                  <a:lnTo>
                    <a:pt x="603504" y="603504"/>
                  </a:lnTo>
                  <a:lnTo>
                    <a:pt x="0" y="1207770"/>
                  </a:lnTo>
                  <a:lnTo>
                    <a:pt x="2414778" y="1207769"/>
                  </a:lnTo>
                  <a:lnTo>
                    <a:pt x="3019044" y="603503"/>
                  </a:lnTo>
                  <a:close/>
                </a:path>
              </a:pathLst>
            </a:custGeom>
            <a:solidFill>
              <a:srgbClr val="4472C4"/>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5" name="object 5"/>
            <p:cNvSpPr/>
            <p:nvPr/>
          </p:nvSpPr>
          <p:spPr>
            <a:xfrm>
              <a:off x="314706" y="1030986"/>
              <a:ext cx="3068320" cy="1233805"/>
            </a:xfrm>
            <a:custGeom>
              <a:avLst/>
              <a:gdLst/>
              <a:ahLst/>
              <a:cxnLst/>
              <a:rect l="l" t="t" r="r" b="b"/>
              <a:pathLst>
                <a:path w="3068320" h="1233805">
                  <a:moveTo>
                    <a:pt x="3067812" y="616457"/>
                  </a:moveTo>
                  <a:lnTo>
                    <a:pt x="2451354" y="0"/>
                  </a:lnTo>
                  <a:lnTo>
                    <a:pt x="0" y="0"/>
                  </a:lnTo>
                  <a:lnTo>
                    <a:pt x="31242" y="31242"/>
                  </a:lnTo>
                  <a:lnTo>
                    <a:pt x="31242" y="25908"/>
                  </a:lnTo>
                  <a:lnTo>
                    <a:pt x="40386" y="3809"/>
                  </a:lnTo>
                  <a:lnTo>
                    <a:pt x="62456" y="25880"/>
                  </a:lnTo>
                  <a:lnTo>
                    <a:pt x="2437638" y="25907"/>
                  </a:lnTo>
                  <a:lnTo>
                    <a:pt x="2437638" y="22097"/>
                  </a:lnTo>
                  <a:lnTo>
                    <a:pt x="2446020" y="25907"/>
                  </a:lnTo>
                  <a:lnTo>
                    <a:pt x="2446020" y="30479"/>
                  </a:lnTo>
                  <a:lnTo>
                    <a:pt x="3032379" y="616838"/>
                  </a:lnTo>
                  <a:lnTo>
                    <a:pt x="3041142" y="608075"/>
                  </a:lnTo>
                  <a:lnTo>
                    <a:pt x="3041142" y="643160"/>
                  </a:lnTo>
                  <a:lnTo>
                    <a:pt x="3067812" y="616457"/>
                  </a:lnTo>
                  <a:close/>
                </a:path>
                <a:path w="3068320" h="1233805">
                  <a:moveTo>
                    <a:pt x="625602" y="643924"/>
                  </a:moveTo>
                  <a:lnTo>
                    <a:pt x="625602" y="625602"/>
                  </a:lnTo>
                  <a:lnTo>
                    <a:pt x="616839" y="616839"/>
                  </a:lnTo>
                  <a:lnTo>
                    <a:pt x="0" y="1233678"/>
                  </a:lnTo>
                  <a:lnTo>
                    <a:pt x="31242" y="1233678"/>
                  </a:lnTo>
                  <a:lnTo>
                    <a:pt x="31242" y="1207770"/>
                  </a:lnTo>
                  <a:lnTo>
                    <a:pt x="62483" y="1207742"/>
                  </a:lnTo>
                  <a:lnTo>
                    <a:pt x="625602" y="643924"/>
                  </a:lnTo>
                  <a:close/>
                </a:path>
                <a:path w="3068320" h="1233805">
                  <a:moveTo>
                    <a:pt x="62483" y="25907"/>
                  </a:moveTo>
                  <a:lnTo>
                    <a:pt x="40386" y="3809"/>
                  </a:lnTo>
                  <a:lnTo>
                    <a:pt x="31242" y="25908"/>
                  </a:lnTo>
                  <a:lnTo>
                    <a:pt x="62483" y="25907"/>
                  </a:lnTo>
                  <a:close/>
                </a:path>
                <a:path w="3068320" h="1233805">
                  <a:moveTo>
                    <a:pt x="653034" y="616458"/>
                  </a:moveTo>
                  <a:lnTo>
                    <a:pt x="62483" y="25907"/>
                  </a:lnTo>
                  <a:lnTo>
                    <a:pt x="31242" y="25908"/>
                  </a:lnTo>
                  <a:lnTo>
                    <a:pt x="31242" y="31242"/>
                  </a:lnTo>
                  <a:lnTo>
                    <a:pt x="616839" y="616839"/>
                  </a:lnTo>
                  <a:lnTo>
                    <a:pt x="625602" y="608076"/>
                  </a:lnTo>
                  <a:lnTo>
                    <a:pt x="625602" y="643924"/>
                  </a:lnTo>
                  <a:lnTo>
                    <a:pt x="653034" y="616458"/>
                  </a:lnTo>
                  <a:close/>
                </a:path>
                <a:path w="3068320" h="1233805">
                  <a:moveTo>
                    <a:pt x="62456" y="1207770"/>
                  </a:moveTo>
                  <a:lnTo>
                    <a:pt x="31242" y="1207770"/>
                  </a:lnTo>
                  <a:lnTo>
                    <a:pt x="40386" y="1229868"/>
                  </a:lnTo>
                  <a:lnTo>
                    <a:pt x="62456" y="1207770"/>
                  </a:lnTo>
                  <a:close/>
                </a:path>
                <a:path w="3068320" h="1233805">
                  <a:moveTo>
                    <a:pt x="2441448" y="1207769"/>
                  </a:moveTo>
                  <a:lnTo>
                    <a:pt x="62456" y="1207770"/>
                  </a:lnTo>
                  <a:lnTo>
                    <a:pt x="40386" y="1229868"/>
                  </a:lnTo>
                  <a:lnTo>
                    <a:pt x="31242" y="1207770"/>
                  </a:lnTo>
                  <a:lnTo>
                    <a:pt x="31242" y="1233678"/>
                  </a:lnTo>
                  <a:lnTo>
                    <a:pt x="2437638" y="1233677"/>
                  </a:lnTo>
                  <a:lnTo>
                    <a:pt x="2437638" y="1211580"/>
                  </a:lnTo>
                  <a:lnTo>
                    <a:pt x="2441448" y="1207769"/>
                  </a:lnTo>
                  <a:close/>
                </a:path>
                <a:path w="3068320" h="1233805">
                  <a:moveTo>
                    <a:pt x="625602" y="625602"/>
                  </a:moveTo>
                  <a:lnTo>
                    <a:pt x="625602" y="608076"/>
                  </a:lnTo>
                  <a:lnTo>
                    <a:pt x="616839" y="616839"/>
                  </a:lnTo>
                  <a:lnTo>
                    <a:pt x="625602" y="625602"/>
                  </a:lnTo>
                  <a:close/>
                </a:path>
                <a:path w="3068320" h="1233805">
                  <a:moveTo>
                    <a:pt x="2446020" y="25907"/>
                  </a:moveTo>
                  <a:lnTo>
                    <a:pt x="2437638" y="22097"/>
                  </a:lnTo>
                  <a:lnTo>
                    <a:pt x="2441448" y="25907"/>
                  </a:lnTo>
                  <a:lnTo>
                    <a:pt x="2446020" y="25907"/>
                  </a:lnTo>
                  <a:close/>
                </a:path>
                <a:path w="3068320" h="1233805">
                  <a:moveTo>
                    <a:pt x="2441448" y="25907"/>
                  </a:moveTo>
                  <a:lnTo>
                    <a:pt x="2437638" y="22097"/>
                  </a:lnTo>
                  <a:lnTo>
                    <a:pt x="2437638" y="25907"/>
                  </a:lnTo>
                  <a:lnTo>
                    <a:pt x="2441448" y="25907"/>
                  </a:lnTo>
                  <a:close/>
                </a:path>
                <a:path w="3068320" h="1233805">
                  <a:moveTo>
                    <a:pt x="2446020" y="1207769"/>
                  </a:moveTo>
                  <a:lnTo>
                    <a:pt x="2441448" y="1207769"/>
                  </a:lnTo>
                  <a:lnTo>
                    <a:pt x="2437638" y="1211580"/>
                  </a:lnTo>
                  <a:lnTo>
                    <a:pt x="2446020" y="1207769"/>
                  </a:lnTo>
                  <a:close/>
                </a:path>
                <a:path w="3068320" h="1233805">
                  <a:moveTo>
                    <a:pt x="2446020" y="1233677"/>
                  </a:moveTo>
                  <a:lnTo>
                    <a:pt x="2446020" y="1207769"/>
                  </a:lnTo>
                  <a:lnTo>
                    <a:pt x="2437638" y="1211580"/>
                  </a:lnTo>
                  <a:lnTo>
                    <a:pt x="2437638" y="1233677"/>
                  </a:lnTo>
                  <a:lnTo>
                    <a:pt x="2446020" y="1233677"/>
                  </a:lnTo>
                  <a:close/>
                </a:path>
                <a:path w="3068320" h="1233805">
                  <a:moveTo>
                    <a:pt x="2446020" y="30479"/>
                  </a:moveTo>
                  <a:lnTo>
                    <a:pt x="2446020" y="25907"/>
                  </a:lnTo>
                  <a:lnTo>
                    <a:pt x="2441448" y="25907"/>
                  </a:lnTo>
                  <a:lnTo>
                    <a:pt x="2446020" y="30479"/>
                  </a:lnTo>
                  <a:close/>
                </a:path>
                <a:path w="3068320" h="1233805">
                  <a:moveTo>
                    <a:pt x="3041142" y="643160"/>
                  </a:moveTo>
                  <a:lnTo>
                    <a:pt x="3041142" y="625601"/>
                  </a:lnTo>
                  <a:lnTo>
                    <a:pt x="3032379" y="616838"/>
                  </a:lnTo>
                  <a:lnTo>
                    <a:pt x="2441448" y="1207769"/>
                  </a:lnTo>
                  <a:lnTo>
                    <a:pt x="2446020" y="1207769"/>
                  </a:lnTo>
                  <a:lnTo>
                    <a:pt x="2446020" y="1233677"/>
                  </a:lnTo>
                  <a:lnTo>
                    <a:pt x="2451354" y="1233677"/>
                  </a:lnTo>
                  <a:lnTo>
                    <a:pt x="3041142" y="643160"/>
                  </a:lnTo>
                  <a:close/>
                </a:path>
                <a:path w="3068320" h="1233805">
                  <a:moveTo>
                    <a:pt x="3041142" y="625601"/>
                  </a:moveTo>
                  <a:lnTo>
                    <a:pt x="3041142" y="608075"/>
                  </a:lnTo>
                  <a:lnTo>
                    <a:pt x="3032379" y="616838"/>
                  </a:lnTo>
                  <a:lnTo>
                    <a:pt x="3041142" y="625601"/>
                  </a:lnTo>
                  <a:close/>
                </a:path>
              </a:pathLst>
            </a:custGeom>
            <a:solidFill>
              <a:srgbClr val="FFFFFF"/>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sp>
        <p:nvSpPr>
          <p:cNvPr id="6" name="object 6"/>
          <p:cNvSpPr txBox="1"/>
          <p:nvPr/>
        </p:nvSpPr>
        <p:spPr>
          <a:xfrm>
            <a:off x="2725167" y="1248410"/>
            <a:ext cx="1372235" cy="725805"/>
          </a:xfrm>
          <a:prstGeom prst="rect">
            <a:avLst/>
          </a:prstGeom>
        </p:spPr>
        <p:txBody>
          <a:bodyPr vert="horz" wrap="square" lIns="0" tIns="12700" rIns="0" bIns="0" rtlCol="0">
            <a:spAutoFit/>
          </a:bodyPr>
          <a:lstStyle/>
          <a:p>
            <a:pPr algn="ctr" fontAlgn="auto">
              <a:lnSpc>
                <a:spcPts val="2755"/>
              </a:lnSpc>
              <a:spcBef>
                <a:spcPts val="100"/>
              </a:spcBef>
              <a:spcAft>
                <a:spcPts val="0"/>
              </a:spcAft>
            </a:pPr>
            <a:r>
              <a:rPr sz="2400" kern="0" spc="-20" dirty="0">
                <a:solidFill>
                  <a:srgbClr val="FFFFFF"/>
                </a:solidFill>
                <a:latin typeface="Calibri"/>
                <a:cs typeface="Calibri"/>
              </a:rPr>
              <a:t>2008</a:t>
            </a:r>
            <a:endParaRPr sz="2400" kern="0">
              <a:solidFill>
                <a:sysClr val="windowText" lastClr="000000"/>
              </a:solidFill>
              <a:latin typeface="Calibri"/>
              <a:cs typeface="Calibri"/>
            </a:endParaRPr>
          </a:p>
          <a:p>
            <a:pPr algn="ctr" fontAlgn="auto">
              <a:lnSpc>
                <a:spcPts val="2755"/>
              </a:lnSpc>
              <a:spcBef>
                <a:spcPts val="0"/>
              </a:spcBef>
              <a:spcAft>
                <a:spcPts val="0"/>
              </a:spcAft>
            </a:pPr>
            <a:r>
              <a:rPr sz="2400" kern="0" spc="-50" dirty="0">
                <a:solidFill>
                  <a:srgbClr val="FFFFFF"/>
                </a:solidFill>
                <a:latin typeface="Calibri"/>
                <a:cs typeface="Calibri"/>
              </a:rPr>
              <a:t>Texas</a:t>
            </a:r>
            <a:r>
              <a:rPr sz="2400" kern="0" spc="-65" dirty="0">
                <a:solidFill>
                  <a:srgbClr val="FFFFFF"/>
                </a:solidFill>
                <a:latin typeface="Calibri"/>
                <a:cs typeface="Calibri"/>
              </a:rPr>
              <a:t> </a:t>
            </a:r>
            <a:r>
              <a:rPr sz="2400" kern="0" spc="-20" dirty="0">
                <a:solidFill>
                  <a:srgbClr val="FFFFFF"/>
                </a:solidFill>
                <a:latin typeface="Calibri"/>
                <a:cs typeface="Calibri"/>
              </a:rPr>
              <a:t>CREZ</a:t>
            </a:r>
            <a:endParaRPr sz="2400" kern="0">
              <a:solidFill>
                <a:sysClr val="windowText" lastClr="000000"/>
              </a:solidFill>
              <a:latin typeface="Calibri"/>
              <a:cs typeface="Calibri"/>
            </a:endParaRPr>
          </a:p>
        </p:txBody>
      </p:sp>
      <p:grpSp>
        <p:nvGrpSpPr>
          <p:cNvPr id="7" name="object 7"/>
          <p:cNvGrpSpPr/>
          <p:nvPr/>
        </p:nvGrpSpPr>
        <p:grpSpPr>
          <a:xfrm>
            <a:off x="4555999" y="1030987"/>
            <a:ext cx="5785485" cy="1233805"/>
            <a:chOff x="3031998" y="1030986"/>
            <a:chExt cx="5785485" cy="1233805"/>
          </a:xfrm>
        </p:grpSpPr>
        <p:sp>
          <p:nvSpPr>
            <p:cNvPr id="8" name="object 8"/>
            <p:cNvSpPr/>
            <p:nvPr/>
          </p:nvSpPr>
          <p:spPr>
            <a:xfrm>
              <a:off x="3062478" y="1043940"/>
              <a:ext cx="3019425" cy="1207770"/>
            </a:xfrm>
            <a:custGeom>
              <a:avLst/>
              <a:gdLst/>
              <a:ahLst/>
              <a:cxnLst/>
              <a:rect l="l" t="t" r="r" b="b"/>
              <a:pathLst>
                <a:path w="3019425" h="1207770">
                  <a:moveTo>
                    <a:pt x="3019044" y="603503"/>
                  </a:moveTo>
                  <a:lnTo>
                    <a:pt x="2415540" y="0"/>
                  </a:lnTo>
                  <a:lnTo>
                    <a:pt x="0" y="0"/>
                  </a:lnTo>
                  <a:lnTo>
                    <a:pt x="604266" y="603504"/>
                  </a:lnTo>
                  <a:lnTo>
                    <a:pt x="0" y="1207770"/>
                  </a:lnTo>
                  <a:lnTo>
                    <a:pt x="2415540" y="1207769"/>
                  </a:lnTo>
                  <a:lnTo>
                    <a:pt x="3019044" y="603503"/>
                  </a:lnTo>
                  <a:close/>
                </a:path>
              </a:pathLst>
            </a:custGeom>
            <a:solidFill>
              <a:srgbClr val="4472C4"/>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9" name="object 9"/>
            <p:cNvSpPr/>
            <p:nvPr/>
          </p:nvSpPr>
          <p:spPr>
            <a:xfrm>
              <a:off x="3031998" y="1030986"/>
              <a:ext cx="3068320" cy="1233805"/>
            </a:xfrm>
            <a:custGeom>
              <a:avLst/>
              <a:gdLst/>
              <a:ahLst/>
              <a:cxnLst/>
              <a:rect l="l" t="t" r="r" b="b"/>
              <a:pathLst>
                <a:path w="3068320" h="1233805">
                  <a:moveTo>
                    <a:pt x="3067812" y="616457"/>
                  </a:moveTo>
                  <a:lnTo>
                    <a:pt x="2451354" y="0"/>
                  </a:lnTo>
                  <a:lnTo>
                    <a:pt x="0" y="0"/>
                  </a:lnTo>
                  <a:lnTo>
                    <a:pt x="30479" y="30479"/>
                  </a:lnTo>
                  <a:lnTo>
                    <a:pt x="30480" y="25908"/>
                  </a:lnTo>
                  <a:lnTo>
                    <a:pt x="39624" y="3809"/>
                  </a:lnTo>
                  <a:lnTo>
                    <a:pt x="61694" y="25880"/>
                  </a:lnTo>
                  <a:lnTo>
                    <a:pt x="2436876" y="25907"/>
                  </a:lnTo>
                  <a:lnTo>
                    <a:pt x="2436876" y="22097"/>
                  </a:lnTo>
                  <a:lnTo>
                    <a:pt x="2446020" y="25907"/>
                  </a:lnTo>
                  <a:lnTo>
                    <a:pt x="2446020" y="31230"/>
                  </a:lnTo>
                  <a:lnTo>
                    <a:pt x="3032367" y="616838"/>
                  </a:lnTo>
                  <a:lnTo>
                    <a:pt x="3041142" y="608075"/>
                  </a:lnTo>
                  <a:lnTo>
                    <a:pt x="3041142" y="643160"/>
                  </a:lnTo>
                  <a:lnTo>
                    <a:pt x="3067812" y="616457"/>
                  </a:lnTo>
                  <a:close/>
                </a:path>
                <a:path w="3068320" h="1233805">
                  <a:moveTo>
                    <a:pt x="625602" y="643161"/>
                  </a:moveTo>
                  <a:lnTo>
                    <a:pt x="625602" y="625602"/>
                  </a:lnTo>
                  <a:lnTo>
                    <a:pt x="616839" y="616839"/>
                  </a:lnTo>
                  <a:lnTo>
                    <a:pt x="0" y="1233678"/>
                  </a:lnTo>
                  <a:lnTo>
                    <a:pt x="30480" y="1233678"/>
                  </a:lnTo>
                  <a:lnTo>
                    <a:pt x="30480" y="1207770"/>
                  </a:lnTo>
                  <a:lnTo>
                    <a:pt x="61721" y="1207742"/>
                  </a:lnTo>
                  <a:lnTo>
                    <a:pt x="625602" y="643161"/>
                  </a:lnTo>
                  <a:close/>
                </a:path>
                <a:path w="3068320" h="1233805">
                  <a:moveTo>
                    <a:pt x="61721" y="25907"/>
                  </a:moveTo>
                  <a:lnTo>
                    <a:pt x="39624" y="3809"/>
                  </a:lnTo>
                  <a:lnTo>
                    <a:pt x="30480" y="25908"/>
                  </a:lnTo>
                  <a:lnTo>
                    <a:pt x="61721" y="25907"/>
                  </a:lnTo>
                  <a:close/>
                </a:path>
                <a:path w="3068320" h="1233805">
                  <a:moveTo>
                    <a:pt x="652272" y="616458"/>
                  </a:moveTo>
                  <a:lnTo>
                    <a:pt x="61721" y="25907"/>
                  </a:lnTo>
                  <a:lnTo>
                    <a:pt x="30480" y="25908"/>
                  </a:lnTo>
                  <a:lnTo>
                    <a:pt x="30479" y="30479"/>
                  </a:lnTo>
                  <a:lnTo>
                    <a:pt x="616839" y="616839"/>
                  </a:lnTo>
                  <a:lnTo>
                    <a:pt x="625602" y="608076"/>
                  </a:lnTo>
                  <a:lnTo>
                    <a:pt x="625602" y="643161"/>
                  </a:lnTo>
                  <a:lnTo>
                    <a:pt x="652272" y="616458"/>
                  </a:lnTo>
                  <a:close/>
                </a:path>
                <a:path w="3068320" h="1233805">
                  <a:moveTo>
                    <a:pt x="61694" y="1207770"/>
                  </a:moveTo>
                  <a:lnTo>
                    <a:pt x="30480" y="1207770"/>
                  </a:lnTo>
                  <a:lnTo>
                    <a:pt x="39624" y="1229868"/>
                  </a:lnTo>
                  <a:lnTo>
                    <a:pt x="61694" y="1207770"/>
                  </a:lnTo>
                  <a:close/>
                </a:path>
                <a:path w="3068320" h="1233805">
                  <a:moveTo>
                    <a:pt x="2440690" y="1207769"/>
                  </a:moveTo>
                  <a:lnTo>
                    <a:pt x="61694" y="1207770"/>
                  </a:lnTo>
                  <a:lnTo>
                    <a:pt x="39624" y="1229868"/>
                  </a:lnTo>
                  <a:lnTo>
                    <a:pt x="30480" y="1207770"/>
                  </a:lnTo>
                  <a:lnTo>
                    <a:pt x="30480" y="1233678"/>
                  </a:lnTo>
                  <a:lnTo>
                    <a:pt x="2436876" y="1233677"/>
                  </a:lnTo>
                  <a:lnTo>
                    <a:pt x="2436876" y="1211580"/>
                  </a:lnTo>
                  <a:lnTo>
                    <a:pt x="2440690" y="1207769"/>
                  </a:lnTo>
                  <a:close/>
                </a:path>
                <a:path w="3068320" h="1233805">
                  <a:moveTo>
                    <a:pt x="625602" y="625602"/>
                  </a:moveTo>
                  <a:lnTo>
                    <a:pt x="625602" y="608076"/>
                  </a:lnTo>
                  <a:lnTo>
                    <a:pt x="616839" y="616839"/>
                  </a:lnTo>
                  <a:lnTo>
                    <a:pt x="625602" y="625602"/>
                  </a:lnTo>
                  <a:close/>
                </a:path>
                <a:path w="3068320" h="1233805">
                  <a:moveTo>
                    <a:pt x="2446020" y="25907"/>
                  </a:moveTo>
                  <a:lnTo>
                    <a:pt x="2436876" y="22097"/>
                  </a:lnTo>
                  <a:lnTo>
                    <a:pt x="2440690" y="25907"/>
                  </a:lnTo>
                  <a:lnTo>
                    <a:pt x="2446020" y="25907"/>
                  </a:lnTo>
                  <a:close/>
                </a:path>
                <a:path w="3068320" h="1233805">
                  <a:moveTo>
                    <a:pt x="2440690" y="25907"/>
                  </a:moveTo>
                  <a:lnTo>
                    <a:pt x="2436876" y="22097"/>
                  </a:lnTo>
                  <a:lnTo>
                    <a:pt x="2436876" y="25907"/>
                  </a:lnTo>
                  <a:lnTo>
                    <a:pt x="2440690" y="25907"/>
                  </a:lnTo>
                  <a:close/>
                </a:path>
                <a:path w="3068320" h="1233805">
                  <a:moveTo>
                    <a:pt x="2446020" y="1207769"/>
                  </a:moveTo>
                  <a:lnTo>
                    <a:pt x="2440690" y="1207769"/>
                  </a:lnTo>
                  <a:lnTo>
                    <a:pt x="2436876" y="1211580"/>
                  </a:lnTo>
                  <a:lnTo>
                    <a:pt x="2446020" y="1207769"/>
                  </a:lnTo>
                  <a:close/>
                </a:path>
                <a:path w="3068320" h="1233805">
                  <a:moveTo>
                    <a:pt x="2446020" y="1233677"/>
                  </a:moveTo>
                  <a:lnTo>
                    <a:pt x="2446020" y="1207769"/>
                  </a:lnTo>
                  <a:lnTo>
                    <a:pt x="2436876" y="1211580"/>
                  </a:lnTo>
                  <a:lnTo>
                    <a:pt x="2436876" y="1233677"/>
                  </a:lnTo>
                  <a:lnTo>
                    <a:pt x="2446020" y="1233677"/>
                  </a:lnTo>
                  <a:close/>
                </a:path>
                <a:path w="3068320" h="1233805">
                  <a:moveTo>
                    <a:pt x="2446020" y="31230"/>
                  </a:moveTo>
                  <a:lnTo>
                    <a:pt x="2446020" y="25907"/>
                  </a:lnTo>
                  <a:lnTo>
                    <a:pt x="2440690" y="25907"/>
                  </a:lnTo>
                  <a:lnTo>
                    <a:pt x="2446020" y="31230"/>
                  </a:lnTo>
                  <a:close/>
                </a:path>
                <a:path w="3068320" h="1233805">
                  <a:moveTo>
                    <a:pt x="3041142" y="643160"/>
                  </a:moveTo>
                  <a:lnTo>
                    <a:pt x="3041142" y="625601"/>
                  </a:lnTo>
                  <a:lnTo>
                    <a:pt x="3032367" y="616838"/>
                  </a:lnTo>
                  <a:lnTo>
                    <a:pt x="2440690" y="1207769"/>
                  </a:lnTo>
                  <a:lnTo>
                    <a:pt x="2446020" y="1207769"/>
                  </a:lnTo>
                  <a:lnTo>
                    <a:pt x="2446020" y="1233677"/>
                  </a:lnTo>
                  <a:lnTo>
                    <a:pt x="2451354" y="1233677"/>
                  </a:lnTo>
                  <a:lnTo>
                    <a:pt x="3041142" y="643160"/>
                  </a:lnTo>
                  <a:close/>
                </a:path>
                <a:path w="3068320" h="1233805">
                  <a:moveTo>
                    <a:pt x="3041142" y="625601"/>
                  </a:moveTo>
                  <a:lnTo>
                    <a:pt x="3041142" y="608075"/>
                  </a:lnTo>
                  <a:lnTo>
                    <a:pt x="3032367" y="616838"/>
                  </a:lnTo>
                  <a:lnTo>
                    <a:pt x="3041142" y="625601"/>
                  </a:lnTo>
                  <a:close/>
                </a:path>
              </a:pathLst>
            </a:custGeom>
            <a:solidFill>
              <a:srgbClr val="FFFFFF"/>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10" name="object 10"/>
            <p:cNvSpPr/>
            <p:nvPr/>
          </p:nvSpPr>
          <p:spPr>
            <a:xfrm>
              <a:off x="5779770" y="1043940"/>
              <a:ext cx="3019425" cy="1207770"/>
            </a:xfrm>
            <a:custGeom>
              <a:avLst/>
              <a:gdLst/>
              <a:ahLst/>
              <a:cxnLst/>
              <a:rect l="l" t="t" r="r" b="b"/>
              <a:pathLst>
                <a:path w="3019425" h="1207770">
                  <a:moveTo>
                    <a:pt x="3019044" y="603503"/>
                  </a:moveTo>
                  <a:lnTo>
                    <a:pt x="2415540" y="0"/>
                  </a:lnTo>
                  <a:lnTo>
                    <a:pt x="0" y="0"/>
                  </a:lnTo>
                  <a:lnTo>
                    <a:pt x="604266" y="603504"/>
                  </a:lnTo>
                  <a:lnTo>
                    <a:pt x="0" y="1207770"/>
                  </a:lnTo>
                  <a:lnTo>
                    <a:pt x="2415540" y="1207769"/>
                  </a:lnTo>
                  <a:lnTo>
                    <a:pt x="3019044" y="603503"/>
                  </a:lnTo>
                  <a:close/>
                </a:path>
              </a:pathLst>
            </a:custGeom>
            <a:solidFill>
              <a:srgbClr val="4472C4"/>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11" name="object 11"/>
            <p:cNvSpPr/>
            <p:nvPr/>
          </p:nvSpPr>
          <p:spPr>
            <a:xfrm>
              <a:off x="5749290" y="1030986"/>
              <a:ext cx="3068320" cy="1233805"/>
            </a:xfrm>
            <a:custGeom>
              <a:avLst/>
              <a:gdLst/>
              <a:ahLst/>
              <a:cxnLst/>
              <a:rect l="l" t="t" r="r" b="b"/>
              <a:pathLst>
                <a:path w="3068320" h="1233805">
                  <a:moveTo>
                    <a:pt x="3067812" y="616457"/>
                  </a:moveTo>
                  <a:lnTo>
                    <a:pt x="2451354" y="0"/>
                  </a:lnTo>
                  <a:lnTo>
                    <a:pt x="0" y="0"/>
                  </a:lnTo>
                  <a:lnTo>
                    <a:pt x="30479" y="30479"/>
                  </a:lnTo>
                  <a:lnTo>
                    <a:pt x="30480" y="25908"/>
                  </a:lnTo>
                  <a:lnTo>
                    <a:pt x="39624" y="3809"/>
                  </a:lnTo>
                  <a:lnTo>
                    <a:pt x="61694" y="25880"/>
                  </a:lnTo>
                  <a:lnTo>
                    <a:pt x="2436876" y="25907"/>
                  </a:lnTo>
                  <a:lnTo>
                    <a:pt x="2436876" y="22097"/>
                  </a:lnTo>
                  <a:lnTo>
                    <a:pt x="2446020" y="25907"/>
                  </a:lnTo>
                  <a:lnTo>
                    <a:pt x="2446020" y="31241"/>
                  </a:lnTo>
                  <a:lnTo>
                    <a:pt x="3031617" y="616838"/>
                  </a:lnTo>
                  <a:lnTo>
                    <a:pt x="3040380" y="608075"/>
                  </a:lnTo>
                  <a:lnTo>
                    <a:pt x="3040380" y="643923"/>
                  </a:lnTo>
                  <a:lnTo>
                    <a:pt x="3067812" y="616457"/>
                  </a:lnTo>
                  <a:close/>
                </a:path>
                <a:path w="3068320" h="1233805">
                  <a:moveTo>
                    <a:pt x="625602" y="643161"/>
                  </a:moveTo>
                  <a:lnTo>
                    <a:pt x="625602" y="625602"/>
                  </a:lnTo>
                  <a:lnTo>
                    <a:pt x="616839" y="616839"/>
                  </a:lnTo>
                  <a:lnTo>
                    <a:pt x="0" y="1233678"/>
                  </a:lnTo>
                  <a:lnTo>
                    <a:pt x="30480" y="1233678"/>
                  </a:lnTo>
                  <a:lnTo>
                    <a:pt x="30480" y="1207770"/>
                  </a:lnTo>
                  <a:lnTo>
                    <a:pt x="61721" y="1207742"/>
                  </a:lnTo>
                  <a:lnTo>
                    <a:pt x="625602" y="643161"/>
                  </a:lnTo>
                  <a:close/>
                </a:path>
                <a:path w="3068320" h="1233805">
                  <a:moveTo>
                    <a:pt x="61721" y="25907"/>
                  </a:moveTo>
                  <a:lnTo>
                    <a:pt x="39624" y="3809"/>
                  </a:lnTo>
                  <a:lnTo>
                    <a:pt x="30480" y="25908"/>
                  </a:lnTo>
                  <a:lnTo>
                    <a:pt x="61721" y="25907"/>
                  </a:lnTo>
                  <a:close/>
                </a:path>
                <a:path w="3068320" h="1233805">
                  <a:moveTo>
                    <a:pt x="652272" y="616458"/>
                  </a:moveTo>
                  <a:lnTo>
                    <a:pt x="61721" y="25907"/>
                  </a:lnTo>
                  <a:lnTo>
                    <a:pt x="30480" y="25908"/>
                  </a:lnTo>
                  <a:lnTo>
                    <a:pt x="30479" y="30479"/>
                  </a:lnTo>
                  <a:lnTo>
                    <a:pt x="616839" y="616839"/>
                  </a:lnTo>
                  <a:lnTo>
                    <a:pt x="625602" y="608076"/>
                  </a:lnTo>
                  <a:lnTo>
                    <a:pt x="625602" y="643161"/>
                  </a:lnTo>
                  <a:lnTo>
                    <a:pt x="652272" y="616458"/>
                  </a:lnTo>
                  <a:close/>
                </a:path>
                <a:path w="3068320" h="1233805">
                  <a:moveTo>
                    <a:pt x="61694" y="1207770"/>
                  </a:moveTo>
                  <a:lnTo>
                    <a:pt x="30480" y="1207770"/>
                  </a:lnTo>
                  <a:lnTo>
                    <a:pt x="39624" y="1229868"/>
                  </a:lnTo>
                  <a:lnTo>
                    <a:pt x="61694" y="1207770"/>
                  </a:lnTo>
                  <a:close/>
                </a:path>
                <a:path w="3068320" h="1233805">
                  <a:moveTo>
                    <a:pt x="2440685" y="1207770"/>
                  </a:moveTo>
                  <a:lnTo>
                    <a:pt x="61694" y="1207770"/>
                  </a:lnTo>
                  <a:lnTo>
                    <a:pt x="39624" y="1229868"/>
                  </a:lnTo>
                  <a:lnTo>
                    <a:pt x="30480" y="1207770"/>
                  </a:lnTo>
                  <a:lnTo>
                    <a:pt x="30480" y="1233678"/>
                  </a:lnTo>
                  <a:lnTo>
                    <a:pt x="2436876" y="1233677"/>
                  </a:lnTo>
                  <a:lnTo>
                    <a:pt x="2436876" y="1211580"/>
                  </a:lnTo>
                  <a:lnTo>
                    <a:pt x="2440685" y="1207770"/>
                  </a:lnTo>
                  <a:close/>
                </a:path>
                <a:path w="3068320" h="1233805">
                  <a:moveTo>
                    <a:pt x="625602" y="625602"/>
                  </a:moveTo>
                  <a:lnTo>
                    <a:pt x="625602" y="608076"/>
                  </a:lnTo>
                  <a:lnTo>
                    <a:pt x="616839" y="616839"/>
                  </a:lnTo>
                  <a:lnTo>
                    <a:pt x="625602" y="625602"/>
                  </a:lnTo>
                  <a:close/>
                </a:path>
                <a:path w="3068320" h="1233805">
                  <a:moveTo>
                    <a:pt x="2446020" y="25907"/>
                  </a:moveTo>
                  <a:lnTo>
                    <a:pt x="2436876" y="22097"/>
                  </a:lnTo>
                  <a:lnTo>
                    <a:pt x="2440685" y="25907"/>
                  </a:lnTo>
                  <a:lnTo>
                    <a:pt x="2446020" y="25907"/>
                  </a:lnTo>
                  <a:close/>
                </a:path>
                <a:path w="3068320" h="1233805">
                  <a:moveTo>
                    <a:pt x="2440685" y="25907"/>
                  </a:moveTo>
                  <a:lnTo>
                    <a:pt x="2436876" y="22097"/>
                  </a:lnTo>
                  <a:lnTo>
                    <a:pt x="2436876" y="25907"/>
                  </a:lnTo>
                  <a:lnTo>
                    <a:pt x="2440685" y="25907"/>
                  </a:lnTo>
                  <a:close/>
                </a:path>
                <a:path w="3068320" h="1233805">
                  <a:moveTo>
                    <a:pt x="2446020" y="1207769"/>
                  </a:moveTo>
                  <a:lnTo>
                    <a:pt x="2440685" y="1207770"/>
                  </a:lnTo>
                  <a:lnTo>
                    <a:pt x="2436876" y="1211580"/>
                  </a:lnTo>
                  <a:lnTo>
                    <a:pt x="2446020" y="1207769"/>
                  </a:lnTo>
                  <a:close/>
                </a:path>
                <a:path w="3068320" h="1233805">
                  <a:moveTo>
                    <a:pt x="2446020" y="1233677"/>
                  </a:moveTo>
                  <a:lnTo>
                    <a:pt x="2446020" y="1207769"/>
                  </a:lnTo>
                  <a:lnTo>
                    <a:pt x="2436876" y="1211580"/>
                  </a:lnTo>
                  <a:lnTo>
                    <a:pt x="2436876" y="1233677"/>
                  </a:lnTo>
                  <a:lnTo>
                    <a:pt x="2446020" y="1233677"/>
                  </a:lnTo>
                  <a:close/>
                </a:path>
                <a:path w="3068320" h="1233805">
                  <a:moveTo>
                    <a:pt x="2446020" y="31241"/>
                  </a:moveTo>
                  <a:lnTo>
                    <a:pt x="2446020" y="25907"/>
                  </a:lnTo>
                  <a:lnTo>
                    <a:pt x="2440685" y="25907"/>
                  </a:lnTo>
                  <a:lnTo>
                    <a:pt x="2446020" y="31241"/>
                  </a:lnTo>
                  <a:close/>
                </a:path>
                <a:path w="3068320" h="1233805">
                  <a:moveTo>
                    <a:pt x="3040380" y="643923"/>
                  </a:moveTo>
                  <a:lnTo>
                    <a:pt x="3040380" y="625601"/>
                  </a:lnTo>
                  <a:lnTo>
                    <a:pt x="3031617" y="616838"/>
                  </a:lnTo>
                  <a:lnTo>
                    <a:pt x="2440685" y="1207770"/>
                  </a:lnTo>
                  <a:lnTo>
                    <a:pt x="2446020" y="1207769"/>
                  </a:lnTo>
                  <a:lnTo>
                    <a:pt x="2446020" y="1233677"/>
                  </a:lnTo>
                  <a:lnTo>
                    <a:pt x="2451354" y="1233677"/>
                  </a:lnTo>
                  <a:lnTo>
                    <a:pt x="3040380" y="643923"/>
                  </a:lnTo>
                  <a:close/>
                </a:path>
                <a:path w="3068320" h="1233805">
                  <a:moveTo>
                    <a:pt x="3040380" y="625601"/>
                  </a:moveTo>
                  <a:lnTo>
                    <a:pt x="3040380" y="608075"/>
                  </a:lnTo>
                  <a:lnTo>
                    <a:pt x="3031617" y="616838"/>
                  </a:lnTo>
                  <a:lnTo>
                    <a:pt x="3040380" y="625601"/>
                  </a:lnTo>
                  <a:close/>
                </a:path>
              </a:pathLst>
            </a:custGeom>
            <a:solidFill>
              <a:srgbClr val="FFFFFF"/>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sp>
        <p:nvSpPr>
          <p:cNvPr id="12" name="object 12"/>
          <p:cNvSpPr txBox="1"/>
          <p:nvPr/>
        </p:nvSpPr>
        <p:spPr>
          <a:xfrm>
            <a:off x="5014229" y="1080770"/>
            <a:ext cx="1926589" cy="1644650"/>
          </a:xfrm>
          <a:prstGeom prst="rect">
            <a:avLst/>
          </a:prstGeom>
        </p:spPr>
        <p:txBody>
          <a:bodyPr vert="horz" wrap="square" lIns="0" tIns="12700" rIns="0" bIns="0" rtlCol="0">
            <a:spAutoFit/>
          </a:bodyPr>
          <a:lstStyle/>
          <a:p>
            <a:pPr marL="299085" algn="ctr" fontAlgn="auto">
              <a:lnSpc>
                <a:spcPts val="2755"/>
              </a:lnSpc>
              <a:spcBef>
                <a:spcPts val="100"/>
              </a:spcBef>
              <a:spcAft>
                <a:spcPts val="0"/>
              </a:spcAft>
            </a:pPr>
            <a:r>
              <a:rPr sz="2400" kern="0" spc="-20" dirty="0">
                <a:solidFill>
                  <a:srgbClr val="FFFFFF"/>
                </a:solidFill>
                <a:latin typeface="Calibri"/>
                <a:cs typeface="Calibri"/>
              </a:rPr>
              <a:t>2013</a:t>
            </a:r>
            <a:endParaRPr sz="2400" kern="0">
              <a:solidFill>
                <a:sysClr val="windowText" lastClr="000000"/>
              </a:solidFill>
              <a:latin typeface="Calibri"/>
              <a:cs typeface="Calibri"/>
            </a:endParaRPr>
          </a:p>
          <a:p>
            <a:pPr marL="314960" marR="5080" algn="ctr" fontAlgn="auto">
              <a:lnSpc>
                <a:spcPts val="2640"/>
              </a:lnSpc>
              <a:spcBef>
                <a:spcPts val="165"/>
              </a:spcBef>
              <a:spcAft>
                <a:spcPts val="0"/>
              </a:spcAft>
            </a:pPr>
            <a:r>
              <a:rPr sz="2400" kern="0" spc="-20" dirty="0">
                <a:solidFill>
                  <a:srgbClr val="FFFFFF"/>
                </a:solidFill>
                <a:latin typeface="Calibri"/>
                <a:cs typeface="Calibri"/>
              </a:rPr>
              <a:t>PJM</a:t>
            </a:r>
            <a:r>
              <a:rPr sz="2400" kern="0" spc="-114" dirty="0">
                <a:solidFill>
                  <a:srgbClr val="FFFFFF"/>
                </a:solidFill>
                <a:latin typeface="Calibri"/>
                <a:cs typeface="Calibri"/>
              </a:rPr>
              <a:t> </a:t>
            </a:r>
            <a:r>
              <a:rPr sz="2400" kern="0" spc="-10" dirty="0">
                <a:solidFill>
                  <a:srgbClr val="FFFFFF"/>
                </a:solidFill>
                <a:latin typeface="Calibri"/>
                <a:cs typeface="Calibri"/>
              </a:rPr>
              <a:t>Artificial Island</a:t>
            </a:r>
            <a:endParaRPr sz="2400" kern="0">
              <a:solidFill>
                <a:sysClr val="windowText" lastClr="000000"/>
              </a:solidFill>
              <a:latin typeface="Calibri"/>
              <a:cs typeface="Calibri"/>
            </a:endParaRPr>
          </a:p>
          <a:p>
            <a:pPr marL="64769" marR="293370" indent="-52705" fontAlgn="auto">
              <a:spcBef>
                <a:spcPts val="1185"/>
              </a:spcBef>
              <a:spcAft>
                <a:spcPts val="0"/>
              </a:spcAft>
            </a:pPr>
            <a:r>
              <a:rPr sz="1400" kern="0" spc="-35" dirty="0">
                <a:solidFill>
                  <a:srgbClr val="003B5C"/>
                </a:solidFill>
                <a:latin typeface="Calibri"/>
                <a:cs typeface="Calibri"/>
              </a:rPr>
              <a:t>PJM’s</a:t>
            </a:r>
            <a:r>
              <a:rPr sz="1400" kern="0" spc="-45" dirty="0">
                <a:solidFill>
                  <a:srgbClr val="003B5C"/>
                </a:solidFill>
                <a:latin typeface="Calibri"/>
                <a:cs typeface="Calibri"/>
              </a:rPr>
              <a:t> </a:t>
            </a:r>
            <a:r>
              <a:rPr sz="1400" kern="0" dirty="0">
                <a:solidFill>
                  <a:srgbClr val="003B5C"/>
                </a:solidFill>
                <a:latin typeface="Calibri"/>
                <a:cs typeface="Calibri"/>
              </a:rPr>
              <a:t>first</a:t>
            </a:r>
            <a:r>
              <a:rPr sz="1400" kern="0" spc="-70" dirty="0">
                <a:solidFill>
                  <a:srgbClr val="003B5C"/>
                </a:solidFill>
                <a:latin typeface="Calibri"/>
                <a:cs typeface="Calibri"/>
              </a:rPr>
              <a:t> </a:t>
            </a:r>
            <a:r>
              <a:rPr sz="1400" kern="0" spc="-10" dirty="0">
                <a:solidFill>
                  <a:srgbClr val="003B5C"/>
                </a:solidFill>
                <a:latin typeface="Calibri"/>
                <a:cs typeface="Calibri"/>
              </a:rPr>
              <a:t>competitive transmission</a:t>
            </a:r>
            <a:r>
              <a:rPr sz="1400" kern="0" spc="35" dirty="0">
                <a:solidFill>
                  <a:srgbClr val="003B5C"/>
                </a:solidFill>
                <a:latin typeface="Calibri"/>
                <a:cs typeface="Calibri"/>
              </a:rPr>
              <a:t> </a:t>
            </a:r>
            <a:r>
              <a:rPr sz="1400" kern="0" spc="-10" dirty="0">
                <a:solidFill>
                  <a:srgbClr val="003B5C"/>
                </a:solidFill>
                <a:latin typeface="Calibri"/>
                <a:cs typeface="Calibri"/>
              </a:rPr>
              <a:t>process</a:t>
            </a:r>
            <a:endParaRPr sz="1400" kern="0">
              <a:solidFill>
                <a:sysClr val="windowText" lastClr="000000"/>
              </a:solidFill>
              <a:latin typeface="Calibri"/>
              <a:cs typeface="Calibri"/>
            </a:endParaRPr>
          </a:p>
        </p:txBody>
      </p:sp>
      <p:sp>
        <p:nvSpPr>
          <p:cNvPr id="27" name="object 27"/>
          <p:cNvSpPr txBox="1"/>
          <p:nvPr/>
        </p:nvSpPr>
        <p:spPr>
          <a:xfrm>
            <a:off x="2407411" y="5957380"/>
            <a:ext cx="7381240" cy="730885"/>
          </a:xfrm>
          <a:prstGeom prst="rect">
            <a:avLst/>
          </a:prstGeom>
        </p:spPr>
        <p:txBody>
          <a:bodyPr vert="horz" wrap="square" lIns="0" tIns="0" rIns="0" bIns="0" rtlCol="0">
            <a:spAutoFit/>
          </a:bodyPr>
          <a:lstStyle/>
          <a:p>
            <a:pPr algn="ctr" fontAlgn="auto">
              <a:lnSpc>
                <a:spcPts val="2760"/>
              </a:lnSpc>
              <a:spcBef>
                <a:spcPts val="0"/>
              </a:spcBef>
              <a:spcAft>
                <a:spcPts val="0"/>
              </a:spcAft>
            </a:pPr>
            <a:r>
              <a:rPr sz="2800" i="1" kern="0" dirty="0">
                <a:solidFill>
                  <a:srgbClr val="003B5C"/>
                </a:solidFill>
                <a:latin typeface="Calibri"/>
                <a:cs typeface="Calibri"/>
              </a:rPr>
              <a:t>Reduces</a:t>
            </a:r>
            <a:r>
              <a:rPr sz="2800" i="1" kern="0" spc="-35" dirty="0">
                <a:solidFill>
                  <a:srgbClr val="003B5C"/>
                </a:solidFill>
                <a:latin typeface="Calibri"/>
                <a:cs typeface="Calibri"/>
              </a:rPr>
              <a:t> </a:t>
            </a:r>
            <a:r>
              <a:rPr sz="2800" i="1" kern="0" dirty="0">
                <a:solidFill>
                  <a:srgbClr val="003B5C"/>
                </a:solidFill>
                <a:latin typeface="Calibri"/>
                <a:cs typeface="Calibri"/>
              </a:rPr>
              <a:t>the</a:t>
            </a:r>
            <a:r>
              <a:rPr sz="2800" i="1" kern="0" spc="-30" dirty="0">
                <a:solidFill>
                  <a:srgbClr val="003B5C"/>
                </a:solidFill>
                <a:latin typeface="Calibri"/>
                <a:cs typeface="Calibri"/>
              </a:rPr>
              <a:t> </a:t>
            </a:r>
            <a:r>
              <a:rPr sz="2800" i="1" kern="0" dirty="0">
                <a:solidFill>
                  <a:srgbClr val="003B5C"/>
                </a:solidFill>
                <a:latin typeface="Calibri"/>
                <a:cs typeface="Calibri"/>
              </a:rPr>
              <a:t>cost</a:t>
            </a:r>
            <a:r>
              <a:rPr sz="2800" i="1" kern="0" spc="-35" dirty="0">
                <a:solidFill>
                  <a:srgbClr val="003B5C"/>
                </a:solidFill>
                <a:latin typeface="Calibri"/>
                <a:cs typeface="Calibri"/>
              </a:rPr>
              <a:t> </a:t>
            </a:r>
            <a:r>
              <a:rPr sz="2800" i="1" kern="0" dirty="0">
                <a:solidFill>
                  <a:srgbClr val="003B5C"/>
                </a:solidFill>
                <a:latin typeface="Calibri"/>
                <a:cs typeface="Calibri"/>
              </a:rPr>
              <a:t>and</a:t>
            </a:r>
            <a:r>
              <a:rPr sz="2800" i="1" kern="0" spc="-35" dirty="0">
                <a:solidFill>
                  <a:srgbClr val="003B5C"/>
                </a:solidFill>
                <a:latin typeface="Calibri"/>
                <a:cs typeface="Calibri"/>
              </a:rPr>
              <a:t> </a:t>
            </a:r>
            <a:r>
              <a:rPr sz="2800" i="1" kern="0" dirty="0">
                <a:solidFill>
                  <a:srgbClr val="003B5C"/>
                </a:solidFill>
                <a:latin typeface="Calibri"/>
                <a:cs typeface="Calibri"/>
              </a:rPr>
              <a:t>reduces</a:t>
            </a:r>
            <a:r>
              <a:rPr sz="2800" i="1" kern="0" spc="-30" dirty="0">
                <a:solidFill>
                  <a:srgbClr val="003B5C"/>
                </a:solidFill>
                <a:latin typeface="Calibri"/>
                <a:cs typeface="Calibri"/>
              </a:rPr>
              <a:t> </a:t>
            </a:r>
            <a:r>
              <a:rPr sz="2800" i="1" kern="0" dirty="0">
                <a:solidFill>
                  <a:srgbClr val="003B5C"/>
                </a:solidFill>
                <a:latin typeface="Calibri"/>
                <a:cs typeface="Calibri"/>
              </a:rPr>
              <a:t>the</a:t>
            </a:r>
            <a:r>
              <a:rPr sz="2800" i="1" kern="0" spc="-35" dirty="0">
                <a:solidFill>
                  <a:srgbClr val="003B5C"/>
                </a:solidFill>
                <a:latin typeface="Calibri"/>
                <a:cs typeface="Calibri"/>
              </a:rPr>
              <a:t> </a:t>
            </a:r>
            <a:r>
              <a:rPr sz="2800" i="1" kern="0" dirty="0">
                <a:solidFill>
                  <a:srgbClr val="003B5C"/>
                </a:solidFill>
                <a:latin typeface="Calibri"/>
                <a:cs typeface="Calibri"/>
              </a:rPr>
              <a:t>risk</a:t>
            </a:r>
            <a:r>
              <a:rPr sz="2800" i="1" kern="0" spc="-30" dirty="0">
                <a:solidFill>
                  <a:srgbClr val="003B5C"/>
                </a:solidFill>
                <a:latin typeface="Calibri"/>
                <a:cs typeface="Calibri"/>
              </a:rPr>
              <a:t> </a:t>
            </a:r>
            <a:r>
              <a:rPr sz="2800" i="1" kern="0" dirty="0">
                <a:solidFill>
                  <a:srgbClr val="003B5C"/>
                </a:solidFill>
                <a:latin typeface="Calibri"/>
                <a:cs typeface="Calibri"/>
              </a:rPr>
              <a:t>to</a:t>
            </a:r>
            <a:r>
              <a:rPr sz="2800" i="1" kern="0" spc="-30" dirty="0">
                <a:solidFill>
                  <a:srgbClr val="003B5C"/>
                </a:solidFill>
                <a:latin typeface="Calibri"/>
                <a:cs typeface="Calibri"/>
              </a:rPr>
              <a:t> </a:t>
            </a:r>
            <a:r>
              <a:rPr sz="2800" i="1" kern="0" spc="-10" dirty="0">
                <a:solidFill>
                  <a:srgbClr val="003B5C"/>
                </a:solidFill>
                <a:latin typeface="Calibri"/>
                <a:cs typeface="Calibri"/>
              </a:rPr>
              <a:t>ratepayers</a:t>
            </a:r>
            <a:endParaRPr sz="2800" kern="0">
              <a:solidFill>
                <a:sysClr val="windowText" lastClr="000000"/>
              </a:solidFill>
              <a:latin typeface="Calibri"/>
              <a:cs typeface="Calibri"/>
            </a:endParaRPr>
          </a:p>
          <a:p>
            <a:pPr algn="ctr" fontAlgn="auto">
              <a:spcBef>
                <a:spcPts val="1140"/>
              </a:spcBef>
              <a:spcAft>
                <a:spcPts val="0"/>
              </a:spcAft>
            </a:pPr>
            <a:r>
              <a:rPr sz="1400" kern="0" spc="-5" dirty="0">
                <a:solidFill>
                  <a:srgbClr val="003B5C"/>
                </a:solidFill>
                <a:latin typeface="Calibri"/>
                <a:cs typeface="Calibri"/>
              </a:rPr>
              <a:t>2</a:t>
            </a:r>
            <a:endParaRPr sz="1400" kern="0">
              <a:solidFill>
                <a:sysClr val="windowText" lastClr="000000"/>
              </a:solidFill>
              <a:latin typeface="Calibri"/>
              <a:cs typeface="Calibri"/>
            </a:endParaRPr>
          </a:p>
        </p:txBody>
      </p:sp>
      <p:sp>
        <p:nvSpPr>
          <p:cNvPr id="13" name="object 13"/>
          <p:cNvSpPr txBox="1"/>
          <p:nvPr/>
        </p:nvSpPr>
        <p:spPr>
          <a:xfrm>
            <a:off x="7554734" y="1080770"/>
            <a:ext cx="2478405" cy="1644650"/>
          </a:xfrm>
          <a:prstGeom prst="rect">
            <a:avLst/>
          </a:prstGeom>
        </p:spPr>
        <p:txBody>
          <a:bodyPr vert="horz" wrap="square" lIns="0" tIns="12700" rIns="0" bIns="0" rtlCol="0">
            <a:spAutoFit/>
          </a:bodyPr>
          <a:lstStyle/>
          <a:p>
            <a:pPr marL="100330" algn="ctr" fontAlgn="auto">
              <a:lnSpc>
                <a:spcPts val="2755"/>
              </a:lnSpc>
              <a:spcBef>
                <a:spcPts val="100"/>
              </a:spcBef>
              <a:spcAft>
                <a:spcPts val="0"/>
              </a:spcAft>
            </a:pPr>
            <a:r>
              <a:rPr sz="2400" kern="0" spc="-20" dirty="0">
                <a:solidFill>
                  <a:srgbClr val="FFFFFF"/>
                </a:solidFill>
                <a:latin typeface="Calibri"/>
                <a:cs typeface="Calibri"/>
              </a:rPr>
              <a:t>2019</a:t>
            </a:r>
            <a:endParaRPr sz="2400" kern="0">
              <a:solidFill>
                <a:sysClr val="windowText" lastClr="000000"/>
              </a:solidFill>
              <a:latin typeface="Calibri"/>
              <a:cs typeface="Calibri"/>
            </a:endParaRPr>
          </a:p>
          <a:p>
            <a:pPr marL="476250" marR="368935" algn="ctr" fontAlgn="auto">
              <a:lnSpc>
                <a:spcPts val="2640"/>
              </a:lnSpc>
              <a:spcBef>
                <a:spcPts val="165"/>
              </a:spcBef>
              <a:spcAft>
                <a:spcPts val="0"/>
              </a:spcAft>
            </a:pPr>
            <a:r>
              <a:rPr sz="2400" kern="0" dirty="0">
                <a:solidFill>
                  <a:srgbClr val="FFFFFF"/>
                </a:solidFill>
                <a:latin typeface="Calibri"/>
                <a:cs typeface="Calibri"/>
              </a:rPr>
              <a:t>CAISO</a:t>
            </a:r>
            <a:r>
              <a:rPr sz="2400" kern="0" spc="-25" dirty="0">
                <a:solidFill>
                  <a:srgbClr val="FFFFFF"/>
                </a:solidFill>
                <a:latin typeface="Calibri"/>
                <a:cs typeface="Calibri"/>
              </a:rPr>
              <a:t> </a:t>
            </a:r>
            <a:r>
              <a:rPr sz="2400" kern="0" spc="-20" dirty="0">
                <a:solidFill>
                  <a:srgbClr val="FFFFFF"/>
                </a:solidFill>
                <a:latin typeface="Calibri"/>
                <a:cs typeface="Calibri"/>
              </a:rPr>
              <a:t>Round </a:t>
            </a:r>
            <a:r>
              <a:rPr sz="2400" kern="0" spc="-10" dirty="0">
                <a:solidFill>
                  <a:srgbClr val="FFFFFF"/>
                </a:solidFill>
                <a:latin typeface="Calibri"/>
                <a:cs typeface="Calibri"/>
              </a:rPr>
              <a:t>Mountain</a:t>
            </a:r>
            <a:endParaRPr sz="2400" kern="0">
              <a:solidFill>
                <a:sysClr val="windowText" lastClr="000000"/>
              </a:solidFill>
              <a:latin typeface="Calibri"/>
              <a:cs typeface="Calibri"/>
            </a:endParaRPr>
          </a:p>
          <a:p>
            <a:pPr marL="25400" marR="5080" indent="-13335" fontAlgn="auto">
              <a:spcBef>
                <a:spcPts val="1185"/>
              </a:spcBef>
              <a:spcAft>
                <a:spcPts val="0"/>
              </a:spcAft>
            </a:pPr>
            <a:r>
              <a:rPr sz="1400" kern="0" dirty="0">
                <a:solidFill>
                  <a:srgbClr val="003B5C"/>
                </a:solidFill>
                <a:latin typeface="Calibri"/>
                <a:cs typeface="Calibri"/>
              </a:rPr>
              <a:t>CAISO</a:t>
            </a:r>
            <a:r>
              <a:rPr sz="1400" kern="0" spc="-20" dirty="0">
                <a:solidFill>
                  <a:srgbClr val="003B5C"/>
                </a:solidFill>
                <a:latin typeface="Calibri"/>
                <a:cs typeface="Calibri"/>
              </a:rPr>
              <a:t> </a:t>
            </a:r>
            <a:r>
              <a:rPr sz="1400" kern="0" spc="-10" dirty="0">
                <a:solidFill>
                  <a:srgbClr val="003B5C"/>
                </a:solidFill>
                <a:latin typeface="Calibri"/>
                <a:cs typeface="Calibri"/>
              </a:rPr>
              <a:t>Competitive</a:t>
            </a:r>
            <a:r>
              <a:rPr sz="1400" kern="0" spc="5" dirty="0">
                <a:solidFill>
                  <a:srgbClr val="003B5C"/>
                </a:solidFill>
                <a:latin typeface="Calibri"/>
                <a:cs typeface="Calibri"/>
              </a:rPr>
              <a:t> </a:t>
            </a:r>
            <a:r>
              <a:rPr sz="1400" kern="0" spc="-10" dirty="0">
                <a:solidFill>
                  <a:srgbClr val="003B5C"/>
                </a:solidFill>
                <a:latin typeface="Calibri"/>
                <a:cs typeface="Calibri"/>
              </a:rPr>
              <a:t>Solicitation</a:t>
            </a:r>
            <a:r>
              <a:rPr sz="1400" kern="0" spc="5" dirty="0">
                <a:solidFill>
                  <a:srgbClr val="003B5C"/>
                </a:solidFill>
                <a:latin typeface="Calibri"/>
                <a:cs typeface="Calibri"/>
              </a:rPr>
              <a:t> </a:t>
            </a:r>
            <a:r>
              <a:rPr sz="1400" kern="0" spc="-25" dirty="0">
                <a:solidFill>
                  <a:srgbClr val="003B5C"/>
                </a:solidFill>
                <a:latin typeface="Calibri"/>
                <a:cs typeface="Calibri"/>
              </a:rPr>
              <a:t>for </a:t>
            </a:r>
            <a:r>
              <a:rPr sz="1400" kern="0" dirty="0">
                <a:solidFill>
                  <a:srgbClr val="003B5C"/>
                </a:solidFill>
                <a:latin typeface="Calibri"/>
                <a:cs typeface="Calibri"/>
              </a:rPr>
              <a:t>500</a:t>
            </a:r>
            <a:r>
              <a:rPr sz="1400" kern="0" spc="-45" dirty="0">
                <a:solidFill>
                  <a:srgbClr val="003B5C"/>
                </a:solidFill>
                <a:latin typeface="Calibri"/>
                <a:cs typeface="Calibri"/>
              </a:rPr>
              <a:t> </a:t>
            </a:r>
            <a:r>
              <a:rPr sz="1400" kern="0" dirty="0">
                <a:solidFill>
                  <a:srgbClr val="003B5C"/>
                </a:solidFill>
                <a:latin typeface="Calibri"/>
                <a:cs typeface="Calibri"/>
              </a:rPr>
              <a:t>kV</a:t>
            </a:r>
            <a:r>
              <a:rPr sz="1400" kern="0" spc="-40" dirty="0">
                <a:solidFill>
                  <a:srgbClr val="003B5C"/>
                </a:solidFill>
                <a:latin typeface="Calibri"/>
                <a:cs typeface="Calibri"/>
              </a:rPr>
              <a:t> </a:t>
            </a:r>
            <a:r>
              <a:rPr sz="1400" kern="0" dirty="0">
                <a:solidFill>
                  <a:srgbClr val="003B5C"/>
                </a:solidFill>
                <a:latin typeface="Calibri"/>
                <a:cs typeface="Calibri"/>
              </a:rPr>
              <a:t>Dynamic</a:t>
            </a:r>
            <a:r>
              <a:rPr sz="1400" kern="0" spc="-35" dirty="0">
                <a:solidFill>
                  <a:srgbClr val="003B5C"/>
                </a:solidFill>
                <a:latin typeface="Calibri"/>
                <a:cs typeface="Calibri"/>
              </a:rPr>
              <a:t> </a:t>
            </a:r>
            <a:r>
              <a:rPr sz="1400" kern="0" dirty="0">
                <a:solidFill>
                  <a:srgbClr val="003B5C"/>
                </a:solidFill>
                <a:latin typeface="Calibri"/>
                <a:cs typeface="Calibri"/>
              </a:rPr>
              <a:t>Reactive</a:t>
            </a:r>
            <a:r>
              <a:rPr sz="1400" kern="0" spc="-30" dirty="0">
                <a:solidFill>
                  <a:srgbClr val="003B5C"/>
                </a:solidFill>
                <a:latin typeface="Calibri"/>
                <a:cs typeface="Calibri"/>
              </a:rPr>
              <a:t> </a:t>
            </a:r>
            <a:r>
              <a:rPr sz="1400" kern="0" spc="-10" dirty="0">
                <a:solidFill>
                  <a:srgbClr val="003B5C"/>
                </a:solidFill>
                <a:latin typeface="Calibri"/>
                <a:cs typeface="Calibri"/>
              </a:rPr>
              <a:t>Support</a:t>
            </a:r>
            <a:endParaRPr sz="1400" kern="0">
              <a:solidFill>
                <a:sysClr val="windowText" lastClr="000000"/>
              </a:solidFill>
              <a:latin typeface="Calibri"/>
              <a:cs typeface="Calibri"/>
            </a:endParaRPr>
          </a:p>
        </p:txBody>
      </p:sp>
      <p:sp>
        <p:nvSpPr>
          <p:cNvPr id="14" name="object 14"/>
          <p:cNvSpPr txBox="1"/>
          <p:nvPr/>
        </p:nvSpPr>
        <p:spPr>
          <a:xfrm>
            <a:off x="2119376" y="2273300"/>
            <a:ext cx="2050414" cy="452120"/>
          </a:xfrm>
          <a:prstGeom prst="rect">
            <a:avLst/>
          </a:prstGeom>
        </p:spPr>
        <p:txBody>
          <a:bodyPr vert="horz" wrap="square" lIns="0" tIns="12065" rIns="0" bIns="0" rtlCol="0">
            <a:spAutoFit/>
          </a:bodyPr>
          <a:lstStyle/>
          <a:p>
            <a:pPr marL="315595" marR="5080" indent="-303530" fontAlgn="auto">
              <a:spcBef>
                <a:spcPts val="95"/>
              </a:spcBef>
              <a:spcAft>
                <a:spcPts val="0"/>
              </a:spcAft>
            </a:pPr>
            <a:r>
              <a:rPr sz="1400" kern="0" dirty="0">
                <a:solidFill>
                  <a:srgbClr val="003B5C"/>
                </a:solidFill>
                <a:latin typeface="Calibri"/>
                <a:cs typeface="Calibri"/>
              </a:rPr>
              <a:t>Public</a:t>
            </a:r>
            <a:r>
              <a:rPr sz="1400" kern="0" spc="-20" dirty="0">
                <a:solidFill>
                  <a:srgbClr val="003B5C"/>
                </a:solidFill>
                <a:latin typeface="Calibri"/>
                <a:cs typeface="Calibri"/>
              </a:rPr>
              <a:t> </a:t>
            </a:r>
            <a:r>
              <a:rPr sz="1400" kern="0" dirty="0">
                <a:solidFill>
                  <a:srgbClr val="003B5C"/>
                </a:solidFill>
                <a:latin typeface="Calibri"/>
                <a:cs typeface="Calibri"/>
              </a:rPr>
              <a:t>Utility</a:t>
            </a:r>
            <a:r>
              <a:rPr sz="1400" kern="0" spc="-15" dirty="0">
                <a:solidFill>
                  <a:srgbClr val="003B5C"/>
                </a:solidFill>
                <a:latin typeface="Calibri"/>
                <a:cs typeface="Calibri"/>
              </a:rPr>
              <a:t> </a:t>
            </a:r>
            <a:r>
              <a:rPr sz="1400" kern="0" spc="-10" dirty="0">
                <a:solidFill>
                  <a:srgbClr val="003B5C"/>
                </a:solidFill>
                <a:latin typeface="Calibri"/>
                <a:cs typeface="Calibri"/>
              </a:rPr>
              <a:t>Commission </a:t>
            </a:r>
            <a:r>
              <a:rPr sz="1400" kern="0" spc="-25" dirty="0">
                <a:solidFill>
                  <a:srgbClr val="003B5C"/>
                </a:solidFill>
                <a:latin typeface="Calibri"/>
                <a:cs typeface="Calibri"/>
              </a:rPr>
              <a:t>of </a:t>
            </a:r>
            <a:r>
              <a:rPr sz="1400" kern="0" spc="-30" dirty="0">
                <a:solidFill>
                  <a:srgbClr val="003B5C"/>
                </a:solidFill>
                <a:latin typeface="Calibri"/>
                <a:cs typeface="Calibri"/>
              </a:rPr>
              <a:t>Texas</a:t>
            </a:r>
            <a:r>
              <a:rPr sz="1400" kern="0" spc="-40" dirty="0">
                <a:solidFill>
                  <a:srgbClr val="003B5C"/>
                </a:solidFill>
                <a:latin typeface="Calibri"/>
                <a:cs typeface="Calibri"/>
              </a:rPr>
              <a:t> </a:t>
            </a:r>
            <a:r>
              <a:rPr sz="1400" kern="0" spc="-10" dirty="0">
                <a:solidFill>
                  <a:srgbClr val="003B5C"/>
                </a:solidFill>
                <a:latin typeface="Calibri"/>
                <a:cs typeface="Calibri"/>
              </a:rPr>
              <a:t>Docket</a:t>
            </a:r>
            <a:r>
              <a:rPr sz="1400" kern="0" spc="-45" dirty="0">
                <a:solidFill>
                  <a:srgbClr val="003B5C"/>
                </a:solidFill>
                <a:latin typeface="Calibri"/>
                <a:cs typeface="Calibri"/>
              </a:rPr>
              <a:t> </a:t>
            </a:r>
            <a:r>
              <a:rPr sz="1400" kern="0" spc="-10" dirty="0">
                <a:solidFill>
                  <a:srgbClr val="003B5C"/>
                </a:solidFill>
                <a:latin typeface="Calibri"/>
                <a:cs typeface="Calibri"/>
              </a:rPr>
              <a:t>35665</a:t>
            </a:r>
            <a:endParaRPr sz="1400" kern="0">
              <a:solidFill>
                <a:sysClr val="windowText" lastClr="000000"/>
              </a:solidFill>
              <a:latin typeface="Calibri"/>
              <a:cs typeface="Calibri"/>
            </a:endParaRPr>
          </a:p>
        </p:txBody>
      </p:sp>
      <p:sp>
        <p:nvSpPr>
          <p:cNvPr id="15" name="object 15"/>
          <p:cNvSpPr txBox="1"/>
          <p:nvPr/>
        </p:nvSpPr>
        <p:spPr>
          <a:xfrm>
            <a:off x="2171966" y="2913371"/>
            <a:ext cx="1945639" cy="452120"/>
          </a:xfrm>
          <a:prstGeom prst="rect">
            <a:avLst/>
          </a:prstGeom>
        </p:spPr>
        <p:txBody>
          <a:bodyPr vert="horz" wrap="square" lIns="0" tIns="12065" rIns="0" bIns="0" rtlCol="0">
            <a:spAutoFit/>
          </a:bodyPr>
          <a:lstStyle/>
          <a:p>
            <a:pPr marL="12700" marR="5080" indent="55244" fontAlgn="auto">
              <a:spcBef>
                <a:spcPts val="95"/>
              </a:spcBef>
              <a:spcAft>
                <a:spcPts val="0"/>
              </a:spcAft>
            </a:pPr>
            <a:r>
              <a:rPr sz="1400" kern="0" dirty="0">
                <a:solidFill>
                  <a:srgbClr val="003B5C"/>
                </a:solidFill>
                <a:latin typeface="Calibri"/>
                <a:cs typeface="Calibri"/>
              </a:rPr>
              <a:t>$7</a:t>
            </a:r>
            <a:r>
              <a:rPr sz="1400" kern="0" spc="-30" dirty="0">
                <a:solidFill>
                  <a:srgbClr val="003B5C"/>
                </a:solidFill>
                <a:latin typeface="Calibri"/>
                <a:cs typeface="Calibri"/>
              </a:rPr>
              <a:t> </a:t>
            </a:r>
            <a:r>
              <a:rPr sz="1400" kern="0" dirty="0">
                <a:solidFill>
                  <a:srgbClr val="003B5C"/>
                </a:solidFill>
                <a:latin typeface="Calibri"/>
                <a:cs typeface="Calibri"/>
              </a:rPr>
              <a:t>billion</a:t>
            </a:r>
            <a:r>
              <a:rPr sz="1400" kern="0" spc="-10" dirty="0">
                <a:solidFill>
                  <a:srgbClr val="003B5C"/>
                </a:solidFill>
                <a:latin typeface="Calibri"/>
                <a:cs typeface="Calibri"/>
              </a:rPr>
              <a:t> </a:t>
            </a:r>
            <a:r>
              <a:rPr sz="1400" kern="0" dirty="0">
                <a:solidFill>
                  <a:srgbClr val="003B5C"/>
                </a:solidFill>
                <a:latin typeface="Calibri"/>
                <a:cs typeface="Calibri"/>
              </a:rPr>
              <a:t>of</a:t>
            </a:r>
            <a:r>
              <a:rPr sz="1400" kern="0" spc="-40" dirty="0">
                <a:solidFill>
                  <a:srgbClr val="003B5C"/>
                </a:solidFill>
                <a:latin typeface="Calibri"/>
                <a:cs typeface="Calibri"/>
              </a:rPr>
              <a:t> </a:t>
            </a:r>
            <a:r>
              <a:rPr sz="1400" kern="0" spc="-10" dirty="0">
                <a:solidFill>
                  <a:srgbClr val="003B5C"/>
                </a:solidFill>
                <a:latin typeface="Calibri"/>
                <a:cs typeface="Calibri"/>
              </a:rPr>
              <a:t>transmission </a:t>
            </a:r>
            <a:r>
              <a:rPr sz="1400" kern="0" dirty="0">
                <a:solidFill>
                  <a:srgbClr val="003B5C"/>
                </a:solidFill>
                <a:latin typeface="Calibri"/>
                <a:cs typeface="Calibri"/>
              </a:rPr>
              <a:t>facilities</a:t>
            </a:r>
            <a:r>
              <a:rPr sz="1400" kern="0" spc="-45" dirty="0">
                <a:solidFill>
                  <a:srgbClr val="003B5C"/>
                </a:solidFill>
                <a:latin typeface="Calibri"/>
                <a:cs typeface="Calibri"/>
              </a:rPr>
              <a:t> </a:t>
            </a:r>
            <a:r>
              <a:rPr sz="1400" kern="0" dirty="0">
                <a:solidFill>
                  <a:srgbClr val="003B5C"/>
                </a:solidFill>
                <a:latin typeface="Calibri"/>
                <a:cs typeface="Calibri"/>
              </a:rPr>
              <a:t>for</a:t>
            </a:r>
            <a:r>
              <a:rPr sz="1400" kern="0" spc="-60" dirty="0">
                <a:solidFill>
                  <a:srgbClr val="003B5C"/>
                </a:solidFill>
                <a:latin typeface="Calibri"/>
                <a:cs typeface="Calibri"/>
              </a:rPr>
              <a:t> </a:t>
            </a:r>
            <a:r>
              <a:rPr sz="1400" kern="0" spc="-10" dirty="0">
                <a:solidFill>
                  <a:srgbClr val="003B5C"/>
                </a:solidFill>
                <a:latin typeface="Calibri"/>
                <a:cs typeface="Calibri"/>
              </a:rPr>
              <a:t>on‐shore</a:t>
            </a:r>
            <a:r>
              <a:rPr sz="1400" kern="0" spc="-45" dirty="0">
                <a:solidFill>
                  <a:srgbClr val="003B5C"/>
                </a:solidFill>
                <a:latin typeface="Calibri"/>
                <a:cs typeface="Calibri"/>
              </a:rPr>
              <a:t> </a:t>
            </a:r>
            <a:r>
              <a:rPr sz="1400" kern="0" spc="-20" dirty="0">
                <a:solidFill>
                  <a:srgbClr val="003B5C"/>
                </a:solidFill>
                <a:latin typeface="Calibri"/>
                <a:cs typeface="Calibri"/>
              </a:rPr>
              <a:t>wind</a:t>
            </a:r>
            <a:endParaRPr sz="1400" kern="0">
              <a:solidFill>
                <a:sysClr val="windowText" lastClr="000000"/>
              </a:solidFill>
              <a:latin typeface="Calibri"/>
              <a:cs typeface="Calibri"/>
            </a:endParaRPr>
          </a:p>
        </p:txBody>
      </p:sp>
      <p:sp>
        <p:nvSpPr>
          <p:cNvPr id="16" name="object 16"/>
          <p:cNvSpPr txBox="1"/>
          <p:nvPr/>
        </p:nvSpPr>
        <p:spPr>
          <a:xfrm>
            <a:off x="2753375" y="3553442"/>
            <a:ext cx="782320" cy="227626"/>
          </a:xfrm>
          <a:prstGeom prst="rect">
            <a:avLst/>
          </a:prstGeom>
        </p:spPr>
        <p:txBody>
          <a:bodyPr vert="horz" wrap="square" lIns="0" tIns="12065" rIns="0" bIns="0" rtlCol="0">
            <a:spAutoFit/>
          </a:bodyPr>
          <a:lstStyle/>
          <a:p>
            <a:pPr marL="12700" fontAlgn="auto">
              <a:spcBef>
                <a:spcPts val="95"/>
              </a:spcBef>
              <a:spcAft>
                <a:spcPts val="0"/>
              </a:spcAft>
            </a:pPr>
            <a:r>
              <a:rPr sz="1400" kern="0" dirty="0">
                <a:solidFill>
                  <a:srgbClr val="003B5C"/>
                </a:solidFill>
                <a:latin typeface="Calibri"/>
                <a:cs typeface="Calibri"/>
              </a:rPr>
              <a:t>14</a:t>
            </a:r>
            <a:r>
              <a:rPr sz="1400" kern="0" spc="-15" dirty="0">
                <a:solidFill>
                  <a:srgbClr val="003B5C"/>
                </a:solidFill>
                <a:latin typeface="Calibri"/>
                <a:cs typeface="Calibri"/>
              </a:rPr>
              <a:t> </a:t>
            </a:r>
            <a:r>
              <a:rPr sz="1400" kern="0" spc="-10" dirty="0">
                <a:solidFill>
                  <a:srgbClr val="003B5C"/>
                </a:solidFill>
                <a:latin typeface="Calibri"/>
                <a:cs typeface="Calibri"/>
              </a:rPr>
              <a:t>bidders</a:t>
            </a:r>
            <a:endParaRPr sz="1400" kern="0">
              <a:solidFill>
                <a:sysClr val="windowText" lastClr="000000"/>
              </a:solidFill>
              <a:latin typeface="Calibri"/>
              <a:cs typeface="Calibri"/>
            </a:endParaRPr>
          </a:p>
        </p:txBody>
      </p:sp>
      <p:sp>
        <p:nvSpPr>
          <p:cNvPr id="17" name="object 17"/>
          <p:cNvSpPr txBox="1"/>
          <p:nvPr/>
        </p:nvSpPr>
        <p:spPr>
          <a:xfrm>
            <a:off x="2159785" y="3980156"/>
            <a:ext cx="1969770" cy="452120"/>
          </a:xfrm>
          <a:prstGeom prst="rect">
            <a:avLst/>
          </a:prstGeom>
        </p:spPr>
        <p:txBody>
          <a:bodyPr vert="horz" wrap="square" lIns="0" tIns="12065" rIns="0" bIns="0" rtlCol="0">
            <a:spAutoFit/>
          </a:bodyPr>
          <a:lstStyle/>
          <a:p>
            <a:pPr marL="313690" marR="5080" indent="-300990" fontAlgn="auto">
              <a:spcBef>
                <a:spcPts val="95"/>
              </a:spcBef>
              <a:spcAft>
                <a:spcPts val="0"/>
              </a:spcAft>
            </a:pPr>
            <a:r>
              <a:rPr sz="1400" kern="0" spc="-10" dirty="0">
                <a:solidFill>
                  <a:srgbClr val="003B5C"/>
                </a:solidFill>
                <a:latin typeface="Calibri"/>
                <a:cs typeface="Calibri"/>
              </a:rPr>
              <a:t>Standard</a:t>
            </a:r>
            <a:r>
              <a:rPr sz="1400" kern="0" spc="-25" dirty="0">
                <a:solidFill>
                  <a:srgbClr val="003B5C"/>
                </a:solidFill>
                <a:latin typeface="Calibri"/>
                <a:cs typeface="Calibri"/>
              </a:rPr>
              <a:t> </a:t>
            </a:r>
            <a:r>
              <a:rPr sz="1400" kern="0" dirty="0">
                <a:solidFill>
                  <a:srgbClr val="003B5C"/>
                </a:solidFill>
                <a:latin typeface="Calibri"/>
                <a:cs typeface="Calibri"/>
              </a:rPr>
              <a:t>of</a:t>
            </a:r>
            <a:r>
              <a:rPr sz="1400" kern="0" spc="-50" dirty="0">
                <a:solidFill>
                  <a:srgbClr val="003B5C"/>
                </a:solidFill>
                <a:latin typeface="Calibri"/>
                <a:cs typeface="Calibri"/>
              </a:rPr>
              <a:t> </a:t>
            </a:r>
            <a:r>
              <a:rPr sz="1400" kern="0" dirty="0">
                <a:solidFill>
                  <a:srgbClr val="003B5C"/>
                </a:solidFill>
                <a:latin typeface="Calibri"/>
                <a:cs typeface="Calibri"/>
              </a:rPr>
              <a:t>“most</a:t>
            </a:r>
            <a:r>
              <a:rPr sz="1400" kern="0" spc="-35" dirty="0">
                <a:solidFill>
                  <a:srgbClr val="003B5C"/>
                </a:solidFill>
                <a:latin typeface="Calibri"/>
                <a:cs typeface="Calibri"/>
              </a:rPr>
              <a:t> </a:t>
            </a:r>
            <a:r>
              <a:rPr sz="1400" kern="0" spc="-10" dirty="0">
                <a:solidFill>
                  <a:srgbClr val="003B5C"/>
                </a:solidFill>
                <a:latin typeface="Calibri"/>
                <a:cs typeface="Calibri"/>
              </a:rPr>
              <a:t>efficient </a:t>
            </a:r>
            <a:r>
              <a:rPr sz="1400" kern="0" dirty="0">
                <a:solidFill>
                  <a:srgbClr val="003B5C"/>
                </a:solidFill>
                <a:latin typeface="Calibri"/>
                <a:cs typeface="Calibri"/>
              </a:rPr>
              <a:t>and</a:t>
            </a:r>
            <a:r>
              <a:rPr sz="1400" kern="0" spc="-40" dirty="0">
                <a:solidFill>
                  <a:srgbClr val="003B5C"/>
                </a:solidFill>
                <a:latin typeface="Calibri"/>
                <a:cs typeface="Calibri"/>
              </a:rPr>
              <a:t> </a:t>
            </a:r>
            <a:r>
              <a:rPr sz="1400" kern="0" dirty="0">
                <a:solidFill>
                  <a:srgbClr val="003B5C"/>
                </a:solidFill>
                <a:latin typeface="Calibri"/>
                <a:cs typeface="Calibri"/>
              </a:rPr>
              <a:t>cost</a:t>
            </a:r>
            <a:r>
              <a:rPr sz="1400" kern="0" spc="-35" dirty="0">
                <a:solidFill>
                  <a:srgbClr val="003B5C"/>
                </a:solidFill>
                <a:latin typeface="Calibri"/>
                <a:cs typeface="Calibri"/>
              </a:rPr>
              <a:t> </a:t>
            </a:r>
            <a:r>
              <a:rPr sz="1400" kern="0" spc="-10" dirty="0">
                <a:solidFill>
                  <a:srgbClr val="003B5C"/>
                </a:solidFill>
                <a:latin typeface="Calibri"/>
                <a:cs typeface="Calibri"/>
              </a:rPr>
              <a:t>effective”</a:t>
            </a:r>
            <a:endParaRPr sz="1400" kern="0">
              <a:solidFill>
                <a:sysClr val="windowText" lastClr="000000"/>
              </a:solidFill>
              <a:latin typeface="Calibri"/>
              <a:cs typeface="Calibri"/>
            </a:endParaRPr>
          </a:p>
        </p:txBody>
      </p:sp>
      <p:sp>
        <p:nvSpPr>
          <p:cNvPr id="18" name="object 18"/>
          <p:cNvSpPr txBox="1"/>
          <p:nvPr/>
        </p:nvSpPr>
        <p:spPr>
          <a:xfrm>
            <a:off x="2026430" y="4620227"/>
            <a:ext cx="2236470" cy="665480"/>
          </a:xfrm>
          <a:prstGeom prst="rect">
            <a:avLst/>
          </a:prstGeom>
        </p:spPr>
        <p:txBody>
          <a:bodyPr vert="horz" wrap="square" lIns="0" tIns="12065" rIns="0" bIns="0" rtlCol="0">
            <a:spAutoFit/>
          </a:bodyPr>
          <a:lstStyle/>
          <a:p>
            <a:pPr marL="12065" marR="5080" indent="-1270" algn="ctr" fontAlgn="auto">
              <a:spcBef>
                <a:spcPts val="95"/>
              </a:spcBef>
              <a:spcAft>
                <a:spcPts val="0"/>
              </a:spcAft>
            </a:pPr>
            <a:r>
              <a:rPr sz="1400" kern="0" dirty="0">
                <a:solidFill>
                  <a:srgbClr val="003B5C"/>
                </a:solidFill>
                <a:latin typeface="Calibri"/>
                <a:cs typeface="Calibri"/>
              </a:rPr>
              <a:t>Selected</a:t>
            </a:r>
            <a:r>
              <a:rPr sz="1400" kern="0" spc="-40" dirty="0">
                <a:solidFill>
                  <a:srgbClr val="003B5C"/>
                </a:solidFill>
                <a:latin typeface="Calibri"/>
                <a:cs typeface="Calibri"/>
              </a:rPr>
              <a:t> </a:t>
            </a:r>
            <a:r>
              <a:rPr sz="1400" kern="0" dirty="0">
                <a:solidFill>
                  <a:srgbClr val="003B5C"/>
                </a:solidFill>
                <a:latin typeface="Calibri"/>
                <a:cs typeface="Calibri"/>
              </a:rPr>
              <a:t>8</a:t>
            </a:r>
            <a:r>
              <a:rPr sz="1400" kern="0" spc="-60" dirty="0">
                <a:solidFill>
                  <a:srgbClr val="003B5C"/>
                </a:solidFill>
                <a:latin typeface="Calibri"/>
                <a:cs typeface="Calibri"/>
              </a:rPr>
              <a:t> </a:t>
            </a:r>
            <a:r>
              <a:rPr sz="1400" kern="0" dirty="0">
                <a:solidFill>
                  <a:srgbClr val="003B5C"/>
                </a:solidFill>
                <a:latin typeface="Calibri"/>
                <a:cs typeface="Calibri"/>
              </a:rPr>
              <a:t>entities</a:t>
            </a:r>
            <a:r>
              <a:rPr sz="1400" kern="0" spc="-40" dirty="0">
                <a:solidFill>
                  <a:srgbClr val="003B5C"/>
                </a:solidFill>
                <a:latin typeface="Calibri"/>
                <a:cs typeface="Calibri"/>
              </a:rPr>
              <a:t> </a:t>
            </a:r>
            <a:r>
              <a:rPr sz="1400" kern="0" spc="-25" dirty="0">
                <a:solidFill>
                  <a:srgbClr val="003B5C"/>
                </a:solidFill>
                <a:latin typeface="Calibri"/>
                <a:cs typeface="Calibri"/>
              </a:rPr>
              <a:t>for </a:t>
            </a:r>
            <a:r>
              <a:rPr sz="1400" kern="0" spc="-10" dirty="0">
                <a:solidFill>
                  <a:srgbClr val="003B5C"/>
                </a:solidFill>
                <a:latin typeface="Calibri"/>
                <a:cs typeface="Calibri"/>
              </a:rPr>
              <a:t>transmission</a:t>
            </a:r>
            <a:r>
              <a:rPr sz="1400" kern="0" spc="-15" dirty="0">
                <a:solidFill>
                  <a:srgbClr val="003B5C"/>
                </a:solidFill>
                <a:latin typeface="Calibri"/>
                <a:cs typeface="Calibri"/>
              </a:rPr>
              <a:t> </a:t>
            </a:r>
            <a:r>
              <a:rPr sz="1400" kern="0" dirty="0">
                <a:solidFill>
                  <a:srgbClr val="003B5C"/>
                </a:solidFill>
                <a:latin typeface="Calibri"/>
                <a:cs typeface="Calibri"/>
              </a:rPr>
              <a:t>line</a:t>
            </a:r>
            <a:r>
              <a:rPr sz="1400" kern="0" spc="-20" dirty="0">
                <a:solidFill>
                  <a:srgbClr val="003B5C"/>
                </a:solidFill>
                <a:latin typeface="Calibri"/>
                <a:cs typeface="Calibri"/>
              </a:rPr>
              <a:t> </a:t>
            </a:r>
            <a:r>
              <a:rPr sz="1400" kern="0" spc="-10" dirty="0">
                <a:solidFill>
                  <a:srgbClr val="003B5C"/>
                </a:solidFill>
                <a:latin typeface="Calibri"/>
                <a:cs typeface="Calibri"/>
              </a:rPr>
              <a:t>construction, </a:t>
            </a:r>
            <a:r>
              <a:rPr sz="1400" kern="0" dirty="0">
                <a:solidFill>
                  <a:srgbClr val="003B5C"/>
                </a:solidFill>
                <a:latin typeface="Calibri"/>
                <a:cs typeface="Calibri"/>
              </a:rPr>
              <a:t>including</a:t>
            </a:r>
            <a:r>
              <a:rPr sz="1400" kern="0" spc="-20" dirty="0">
                <a:solidFill>
                  <a:srgbClr val="003B5C"/>
                </a:solidFill>
                <a:latin typeface="Calibri"/>
                <a:cs typeface="Calibri"/>
              </a:rPr>
              <a:t> </a:t>
            </a:r>
            <a:r>
              <a:rPr sz="1400" kern="0" dirty="0">
                <a:solidFill>
                  <a:srgbClr val="003B5C"/>
                </a:solidFill>
                <a:latin typeface="Calibri"/>
                <a:cs typeface="Calibri"/>
              </a:rPr>
              <a:t>3</a:t>
            </a:r>
            <a:r>
              <a:rPr sz="1400" kern="0" spc="-40" dirty="0">
                <a:solidFill>
                  <a:srgbClr val="003B5C"/>
                </a:solidFill>
                <a:latin typeface="Calibri"/>
                <a:cs typeface="Calibri"/>
              </a:rPr>
              <a:t> </a:t>
            </a:r>
            <a:r>
              <a:rPr sz="1400" kern="0" dirty="0">
                <a:solidFill>
                  <a:srgbClr val="003B5C"/>
                </a:solidFill>
                <a:latin typeface="Calibri"/>
                <a:cs typeface="Calibri"/>
              </a:rPr>
              <a:t>new</a:t>
            </a:r>
            <a:r>
              <a:rPr sz="1400" kern="0" spc="-30" dirty="0">
                <a:solidFill>
                  <a:srgbClr val="003B5C"/>
                </a:solidFill>
                <a:latin typeface="Calibri"/>
                <a:cs typeface="Calibri"/>
              </a:rPr>
              <a:t> </a:t>
            </a:r>
            <a:r>
              <a:rPr sz="1400" kern="0" spc="-10" dirty="0">
                <a:solidFill>
                  <a:srgbClr val="003B5C"/>
                </a:solidFill>
                <a:latin typeface="Calibri"/>
                <a:cs typeface="Calibri"/>
              </a:rPr>
              <a:t>entrants</a:t>
            </a:r>
            <a:endParaRPr sz="1400" kern="0">
              <a:solidFill>
                <a:sysClr val="windowText" lastClr="000000"/>
              </a:solidFill>
              <a:latin typeface="Calibri"/>
              <a:cs typeface="Calibri"/>
            </a:endParaRPr>
          </a:p>
        </p:txBody>
      </p:sp>
      <p:sp>
        <p:nvSpPr>
          <p:cNvPr id="19" name="object 19"/>
          <p:cNvSpPr txBox="1"/>
          <p:nvPr/>
        </p:nvSpPr>
        <p:spPr>
          <a:xfrm>
            <a:off x="2382286" y="5473655"/>
            <a:ext cx="1525270" cy="227626"/>
          </a:xfrm>
          <a:prstGeom prst="rect">
            <a:avLst/>
          </a:prstGeom>
        </p:spPr>
        <p:txBody>
          <a:bodyPr vert="horz" wrap="square" lIns="0" tIns="12065" rIns="0" bIns="0" rtlCol="0">
            <a:spAutoFit/>
          </a:bodyPr>
          <a:lstStyle/>
          <a:p>
            <a:pPr marL="12700" fontAlgn="auto">
              <a:spcBef>
                <a:spcPts val="95"/>
              </a:spcBef>
              <a:spcAft>
                <a:spcPts val="0"/>
              </a:spcAft>
            </a:pPr>
            <a:r>
              <a:rPr sz="1400" kern="0" dirty="0">
                <a:solidFill>
                  <a:srgbClr val="003B5C"/>
                </a:solidFill>
                <a:latin typeface="Calibri"/>
                <a:cs typeface="Calibri"/>
              </a:rPr>
              <a:t>No</a:t>
            </a:r>
            <a:r>
              <a:rPr sz="1400" kern="0" spc="-45" dirty="0">
                <a:solidFill>
                  <a:srgbClr val="003B5C"/>
                </a:solidFill>
                <a:latin typeface="Calibri"/>
                <a:cs typeface="Calibri"/>
              </a:rPr>
              <a:t> </a:t>
            </a:r>
            <a:r>
              <a:rPr sz="1400" kern="0" dirty="0">
                <a:solidFill>
                  <a:srgbClr val="003B5C"/>
                </a:solidFill>
                <a:latin typeface="Calibri"/>
                <a:cs typeface="Calibri"/>
              </a:rPr>
              <a:t>cost</a:t>
            </a:r>
            <a:r>
              <a:rPr sz="1400" kern="0" spc="-40" dirty="0">
                <a:solidFill>
                  <a:srgbClr val="003B5C"/>
                </a:solidFill>
                <a:latin typeface="Calibri"/>
                <a:cs typeface="Calibri"/>
              </a:rPr>
              <a:t> </a:t>
            </a:r>
            <a:r>
              <a:rPr sz="1400" kern="0" spc="-10" dirty="0">
                <a:solidFill>
                  <a:srgbClr val="003B5C"/>
                </a:solidFill>
                <a:latin typeface="Calibri"/>
                <a:cs typeface="Calibri"/>
              </a:rPr>
              <a:t>containment</a:t>
            </a:r>
            <a:endParaRPr sz="1400" kern="0">
              <a:solidFill>
                <a:sysClr val="windowText" lastClr="000000"/>
              </a:solidFill>
              <a:latin typeface="Calibri"/>
              <a:cs typeface="Calibri"/>
            </a:endParaRPr>
          </a:p>
        </p:txBody>
      </p:sp>
      <p:sp>
        <p:nvSpPr>
          <p:cNvPr id="20" name="object 20"/>
          <p:cNvSpPr txBox="1"/>
          <p:nvPr/>
        </p:nvSpPr>
        <p:spPr>
          <a:xfrm>
            <a:off x="4812288" y="2913317"/>
            <a:ext cx="2038985" cy="227626"/>
          </a:xfrm>
          <a:prstGeom prst="rect">
            <a:avLst/>
          </a:prstGeom>
        </p:spPr>
        <p:txBody>
          <a:bodyPr vert="horz" wrap="square" lIns="0" tIns="12065" rIns="0" bIns="0" rtlCol="0">
            <a:spAutoFit/>
          </a:bodyPr>
          <a:lstStyle/>
          <a:p>
            <a:pPr marL="12700" fontAlgn="auto">
              <a:spcBef>
                <a:spcPts val="95"/>
              </a:spcBef>
              <a:spcAft>
                <a:spcPts val="0"/>
              </a:spcAft>
            </a:pPr>
            <a:r>
              <a:rPr sz="1400" kern="0" dirty="0">
                <a:solidFill>
                  <a:srgbClr val="003B5C"/>
                </a:solidFill>
                <a:latin typeface="Calibri"/>
                <a:cs typeface="Calibri"/>
              </a:rPr>
              <a:t>26</a:t>
            </a:r>
            <a:r>
              <a:rPr sz="1400" kern="0" spc="-30" dirty="0">
                <a:solidFill>
                  <a:srgbClr val="003B5C"/>
                </a:solidFill>
                <a:latin typeface="Calibri"/>
                <a:cs typeface="Calibri"/>
              </a:rPr>
              <a:t> </a:t>
            </a:r>
            <a:r>
              <a:rPr sz="1400" kern="0" spc="-10" dirty="0">
                <a:solidFill>
                  <a:srgbClr val="003B5C"/>
                </a:solidFill>
                <a:latin typeface="Calibri"/>
                <a:cs typeface="Calibri"/>
              </a:rPr>
              <a:t>proposals </a:t>
            </a:r>
            <a:r>
              <a:rPr sz="1400" kern="0" dirty="0">
                <a:solidFill>
                  <a:srgbClr val="003B5C"/>
                </a:solidFill>
                <a:latin typeface="Calibri"/>
                <a:cs typeface="Calibri"/>
              </a:rPr>
              <a:t>from</a:t>
            </a:r>
            <a:r>
              <a:rPr sz="1400" kern="0" spc="-35" dirty="0">
                <a:solidFill>
                  <a:srgbClr val="003B5C"/>
                </a:solidFill>
                <a:latin typeface="Calibri"/>
                <a:cs typeface="Calibri"/>
              </a:rPr>
              <a:t> </a:t>
            </a:r>
            <a:r>
              <a:rPr sz="1400" kern="0" dirty="0">
                <a:solidFill>
                  <a:srgbClr val="003B5C"/>
                </a:solidFill>
                <a:latin typeface="Calibri"/>
                <a:cs typeface="Calibri"/>
              </a:rPr>
              <a:t>7</a:t>
            </a:r>
            <a:r>
              <a:rPr sz="1400" kern="0" spc="-35" dirty="0">
                <a:solidFill>
                  <a:srgbClr val="003B5C"/>
                </a:solidFill>
                <a:latin typeface="Calibri"/>
                <a:cs typeface="Calibri"/>
              </a:rPr>
              <a:t> </a:t>
            </a:r>
            <a:r>
              <a:rPr sz="1400" kern="0" spc="-10" dirty="0">
                <a:solidFill>
                  <a:srgbClr val="003B5C"/>
                </a:solidFill>
                <a:latin typeface="Calibri"/>
                <a:cs typeface="Calibri"/>
              </a:rPr>
              <a:t>bidders</a:t>
            </a:r>
            <a:endParaRPr sz="1400" kern="0">
              <a:solidFill>
                <a:sysClr val="windowText" lastClr="000000"/>
              </a:solidFill>
              <a:latin typeface="Calibri"/>
              <a:cs typeface="Calibri"/>
            </a:endParaRPr>
          </a:p>
        </p:txBody>
      </p:sp>
      <p:sp>
        <p:nvSpPr>
          <p:cNvPr id="21" name="object 21"/>
          <p:cNvSpPr txBox="1"/>
          <p:nvPr/>
        </p:nvSpPr>
        <p:spPr>
          <a:xfrm>
            <a:off x="4812288" y="3340031"/>
            <a:ext cx="2041525" cy="227626"/>
          </a:xfrm>
          <a:prstGeom prst="rect">
            <a:avLst/>
          </a:prstGeom>
        </p:spPr>
        <p:txBody>
          <a:bodyPr vert="horz" wrap="square" lIns="0" tIns="12065" rIns="0" bIns="0" rtlCol="0">
            <a:spAutoFit/>
          </a:bodyPr>
          <a:lstStyle/>
          <a:p>
            <a:pPr marL="12700" fontAlgn="auto">
              <a:spcBef>
                <a:spcPts val="95"/>
              </a:spcBef>
              <a:spcAft>
                <a:spcPts val="0"/>
              </a:spcAft>
            </a:pPr>
            <a:r>
              <a:rPr sz="1400" kern="0" dirty="0">
                <a:solidFill>
                  <a:srgbClr val="003B5C"/>
                </a:solidFill>
                <a:latin typeface="Calibri"/>
                <a:cs typeface="Calibri"/>
              </a:rPr>
              <a:t>$100</a:t>
            </a:r>
            <a:r>
              <a:rPr sz="1400" kern="0" spc="-40" dirty="0">
                <a:solidFill>
                  <a:srgbClr val="003B5C"/>
                </a:solidFill>
                <a:latin typeface="Calibri"/>
                <a:cs typeface="Calibri"/>
              </a:rPr>
              <a:t> </a:t>
            </a:r>
            <a:r>
              <a:rPr sz="1400" kern="0" dirty="0">
                <a:solidFill>
                  <a:srgbClr val="003B5C"/>
                </a:solidFill>
                <a:latin typeface="Calibri"/>
                <a:cs typeface="Calibri"/>
              </a:rPr>
              <a:t>million</a:t>
            </a:r>
            <a:r>
              <a:rPr sz="1400" kern="0" spc="-30" dirty="0">
                <a:solidFill>
                  <a:srgbClr val="003B5C"/>
                </a:solidFill>
                <a:latin typeface="Calibri"/>
                <a:cs typeface="Calibri"/>
              </a:rPr>
              <a:t> </a:t>
            </a:r>
            <a:r>
              <a:rPr sz="1400" kern="0" dirty="0">
                <a:solidFill>
                  <a:srgbClr val="003B5C"/>
                </a:solidFill>
                <a:latin typeface="Calibri"/>
                <a:cs typeface="Calibri"/>
              </a:rPr>
              <a:t>to</a:t>
            </a:r>
            <a:r>
              <a:rPr sz="1400" kern="0" spc="-50" dirty="0">
                <a:solidFill>
                  <a:srgbClr val="003B5C"/>
                </a:solidFill>
                <a:latin typeface="Calibri"/>
                <a:cs typeface="Calibri"/>
              </a:rPr>
              <a:t> </a:t>
            </a:r>
            <a:r>
              <a:rPr sz="1400" kern="0" dirty="0">
                <a:solidFill>
                  <a:srgbClr val="003B5C"/>
                </a:solidFill>
                <a:latin typeface="Calibri"/>
                <a:cs typeface="Calibri"/>
              </a:rPr>
              <a:t>$1.55</a:t>
            </a:r>
            <a:r>
              <a:rPr sz="1400" kern="0" spc="-45" dirty="0">
                <a:solidFill>
                  <a:srgbClr val="003B5C"/>
                </a:solidFill>
                <a:latin typeface="Calibri"/>
                <a:cs typeface="Calibri"/>
              </a:rPr>
              <a:t> </a:t>
            </a:r>
            <a:r>
              <a:rPr sz="1400" kern="0" spc="-10" dirty="0">
                <a:solidFill>
                  <a:srgbClr val="003B5C"/>
                </a:solidFill>
                <a:latin typeface="Calibri"/>
                <a:cs typeface="Calibri"/>
              </a:rPr>
              <a:t>billion</a:t>
            </a:r>
            <a:endParaRPr sz="1400" kern="0">
              <a:solidFill>
                <a:sysClr val="windowText" lastClr="000000"/>
              </a:solidFill>
              <a:latin typeface="Calibri"/>
              <a:cs typeface="Calibri"/>
            </a:endParaRPr>
          </a:p>
        </p:txBody>
      </p:sp>
      <p:sp>
        <p:nvSpPr>
          <p:cNvPr id="22" name="object 22"/>
          <p:cNvSpPr txBox="1"/>
          <p:nvPr/>
        </p:nvSpPr>
        <p:spPr>
          <a:xfrm>
            <a:off x="4842009" y="3766746"/>
            <a:ext cx="1981835" cy="452120"/>
          </a:xfrm>
          <a:prstGeom prst="rect">
            <a:avLst/>
          </a:prstGeom>
        </p:spPr>
        <p:txBody>
          <a:bodyPr vert="horz" wrap="square" lIns="0" tIns="12065" rIns="0" bIns="0" rtlCol="0">
            <a:spAutoFit/>
          </a:bodyPr>
          <a:lstStyle/>
          <a:p>
            <a:pPr marL="524510" marR="5080" indent="-512445" fontAlgn="auto">
              <a:spcBef>
                <a:spcPts val="95"/>
              </a:spcBef>
              <a:spcAft>
                <a:spcPts val="0"/>
              </a:spcAft>
            </a:pPr>
            <a:r>
              <a:rPr sz="1400" kern="0" spc="-10" dirty="0">
                <a:solidFill>
                  <a:srgbClr val="003B5C"/>
                </a:solidFill>
                <a:latin typeface="Calibri"/>
                <a:cs typeface="Calibri"/>
              </a:rPr>
              <a:t>Opportunity</a:t>
            </a:r>
            <a:r>
              <a:rPr sz="1400" kern="0" spc="-5" dirty="0">
                <a:solidFill>
                  <a:srgbClr val="003B5C"/>
                </a:solidFill>
                <a:latin typeface="Calibri"/>
                <a:cs typeface="Calibri"/>
              </a:rPr>
              <a:t> </a:t>
            </a:r>
            <a:r>
              <a:rPr sz="1400" kern="0" dirty="0">
                <a:solidFill>
                  <a:srgbClr val="003B5C"/>
                </a:solidFill>
                <a:latin typeface="Calibri"/>
                <a:cs typeface="Calibri"/>
              </a:rPr>
              <a:t>to</a:t>
            </a:r>
            <a:r>
              <a:rPr sz="1400" kern="0" spc="-35" dirty="0">
                <a:solidFill>
                  <a:srgbClr val="003B5C"/>
                </a:solidFill>
                <a:latin typeface="Calibri"/>
                <a:cs typeface="Calibri"/>
              </a:rPr>
              <a:t> </a:t>
            </a:r>
            <a:r>
              <a:rPr sz="1400" kern="0" dirty="0">
                <a:solidFill>
                  <a:srgbClr val="003B5C"/>
                </a:solidFill>
                <a:latin typeface="Calibri"/>
                <a:cs typeface="Calibri"/>
              </a:rPr>
              <a:t>submit</a:t>
            </a:r>
            <a:r>
              <a:rPr sz="1400" kern="0" spc="-15" dirty="0">
                <a:solidFill>
                  <a:srgbClr val="003B5C"/>
                </a:solidFill>
                <a:latin typeface="Calibri"/>
                <a:cs typeface="Calibri"/>
              </a:rPr>
              <a:t> </a:t>
            </a:r>
            <a:r>
              <a:rPr sz="1400" kern="0" spc="-20" dirty="0">
                <a:solidFill>
                  <a:srgbClr val="003B5C"/>
                </a:solidFill>
                <a:latin typeface="Calibri"/>
                <a:cs typeface="Calibri"/>
              </a:rPr>
              <a:t>cost </a:t>
            </a:r>
            <a:r>
              <a:rPr sz="1400" kern="0" spc="-10" dirty="0">
                <a:solidFill>
                  <a:srgbClr val="003B5C"/>
                </a:solidFill>
                <a:latin typeface="Calibri"/>
                <a:cs typeface="Calibri"/>
              </a:rPr>
              <a:t>commitment</a:t>
            </a:r>
            <a:endParaRPr sz="1400" kern="0">
              <a:solidFill>
                <a:sysClr val="windowText" lastClr="000000"/>
              </a:solidFill>
              <a:latin typeface="Calibri"/>
              <a:cs typeface="Calibri"/>
            </a:endParaRPr>
          </a:p>
        </p:txBody>
      </p:sp>
      <p:sp>
        <p:nvSpPr>
          <p:cNvPr id="23" name="object 23"/>
          <p:cNvSpPr txBox="1"/>
          <p:nvPr/>
        </p:nvSpPr>
        <p:spPr>
          <a:xfrm>
            <a:off x="4651502" y="4406817"/>
            <a:ext cx="2362835" cy="878840"/>
          </a:xfrm>
          <a:prstGeom prst="rect">
            <a:avLst/>
          </a:prstGeom>
        </p:spPr>
        <p:txBody>
          <a:bodyPr vert="horz" wrap="square" lIns="0" tIns="12065" rIns="0" bIns="0" rtlCol="0">
            <a:spAutoFit/>
          </a:bodyPr>
          <a:lstStyle/>
          <a:p>
            <a:pPr marL="12065" marR="5080" algn="ctr" fontAlgn="auto">
              <a:spcBef>
                <a:spcPts val="95"/>
              </a:spcBef>
              <a:spcAft>
                <a:spcPts val="0"/>
              </a:spcAft>
            </a:pPr>
            <a:r>
              <a:rPr sz="1400" kern="0" spc="-10" dirty="0">
                <a:solidFill>
                  <a:srgbClr val="003B5C"/>
                </a:solidFill>
                <a:latin typeface="Calibri"/>
                <a:cs typeface="Calibri"/>
              </a:rPr>
              <a:t>Competitive </a:t>
            </a:r>
            <a:r>
              <a:rPr sz="1400" kern="0" dirty="0">
                <a:solidFill>
                  <a:srgbClr val="003B5C"/>
                </a:solidFill>
                <a:latin typeface="Calibri"/>
                <a:cs typeface="Calibri"/>
              </a:rPr>
              <a:t>scope</a:t>
            </a:r>
            <a:r>
              <a:rPr sz="1400" kern="0" spc="-35" dirty="0">
                <a:solidFill>
                  <a:srgbClr val="003B5C"/>
                </a:solidFill>
                <a:latin typeface="Calibri"/>
                <a:cs typeface="Calibri"/>
              </a:rPr>
              <a:t> </a:t>
            </a:r>
            <a:r>
              <a:rPr sz="1400" kern="0" spc="-10" dirty="0">
                <a:solidFill>
                  <a:srgbClr val="003B5C"/>
                </a:solidFill>
                <a:latin typeface="Calibri"/>
                <a:cs typeface="Calibri"/>
              </a:rPr>
              <a:t>completed </a:t>
            </a:r>
            <a:r>
              <a:rPr sz="1400" kern="0" spc="-25" dirty="0">
                <a:solidFill>
                  <a:srgbClr val="003B5C"/>
                </a:solidFill>
                <a:latin typeface="Calibri"/>
                <a:cs typeface="Calibri"/>
              </a:rPr>
              <a:t>at </a:t>
            </a:r>
            <a:r>
              <a:rPr sz="1400" kern="0" dirty="0">
                <a:solidFill>
                  <a:srgbClr val="003B5C"/>
                </a:solidFill>
                <a:latin typeface="Calibri"/>
                <a:cs typeface="Calibri"/>
              </a:rPr>
              <a:t>cost</a:t>
            </a:r>
            <a:r>
              <a:rPr sz="1400" kern="0" spc="-45" dirty="0">
                <a:solidFill>
                  <a:srgbClr val="003B5C"/>
                </a:solidFill>
                <a:latin typeface="Calibri"/>
                <a:cs typeface="Calibri"/>
              </a:rPr>
              <a:t> </a:t>
            </a:r>
            <a:r>
              <a:rPr sz="1400" kern="0" dirty="0">
                <a:solidFill>
                  <a:srgbClr val="003B5C"/>
                </a:solidFill>
                <a:latin typeface="Calibri"/>
                <a:cs typeface="Calibri"/>
              </a:rPr>
              <a:t>less</a:t>
            </a:r>
            <a:r>
              <a:rPr sz="1400" kern="0" spc="-25" dirty="0">
                <a:solidFill>
                  <a:srgbClr val="003B5C"/>
                </a:solidFill>
                <a:latin typeface="Calibri"/>
                <a:cs typeface="Calibri"/>
              </a:rPr>
              <a:t> </a:t>
            </a:r>
            <a:r>
              <a:rPr sz="1400" kern="0" dirty="0">
                <a:solidFill>
                  <a:srgbClr val="003B5C"/>
                </a:solidFill>
                <a:latin typeface="Calibri"/>
                <a:cs typeface="Calibri"/>
              </a:rPr>
              <a:t>than</a:t>
            </a:r>
            <a:r>
              <a:rPr sz="1400" kern="0" spc="-30" dirty="0">
                <a:solidFill>
                  <a:srgbClr val="003B5C"/>
                </a:solidFill>
                <a:latin typeface="Calibri"/>
                <a:cs typeface="Calibri"/>
              </a:rPr>
              <a:t> </a:t>
            </a:r>
            <a:r>
              <a:rPr sz="1400" kern="0" dirty="0">
                <a:solidFill>
                  <a:srgbClr val="003B5C"/>
                </a:solidFill>
                <a:latin typeface="Calibri"/>
                <a:cs typeface="Calibri"/>
              </a:rPr>
              <a:t>cost</a:t>
            </a:r>
            <a:r>
              <a:rPr sz="1400" kern="0" spc="-40" dirty="0">
                <a:solidFill>
                  <a:srgbClr val="003B5C"/>
                </a:solidFill>
                <a:latin typeface="Calibri"/>
                <a:cs typeface="Calibri"/>
              </a:rPr>
              <a:t> </a:t>
            </a:r>
            <a:r>
              <a:rPr sz="1400" kern="0" dirty="0">
                <a:solidFill>
                  <a:srgbClr val="003B5C"/>
                </a:solidFill>
                <a:latin typeface="Calibri"/>
                <a:cs typeface="Calibri"/>
              </a:rPr>
              <a:t>cap</a:t>
            </a:r>
            <a:r>
              <a:rPr sz="1400" kern="0" spc="-45" dirty="0">
                <a:solidFill>
                  <a:srgbClr val="003B5C"/>
                </a:solidFill>
                <a:latin typeface="Calibri"/>
                <a:cs typeface="Calibri"/>
              </a:rPr>
              <a:t> </a:t>
            </a:r>
            <a:r>
              <a:rPr sz="1400" kern="0" dirty="0">
                <a:solidFill>
                  <a:srgbClr val="003B5C"/>
                </a:solidFill>
                <a:latin typeface="Calibri"/>
                <a:cs typeface="Calibri"/>
              </a:rPr>
              <a:t>with</a:t>
            </a:r>
            <a:r>
              <a:rPr sz="1400" kern="0" spc="-25" dirty="0">
                <a:solidFill>
                  <a:srgbClr val="003B5C"/>
                </a:solidFill>
                <a:latin typeface="Calibri"/>
                <a:cs typeface="Calibri"/>
              </a:rPr>
              <a:t> no </a:t>
            </a:r>
            <a:r>
              <a:rPr sz="1400" kern="0" spc="-10" dirty="0">
                <a:solidFill>
                  <a:srgbClr val="003B5C"/>
                </a:solidFill>
                <a:latin typeface="Calibri"/>
                <a:cs typeface="Calibri"/>
              </a:rPr>
              <a:t>exceptions</a:t>
            </a:r>
            <a:r>
              <a:rPr sz="1400" kern="0" spc="-15" dirty="0">
                <a:solidFill>
                  <a:srgbClr val="003B5C"/>
                </a:solidFill>
                <a:latin typeface="Calibri"/>
                <a:cs typeface="Calibri"/>
              </a:rPr>
              <a:t> </a:t>
            </a:r>
            <a:r>
              <a:rPr sz="1400" kern="0" dirty="0">
                <a:solidFill>
                  <a:srgbClr val="003B5C"/>
                </a:solidFill>
                <a:latin typeface="Calibri"/>
                <a:cs typeface="Calibri"/>
              </a:rPr>
              <a:t>or</a:t>
            </a:r>
            <a:r>
              <a:rPr sz="1400" kern="0" spc="-30" dirty="0">
                <a:solidFill>
                  <a:srgbClr val="003B5C"/>
                </a:solidFill>
                <a:latin typeface="Calibri"/>
                <a:cs typeface="Calibri"/>
              </a:rPr>
              <a:t> </a:t>
            </a:r>
            <a:r>
              <a:rPr sz="1400" kern="0" dirty="0">
                <a:solidFill>
                  <a:srgbClr val="003B5C"/>
                </a:solidFill>
                <a:latin typeface="Calibri"/>
                <a:cs typeface="Calibri"/>
              </a:rPr>
              <a:t>out</a:t>
            </a:r>
            <a:r>
              <a:rPr sz="1400" kern="0" spc="-25" dirty="0">
                <a:solidFill>
                  <a:srgbClr val="003B5C"/>
                </a:solidFill>
                <a:latin typeface="Calibri"/>
                <a:cs typeface="Calibri"/>
              </a:rPr>
              <a:t> </a:t>
            </a:r>
            <a:r>
              <a:rPr sz="1400" kern="0" dirty="0">
                <a:solidFill>
                  <a:srgbClr val="003B5C"/>
                </a:solidFill>
                <a:latin typeface="Calibri"/>
                <a:cs typeface="Calibri"/>
              </a:rPr>
              <a:t>of</a:t>
            </a:r>
            <a:r>
              <a:rPr sz="1400" kern="0" spc="-30" dirty="0">
                <a:solidFill>
                  <a:srgbClr val="003B5C"/>
                </a:solidFill>
                <a:latin typeface="Calibri"/>
                <a:cs typeface="Calibri"/>
              </a:rPr>
              <a:t> </a:t>
            </a:r>
            <a:r>
              <a:rPr sz="1400" kern="0" spc="-20" dirty="0">
                <a:solidFill>
                  <a:srgbClr val="003B5C"/>
                </a:solidFill>
                <a:latin typeface="Calibri"/>
                <a:cs typeface="Calibri"/>
              </a:rPr>
              <a:t>scope </a:t>
            </a:r>
            <a:r>
              <a:rPr sz="1400" kern="0" spc="-10" dirty="0">
                <a:solidFill>
                  <a:srgbClr val="003B5C"/>
                </a:solidFill>
                <a:latin typeface="Calibri"/>
                <a:cs typeface="Calibri"/>
              </a:rPr>
              <a:t>additions</a:t>
            </a:r>
            <a:endParaRPr sz="1400" kern="0">
              <a:solidFill>
                <a:sysClr val="windowText" lastClr="000000"/>
              </a:solidFill>
              <a:latin typeface="Calibri"/>
              <a:cs typeface="Calibri"/>
            </a:endParaRPr>
          </a:p>
        </p:txBody>
      </p:sp>
      <p:sp>
        <p:nvSpPr>
          <p:cNvPr id="24" name="object 24"/>
          <p:cNvSpPr txBox="1"/>
          <p:nvPr/>
        </p:nvSpPr>
        <p:spPr>
          <a:xfrm>
            <a:off x="7774199" y="2913282"/>
            <a:ext cx="2038985" cy="227626"/>
          </a:xfrm>
          <a:prstGeom prst="rect">
            <a:avLst/>
          </a:prstGeom>
        </p:spPr>
        <p:txBody>
          <a:bodyPr vert="horz" wrap="square" lIns="0" tIns="12065" rIns="0" bIns="0" rtlCol="0">
            <a:spAutoFit/>
          </a:bodyPr>
          <a:lstStyle/>
          <a:p>
            <a:pPr marL="12700" fontAlgn="auto">
              <a:spcBef>
                <a:spcPts val="95"/>
              </a:spcBef>
              <a:spcAft>
                <a:spcPts val="0"/>
              </a:spcAft>
            </a:pPr>
            <a:r>
              <a:rPr sz="1400" kern="0" dirty="0">
                <a:solidFill>
                  <a:srgbClr val="003B5C"/>
                </a:solidFill>
                <a:latin typeface="Calibri"/>
                <a:cs typeface="Calibri"/>
              </a:rPr>
              <a:t>12</a:t>
            </a:r>
            <a:r>
              <a:rPr sz="1400" kern="0" spc="-30" dirty="0">
                <a:solidFill>
                  <a:srgbClr val="003B5C"/>
                </a:solidFill>
                <a:latin typeface="Calibri"/>
                <a:cs typeface="Calibri"/>
              </a:rPr>
              <a:t> </a:t>
            </a:r>
            <a:r>
              <a:rPr sz="1400" kern="0" spc="-10" dirty="0">
                <a:solidFill>
                  <a:srgbClr val="003B5C"/>
                </a:solidFill>
                <a:latin typeface="Calibri"/>
                <a:cs typeface="Calibri"/>
              </a:rPr>
              <a:t>proposals </a:t>
            </a:r>
            <a:r>
              <a:rPr sz="1400" kern="0" dirty="0">
                <a:solidFill>
                  <a:srgbClr val="003B5C"/>
                </a:solidFill>
                <a:latin typeface="Calibri"/>
                <a:cs typeface="Calibri"/>
              </a:rPr>
              <a:t>from</a:t>
            </a:r>
            <a:r>
              <a:rPr sz="1400" kern="0" spc="-35" dirty="0">
                <a:solidFill>
                  <a:srgbClr val="003B5C"/>
                </a:solidFill>
                <a:latin typeface="Calibri"/>
                <a:cs typeface="Calibri"/>
              </a:rPr>
              <a:t> </a:t>
            </a:r>
            <a:r>
              <a:rPr sz="1400" kern="0" dirty="0">
                <a:solidFill>
                  <a:srgbClr val="003B5C"/>
                </a:solidFill>
                <a:latin typeface="Calibri"/>
                <a:cs typeface="Calibri"/>
              </a:rPr>
              <a:t>6</a:t>
            </a:r>
            <a:r>
              <a:rPr sz="1400" kern="0" spc="-35" dirty="0">
                <a:solidFill>
                  <a:srgbClr val="003B5C"/>
                </a:solidFill>
                <a:latin typeface="Calibri"/>
                <a:cs typeface="Calibri"/>
              </a:rPr>
              <a:t> </a:t>
            </a:r>
            <a:r>
              <a:rPr sz="1400" kern="0" spc="-10" dirty="0">
                <a:solidFill>
                  <a:srgbClr val="003B5C"/>
                </a:solidFill>
                <a:latin typeface="Calibri"/>
                <a:cs typeface="Calibri"/>
              </a:rPr>
              <a:t>bidders</a:t>
            </a:r>
            <a:endParaRPr sz="1400" kern="0">
              <a:solidFill>
                <a:sysClr val="windowText" lastClr="000000"/>
              </a:solidFill>
              <a:latin typeface="Calibri"/>
              <a:cs typeface="Calibri"/>
            </a:endParaRPr>
          </a:p>
        </p:txBody>
      </p:sp>
      <p:sp>
        <p:nvSpPr>
          <p:cNvPr id="25" name="object 25"/>
          <p:cNvSpPr txBox="1"/>
          <p:nvPr/>
        </p:nvSpPr>
        <p:spPr>
          <a:xfrm>
            <a:off x="7345957" y="3339996"/>
            <a:ext cx="2896870" cy="1518920"/>
          </a:xfrm>
          <a:prstGeom prst="rect">
            <a:avLst/>
          </a:prstGeom>
        </p:spPr>
        <p:txBody>
          <a:bodyPr vert="horz" wrap="square" lIns="0" tIns="12065" rIns="0" bIns="0" rtlCol="0">
            <a:spAutoFit/>
          </a:bodyPr>
          <a:lstStyle/>
          <a:p>
            <a:pPr marL="12700" marR="5080" indent="-2540" algn="ctr" fontAlgn="auto">
              <a:spcBef>
                <a:spcPts val="95"/>
              </a:spcBef>
              <a:spcAft>
                <a:spcPts val="0"/>
              </a:spcAft>
            </a:pPr>
            <a:r>
              <a:rPr sz="1400" kern="0" dirty="0">
                <a:solidFill>
                  <a:srgbClr val="003B5C"/>
                </a:solidFill>
                <a:latin typeface="Calibri"/>
                <a:cs typeface="Calibri"/>
              </a:rPr>
              <a:t>Cost</a:t>
            </a:r>
            <a:r>
              <a:rPr sz="1400" kern="0" spc="-30" dirty="0">
                <a:solidFill>
                  <a:srgbClr val="003B5C"/>
                </a:solidFill>
                <a:latin typeface="Calibri"/>
                <a:cs typeface="Calibri"/>
              </a:rPr>
              <a:t> </a:t>
            </a:r>
            <a:r>
              <a:rPr sz="1400" kern="0" spc="-10" dirty="0">
                <a:solidFill>
                  <a:srgbClr val="003B5C"/>
                </a:solidFill>
                <a:latin typeface="Calibri"/>
                <a:cs typeface="Calibri"/>
              </a:rPr>
              <a:t>containment</a:t>
            </a:r>
            <a:r>
              <a:rPr sz="1400" kern="0" spc="-15" dirty="0">
                <a:solidFill>
                  <a:srgbClr val="003B5C"/>
                </a:solidFill>
                <a:latin typeface="Calibri"/>
                <a:cs typeface="Calibri"/>
              </a:rPr>
              <a:t> </a:t>
            </a:r>
            <a:r>
              <a:rPr sz="1400" kern="0" spc="-10" dirty="0">
                <a:solidFill>
                  <a:srgbClr val="003B5C"/>
                </a:solidFill>
                <a:latin typeface="Calibri"/>
                <a:cs typeface="Calibri"/>
              </a:rPr>
              <a:t>provisions</a:t>
            </a:r>
            <a:r>
              <a:rPr sz="1400" kern="0" spc="-20" dirty="0">
                <a:solidFill>
                  <a:srgbClr val="003B5C"/>
                </a:solidFill>
                <a:latin typeface="Calibri"/>
                <a:cs typeface="Calibri"/>
              </a:rPr>
              <a:t> </a:t>
            </a:r>
            <a:r>
              <a:rPr sz="1400" kern="0" spc="-10" dirty="0">
                <a:solidFill>
                  <a:srgbClr val="003B5C"/>
                </a:solidFill>
                <a:latin typeface="Calibri"/>
                <a:cs typeface="Calibri"/>
              </a:rPr>
              <a:t>included: Overall</a:t>
            </a:r>
            <a:r>
              <a:rPr sz="1400" kern="0" spc="-35" dirty="0">
                <a:solidFill>
                  <a:srgbClr val="003B5C"/>
                </a:solidFill>
                <a:latin typeface="Calibri"/>
                <a:cs typeface="Calibri"/>
              </a:rPr>
              <a:t> </a:t>
            </a:r>
            <a:r>
              <a:rPr sz="1400" kern="0" spc="-10" dirty="0">
                <a:solidFill>
                  <a:srgbClr val="003B5C"/>
                </a:solidFill>
                <a:latin typeface="Calibri"/>
                <a:cs typeface="Calibri"/>
              </a:rPr>
              <a:t>project</a:t>
            </a:r>
            <a:r>
              <a:rPr sz="1400" kern="0" spc="-40" dirty="0">
                <a:solidFill>
                  <a:srgbClr val="003B5C"/>
                </a:solidFill>
                <a:latin typeface="Calibri"/>
                <a:cs typeface="Calibri"/>
              </a:rPr>
              <a:t> </a:t>
            </a:r>
            <a:r>
              <a:rPr sz="1400" kern="0" dirty="0">
                <a:solidFill>
                  <a:srgbClr val="003B5C"/>
                </a:solidFill>
                <a:latin typeface="Calibri"/>
                <a:cs typeface="Calibri"/>
              </a:rPr>
              <a:t>caps</a:t>
            </a:r>
            <a:r>
              <a:rPr sz="1400" kern="0" spc="-50" dirty="0">
                <a:solidFill>
                  <a:srgbClr val="003B5C"/>
                </a:solidFill>
                <a:latin typeface="Calibri"/>
                <a:cs typeface="Calibri"/>
              </a:rPr>
              <a:t> </a:t>
            </a:r>
            <a:r>
              <a:rPr sz="1400" kern="0" dirty="0">
                <a:solidFill>
                  <a:srgbClr val="003B5C"/>
                </a:solidFill>
                <a:latin typeface="Calibri"/>
                <a:cs typeface="Calibri"/>
              </a:rPr>
              <a:t>(various</a:t>
            </a:r>
            <a:r>
              <a:rPr sz="1400" kern="0" spc="-35" dirty="0">
                <a:solidFill>
                  <a:srgbClr val="003B5C"/>
                </a:solidFill>
                <a:latin typeface="Calibri"/>
                <a:cs typeface="Calibri"/>
              </a:rPr>
              <a:t> </a:t>
            </a:r>
            <a:r>
              <a:rPr sz="1400" kern="0" spc="-10" dirty="0">
                <a:solidFill>
                  <a:srgbClr val="003B5C"/>
                </a:solidFill>
                <a:latin typeface="Calibri"/>
                <a:cs typeface="Calibri"/>
              </a:rPr>
              <a:t>exclusions) </a:t>
            </a:r>
            <a:r>
              <a:rPr sz="1400" kern="0" dirty="0">
                <a:solidFill>
                  <a:srgbClr val="003B5C"/>
                </a:solidFill>
                <a:latin typeface="Calibri"/>
                <a:cs typeface="Calibri"/>
              </a:rPr>
              <a:t>Cap</a:t>
            </a:r>
            <a:r>
              <a:rPr sz="1400" kern="0" spc="-20" dirty="0">
                <a:solidFill>
                  <a:srgbClr val="003B5C"/>
                </a:solidFill>
                <a:latin typeface="Calibri"/>
                <a:cs typeface="Calibri"/>
              </a:rPr>
              <a:t> </a:t>
            </a:r>
            <a:r>
              <a:rPr sz="1400" kern="0" dirty="0">
                <a:solidFill>
                  <a:srgbClr val="003B5C"/>
                </a:solidFill>
                <a:latin typeface="Calibri"/>
                <a:cs typeface="Calibri"/>
              </a:rPr>
              <a:t>on</a:t>
            </a:r>
            <a:r>
              <a:rPr sz="1400" kern="0" spc="-30" dirty="0">
                <a:solidFill>
                  <a:srgbClr val="003B5C"/>
                </a:solidFill>
                <a:latin typeface="Calibri"/>
                <a:cs typeface="Calibri"/>
              </a:rPr>
              <a:t> </a:t>
            </a:r>
            <a:r>
              <a:rPr sz="1400" kern="0" spc="-10" dirty="0">
                <a:solidFill>
                  <a:srgbClr val="003B5C"/>
                </a:solidFill>
                <a:latin typeface="Calibri"/>
                <a:cs typeface="Calibri"/>
              </a:rPr>
              <a:t>O&amp;M/A&amp;G</a:t>
            </a:r>
            <a:endParaRPr sz="1400" kern="0">
              <a:solidFill>
                <a:sysClr val="windowText" lastClr="000000"/>
              </a:solidFill>
              <a:latin typeface="Calibri"/>
              <a:cs typeface="Calibri"/>
            </a:endParaRPr>
          </a:p>
          <a:p>
            <a:pPr marL="142875" marR="136525" indent="187325" fontAlgn="auto">
              <a:spcBef>
                <a:spcPts val="0"/>
              </a:spcBef>
              <a:spcAft>
                <a:spcPts val="0"/>
              </a:spcAft>
            </a:pPr>
            <a:r>
              <a:rPr sz="1400" kern="0" dirty="0">
                <a:solidFill>
                  <a:srgbClr val="003B5C"/>
                </a:solidFill>
                <a:latin typeface="Calibri"/>
                <a:cs typeface="Calibri"/>
              </a:rPr>
              <a:t>Cap</a:t>
            </a:r>
            <a:r>
              <a:rPr sz="1400" kern="0" spc="-35" dirty="0">
                <a:solidFill>
                  <a:srgbClr val="003B5C"/>
                </a:solidFill>
                <a:latin typeface="Calibri"/>
                <a:cs typeface="Calibri"/>
              </a:rPr>
              <a:t> </a:t>
            </a:r>
            <a:r>
              <a:rPr sz="1400" kern="0" dirty="0">
                <a:solidFill>
                  <a:srgbClr val="003B5C"/>
                </a:solidFill>
                <a:latin typeface="Calibri"/>
                <a:cs typeface="Calibri"/>
              </a:rPr>
              <a:t>on</a:t>
            </a:r>
            <a:r>
              <a:rPr sz="1400" kern="0" spc="-45" dirty="0">
                <a:solidFill>
                  <a:srgbClr val="003B5C"/>
                </a:solidFill>
                <a:latin typeface="Calibri"/>
                <a:cs typeface="Calibri"/>
              </a:rPr>
              <a:t> </a:t>
            </a:r>
            <a:r>
              <a:rPr sz="1400" kern="0" dirty="0">
                <a:solidFill>
                  <a:srgbClr val="003B5C"/>
                </a:solidFill>
                <a:latin typeface="Calibri"/>
                <a:cs typeface="Calibri"/>
              </a:rPr>
              <a:t>rate</a:t>
            </a:r>
            <a:r>
              <a:rPr sz="1400" kern="0" spc="-30" dirty="0">
                <a:solidFill>
                  <a:srgbClr val="003B5C"/>
                </a:solidFill>
                <a:latin typeface="Calibri"/>
                <a:cs typeface="Calibri"/>
              </a:rPr>
              <a:t> </a:t>
            </a:r>
            <a:r>
              <a:rPr sz="1400" kern="0" dirty="0">
                <a:solidFill>
                  <a:srgbClr val="003B5C"/>
                </a:solidFill>
                <a:latin typeface="Calibri"/>
                <a:cs typeface="Calibri"/>
              </a:rPr>
              <a:t>of</a:t>
            </a:r>
            <a:r>
              <a:rPr sz="1400" kern="0" spc="-45" dirty="0">
                <a:solidFill>
                  <a:srgbClr val="003B5C"/>
                </a:solidFill>
                <a:latin typeface="Calibri"/>
                <a:cs typeface="Calibri"/>
              </a:rPr>
              <a:t> </a:t>
            </a:r>
            <a:r>
              <a:rPr sz="1400" kern="0" dirty="0">
                <a:solidFill>
                  <a:srgbClr val="003B5C"/>
                </a:solidFill>
                <a:latin typeface="Calibri"/>
                <a:cs typeface="Calibri"/>
              </a:rPr>
              <a:t>return</a:t>
            </a:r>
            <a:r>
              <a:rPr sz="1400" kern="0" spc="-35" dirty="0">
                <a:solidFill>
                  <a:srgbClr val="003B5C"/>
                </a:solidFill>
                <a:latin typeface="Calibri"/>
                <a:cs typeface="Calibri"/>
              </a:rPr>
              <a:t> </a:t>
            </a:r>
            <a:r>
              <a:rPr sz="1400" kern="0" dirty="0">
                <a:solidFill>
                  <a:srgbClr val="003B5C"/>
                </a:solidFill>
                <a:latin typeface="Calibri"/>
                <a:cs typeface="Calibri"/>
              </a:rPr>
              <a:t>on</a:t>
            </a:r>
            <a:r>
              <a:rPr sz="1400" kern="0" spc="-45" dirty="0">
                <a:solidFill>
                  <a:srgbClr val="003B5C"/>
                </a:solidFill>
                <a:latin typeface="Calibri"/>
                <a:cs typeface="Calibri"/>
              </a:rPr>
              <a:t> </a:t>
            </a:r>
            <a:r>
              <a:rPr sz="1400" kern="0" spc="-10" dirty="0">
                <a:solidFill>
                  <a:srgbClr val="003B5C"/>
                </a:solidFill>
                <a:latin typeface="Calibri"/>
                <a:cs typeface="Calibri"/>
              </a:rPr>
              <a:t>equity </a:t>
            </a:r>
            <a:r>
              <a:rPr sz="1400" kern="0" dirty="0">
                <a:solidFill>
                  <a:srgbClr val="003B5C"/>
                </a:solidFill>
                <a:latin typeface="Calibri"/>
                <a:cs typeface="Calibri"/>
              </a:rPr>
              <a:t>Cap</a:t>
            </a:r>
            <a:r>
              <a:rPr sz="1400" kern="0" spc="-20" dirty="0">
                <a:solidFill>
                  <a:srgbClr val="003B5C"/>
                </a:solidFill>
                <a:latin typeface="Calibri"/>
                <a:cs typeface="Calibri"/>
              </a:rPr>
              <a:t> </a:t>
            </a:r>
            <a:r>
              <a:rPr sz="1400" kern="0" dirty="0">
                <a:solidFill>
                  <a:srgbClr val="003B5C"/>
                </a:solidFill>
                <a:latin typeface="Calibri"/>
                <a:cs typeface="Calibri"/>
              </a:rPr>
              <a:t>on</a:t>
            </a:r>
            <a:r>
              <a:rPr sz="1400" kern="0" spc="-35" dirty="0">
                <a:solidFill>
                  <a:srgbClr val="003B5C"/>
                </a:solidFill>
                <a:latin typeface="Calibri"/>
                <a:cs typeface="Calibri"/>
              </a:rPr>
              <a:t> </a:t>
            </a:r>
            <a:r>
              <a:rPr sz="1400" kern="0" dirty="0">
                <a:solidFill>
                  <a:srgbClr val="003B5C"/>
                </a:solidFill>
                <a:latin typeface="Calibri"/>
                <a:cs typeface="Calibri"/>
              </a:rPr>
              <a:t>equity</a:t>
            </a:r>
            <a:r>
              <a:rPr sz="1400" kern="0" spc="-5" dirty="0">
                <a:solidFill>
                  <a:srgbClr val="003B5C"/>
                </a:solidFill>
                <a:latin typeface="Calibri"/>
                <a:cs typeface="Calibri"/>
              </a:rPr>
              <a:t> </a:t>
            </a:r>
            <a:r>
              <a:rPr sz="1400" kern="0" spc="-10" dirty="0">
                <a:solidFill>
                  <a:srgbClr val="003B5C"/>
                </a:solidFill>
                <a:latin typeface="Calibri"/>
                <a:cs typeface="Calibri"/>
              </a:rPr>
              <a:t>percentage </a:t>
            </a:r>
            <a:r>
              <a:rPr sz="1400" kern="0" dirty="0">
                <a:solidFill>
                  <a:srgbClr val="003B5C"/>
                </a:solidFill>
                <a:latin typeface="Calibri"/>
                <a:cs typeface="Calibri"/>
              </a:rPr>
              <a:t>in</a:t>
            </a:r>
            <a:r>
              <a:rPr sz="1400" kern="0" spc="-20" dirty="0">
                <a:solidFill>
                  <a:srgbClr val="003B5C"/>
                </a:solidFill>
                <a:latin typeface="Calibri"/>
                <a:cs typeface="Calibri"/>
              </a:rPr>
              <a:t> rates </a:t>
            </a:r>
            <a:r>
              <a:rPr sz="1400" kern="0" dirty="0">
                <a:solidFill>
                  <a:srgbClr val="003B5C"/>
                </a:solidFill>
                <a:latin typeface="Calibri"/>
                <a:cs typeface="Calibri"/>
              </a:rPr>
              <a:t>Cap</a:t>
            </a:r>
            <a:r>
              <a:rPr sz="1400" kern="0" spc="-45" dirty="0">
                <a:solidFill>
                  <a:srgbClr val="003B5C"/>
                </a:solidFill>
                <a:latin typeface="Calibri"/>
                <a:cs typeface="Calibri"/>
              </a:rPr>
              <a:t> </a:t>
            </a:r>
            <a:r>
              <a:rPr sz="1400" kern="0" dirty="0">
                <a:solidFill>
                  <a:srgbClr val="003B5C"/>
                </a:solidFill>
                <a:latin typeface="Calibri"/>
                <a:cs typeface="Calibri"/>
              </a:rPr>
              <a:t>on</a:t>
            </a:r>
            <a:r>
              <a:rPr sz="1400" kern="0" spc="-60" dirty="0">
                <a:solidFill>
                  <a:srgbClr val="003B5C"/>
                </a:solidFill>
                <a:latin typeface="Calibri"/>
                <a:cs typeface="Calibri"/>
              </a:rPr>
              <a:t> </a:t>
            </a:r>
            <a:r>
              <a:rPr sz="1400" kern="0" dirty="0">
                <a:solidFill>
                  <a:srgbClr val="003B5C"/>
                </a:solidFill>
                <a:latin typeface="Calibri"/>
                <a:cs typeface="Calibri"/>
              </a:rPr>
              <a:t>annual</a:t>
            </a:r>
            <a:r>
              <a:rPr sz="1400" kern="0" spc="-35" dirty="0">
                <a:solidFill>
                  <a:srgbClr val="003B5C"/>
                </a:solidFill>
                <a:latin typeface="Calibri"/>
                <a:cs typeface="Calibri"/>
              </a:rPr>
              <a:t> </a:t>
            </a:r>
            <a:r>
              <a:rPr sz="1400" kern="0" dirty="0">
                <a:solidFill>
                  <a:srgbClr val="003B5C"/>
                </a:solidFill>
                <a:latin typeface="Calibri"/>
                <a:cs typeface="Calibri"/>
              </a:rPr>
              <a:t>revenue</a:t>
            </a:r>
            <a:r>
              <a:rPr sz="1400" kern="0" spc="-35" dirty="0">
                <a:solidFill>
                  <a:srgbClr val="003B5C"/>
                </a:solidFill>
                <a:latin typeface="Calibri"/>
                <a:cs typeface="Calibri"/>
              </a:rPr>
              <a:t> </a:t>
            </a:r>
            <a:r>
              <a:rPr sz="1400" kern="0" spc="-10" dirty="0">
                <a:solidFill>
                  <a:srgbClr val="003B5C"/>
                </a:solidFill>
                <a:latin typeface="Calibri"/>
                <a:cs typeface="Calibri"/>
              </a:rPr>
              <a:t>requirement</a:t>
            </a:r>
            <a:endParaRPr sz="1400" kern="0">
              <a:solidFill>
                <a:sysClr val="windowText" lastClr="000000"/>
              </a:solidFill>
              <a:latin typeface="Calibri"/>
              <a:cs typeface="Calibri"/>
            </a:endParaRPr>
          </a:p>
          <a:p>
            <a:pPr marL="468630" fontAlgn="auto">
              <a:spcBef>
                <a:spcPts val="0"/>
              </a:spcBef>
              <a:spcAft>
                <a:spcPts val="0"/>
              </a:spcAft>
            </a:pPr>
            <a:r>
              <a:rPr sz="1400" kern="0" dirty="0">
                <a:solidFill>
                  <a:srgbClr val="003B5C"/>
                </a:solidFill>
                <a:latin typeface="Calibri"/>
                <a:cs typeface="Calibri"/>
              </a:rPr>
              <a:t>Financial</a:t>
            </a:r>
            <a:r>
              <a:rPr sz="1400" kern="0" spc="-50" dirty="0">
                <a:solidFill>
                  <a:srgbClr val="003B5C"/>
                </a:solidFill>
                <a:latin typeface="Calibri"/>
                <a:cs typeface="Calibri"/>
              </a:rPr>
              <a:t> </a:t>
            </a:r>
            <a:r>
              <a:rPr sz="1400" kern="0" dirty="0">
                <a:solidFill>
                  <a:srgbClr val="003B5C"/>
                </a:solidFill>
                <a:latin typeface="Calibri"/>
                <a:cs typeface="Calibri"/>
              </a:rPr>
              <a:t>penalty</a:t>
            </a:r>
            <a:r>
              <a:rPr sz="1400" kern="0" spc="-50" dirty="0">
                <a:solidFill>
                  <a:srgbClr val="003B5C"/>
                </a:solidFill>
                <a:latin typeface="Calibri"/>
                <a:cs typeface="Calibri"/>
              </a:rPr>
              <a:t> </a:t>
            </a:r>
            <a:r>
              <a:rPr sz="1400" kern="0" dirty="0">
                <a:solidFill>
                  <a:srgbClr val="003B5C"/>
                </a:solidFill>
                <a:latin typeface="Calibri"/>
                <a:cs typeface="Calibri"/>
              </a:rPr>
              <a:t>for</a:t>
            </a:r>
            <a:r>
              <a:rPr sz="1400" kern="0" spc="-70" dirty="0">
                <a:solidFill>
                  <a:srgbClr val="003B5C"/>
                </a:solidFill>
                <a:latin typeface="Calibri"/>
                <a:cs typeface="Calibri"/>
              </a:rPr>
              <a:t> </a:t>
            </a:r>
            <a:r>
              <a:rPr sz="1400" kern="0" spc="-10" dirty="0">
                <a:solidFill>
                  <a:srgbClr val="003B5C"/>
                </a:solidFill>
                <a:latin typeface="Calibri"/>
                <a:cs typeface="Calibri"/>
              </a:rPr>
              <a:t>delays</a:t>
            </a:r>
            <a:endParaRPr sz="1400" kern="0">
              <a:solidFill>
                <a:sysClr val="windowText" lastClr="000000"/>
              </a:solidFill>
              <a:latin typeface="Calibri"/>
              <a:cs typeface="Calibri"/>
            </a:endParaRPr>
          </a:p>
        </p:txBody>
      </p:sp>
      <p:sp>
        <p:nvSpPr>
          <p:cNvPr id="26" name="object 26"/>
          <p:cNvSpPr txBox="1"/>
          <p:nvPr/>
        </p:nvSpPr>
        <p:spPr>
          <a:xfrm>
            <a:off x="7640844" y="5046852"/>
            <a:ext cx="2308225" cy="452120"/>
          </a:xfrm>
          <a:prstGeom prst="rect">
            <a:avLst/>
          </a:prstGeom>
        </p:spPr>
        <p:txBody>
          <a:bodyPr vert="horz" wrap="square" lIns="0" tIns="12065" rIns="0" bIns="0" rtlCol="0">
            <a:spAutoFit/>
          </a:bodyPr>
          <a:lstStyle/>
          <a:p>
            <a:pPr marL="756920" marR="5080" indent="-744855" fontAlgn="auto">
              <a:spcBef>
                <a:spcPts val="95"/>
              </a:spcBef>
              <a:spcAft>
                <a:spcPts val="0"/>
              </a:spcAft>
            </a:pPr>
            <a:r>
              <a:rPr sz="1400" kern="0" spc="-10" dirty="0">
                <a:solidFill>
                  <a:srgbClr val="003B5C"/>
                </a:solidFill>
                <a:latin typeface="Calibri"/>
                <a:cs typeface="Calibri"/>
              </a:rPr>
              <a:t>Differences</a:t>
            </a:r>
            <a:r>
              <a:rPr sz="1400" kern="0" spc="-20" dirty="0">
                <a:solidFill>
                  <a:srgbClr val="003B5C"/>
                </a:solidFill>
                <a:latin typeface="Calibri"/>
                <a:cs typeface="Calibri"/>
              </a:rPr>
              <a:t> </a:t>
            </a:r>
            <a:r>
              <a:rPr sz="1400" kern="0" dirty="0">
                <a:solidFill>
                  <a:srgbClr val="003B5C"/>
                </a:solidFill>
                <a:latin typeface="Calibri"/>
                <a:cs typeface="Calibri"/>
              </a:rPr>
              <a:t>in</a:t>
            </a:r>
            <a:r>
              <a:rPr sz="1400" kern="0" spc="-35" dirty="0">
                <a:solidFill>
                  <a:srgbClr val="003B5C"/>
                </a:solidFill>
                <a:latin typeface="Calibri"/>
                <a:cs typeface="Calibri"/>
              </a:rPr>
              <a:t> </a:t>
            </a:r>
            <a:r>
              <a:rPr sz="1400" kern="0" dirty="0">
                <a:solidFill>
                  <a:srgbClr val="003B5C"/>
                </a:solidFill>
                <a:latin typeface="Calibri"/>
                <a:cs typeface="Calibri"/>
              </a:rPr>
              <a:t>cost</a:t>
            </a:r>
            <a:r>
              <a:rPr sz="1400" kern="0" spc="-30" dirty="0">
                <a:solidFill>
                  <a:srgbClr val="003B5C"/>
                </a:solidFill>
                <a:latin typeface="Calibri"/>
                <a:cs typeface="Calibri"/>
              </a:rPr>
              <a:t> </a:t>
            </a:r>
            <a:r>
              <a:rPr sz="1400" kern="0" spc="-10" dirty="0">
                <a:solidFill>
                  <a:srgbClr val="003B5C"/>
                </a:solidFill>
                <a:latin typeface="Calibri"/>
                <a:cs typeface="Calibri"/>
              </a:rPr>
              <a:t>containment considered</a:t>
            </a:r>
            <a:endParaRPr sz="1400" kern="0">
              <a:solidFill>
                <a:sysClr val="windowText" lastClr="000000"/>
              </a:solidFill>
              <a:latin typeface="Calibri"/>
              <a:cs typeface="Calibri"/>
            </a:endParaRPr>
          </a:p>
        </p:txBody>
      </p:sp>
    </p:spTree>
    <p:extLst>
      <p:ext uri="{BB962C8B-B14F-4D97-AF65-F5344CB8AC3E}">
        <p14:creationId xmlns:p14="http://schemas.microsoft.com/office/powerpoint/2010/main" val="3581400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54201" y="311912"/>
            <a:ext cx="6028055" cy="513080"/>
          </a:xfrm>
          <a:prstGeom prst="rect">
            <a:avLst/>
          </a:prstGeom>
        </p:spPr>
        <p:txBody>
          <a:bodyPr vert="horz" wrap="square" lIns="0" tIns="12065" rIns="0" bIns="0" rtlCol="0">
            <a:spAutoFit/>
          </a:bodyPr>
          <a:lstStyle/>
          <a:p>
            <a:pPr marL="12700">
              <a:spcBef>
                <a:spcPts val="95"/>
              </a:spcBef>
            </a:pPr>
            <a:r>
              <a:rPr sz="3200" dirty="0"/>
              <a:t>Cost</a:t>
            </a:r>
            <a:r>
              <a:rPr sz="3200" spc="-110" dirty="0"/>
              <a:t> </a:t>
            </a:r>
            <a:r>
              <a:rPr sz="3200" spc="-10" dirty="0"/>
              <a:t>Containment</a:t>
            </a:r>
            <a:r>
              <a:rPr sz="3200" spc="-105" dirty="0"/>
              <a:t> </a:t>
            </a:r>
            <a:r>
              <a:rPr sz="3200" dirty="0"/>
              <a:t>has</a:t>
            </a:r>
            <a:r>
              <a:rPr sz="3200" spc="-105" dirty="0"/>
              <a:t> </a:t>
            </a:r>
            <a:r>
              <a:rPr sz="3200" spc="-10" dirty="0"/>
              <a:t>Proven</a:t>
            </a:r>
            <a:r>
              <a:rPr sz="3200" spc="-105" dirty="0"/>
              <a:t> </a:t>
            </a:r>
            <a:r>
              <a:rPr sz="3200" spc="-10" dirty="0"/>
              <a:t>Value</a:t>
            </a:r>
            <a:endParaRPr sz="3200"/>
          </a:p>
        </p:txBody>
      </p:sp>
      <p:sp>
        <p:nvSpPr>
          <p:cNvPr id="5" name="object 5"/>
          <p:cNvSpPr txBox="1"/>
          <p:nvPr/>
        </p:nvSpPr>
        <p:spPr>
          <a:xfrm>
            <a:off x="2407411" y="5957380"/>
            <a:ext cx="7381240" cy="730885"/>
          </a:xfrm>
          <a:prstGeom prst="rect">
            <a:avLst/>
          </a:prstGeom>
        </p:spPr>
        <p:txBody>
          <a:bodyPr vert="horz" wrap="square" lIns="0" tIns="0" rIns="0" bIns="0" rtlCol="0">
            <a:spAutoFit/>
          </a:bodyPr>
          <a:lstStyle/>
          <a:p>
            <a:pPr algn="ctr" fontAlgn="auto">
              <a:lnSpc>
                <a:spcPts val="2760"/>
              </a:lnSpc>
              <a:spcBef>
                <a:spcPts val="0"/>
              </a:spcBef>
              <a:spcAft>
                <a:spcPts val="0"/>
              </a:spcAft>
            </a:pPr>
            <a:r>
              <a:rPr sz="2800" i="1" kern="0" dirty="0">
                <a:solidFill>
                  <a:srgbClr val="003B5C"/>
                </a:solidFill>
                <a:latin typeface="Calibri"/>
                <a:cs typeface="Calibri"/>
              </a:rPr>
              <a:t>Reduces</a:t>
            </a:r>
            <a:r>
              <a:rPr sz="2800" i="1" kern="0" spc="-35" dirty="0">
                <a:solidFill>
                  <a:srgbClr val="003B5C"/>
                </a:solidFill>
                <a:latin typeface="Calibri"/>
                <a:cs typeface="Calibri"/>
              </a:rPr>
              <a:t> </a:t>
            </a:r>
            <a:r>
              <a:rPr sz="2800" i="1" kern="0" dirty="0">
                <a:solidFill>
                  <a:srgbClr val="003B5C"/>
                </a:solidFill>
                <a:latin typeface="Calibri"/>
                <a:cs typeface="Calibri"/>
              </a:rPr>
              <a:t>the</a:t>
            </a:r>
            <a:r>
              <a:rPr sz="2800" i="1" kern="0" spc="-30" dirty="0">
                <a:solidFill>
                  <a:srgbClr val="003B5C"/>
                </a:solidFill>
                <a:latin typeface="Calibri"/>
                <a:cs typeface="Calibri"/>
              </a:rPr>
              <a:t> </a:t>
            </a:r>
            <a:r>
              <a:rPr sz="2800" i="1" kern="0" dirty="0">
                <a:solidFill>
                  <a:srgbClr val="003B5C"/>
                </a:solidFill>
                <a:latin typeface="Calibri"/>
                <a:cs typeface="Calibri"/>
              </a:rPr>
              <a:t>cost</a:t>
            </a:r>
            <a:r>
              <a:rPr sz="2800" i="1" kern="0" spc="-35" dirty="0">
                <a:solidFill>
                  <a:srgbClr val="003B5C"/>
                </a:solidFill>
                <a:latin typeface="Calibri"/>
                <a:cs typeface="Calibri"/>
              </a:rPr>
              <a:t> </a:t>
            </a:r>
            <a:r>
              <a:rPr sz="2800" i="1" kern="0" dirty="0">
                <a:solidFill>
                  <a:srgbClr val="003B5C"/>
                </a:solidFill>
                <a:latin typeface="Calibri"/>
                <a:cs typeface="Calibri"/>
              </a:rPr>
              <a:t>and</a:t>
            </a:r>
            <a:r>
              <a:rPr sz="2800" i="1" kern="0" spc="-35" dirty="0">
                <a:solidFill>
                  <a:srgbClr val="003B5C"/>
                </a:solidFill>
                <a:latin typeface="Calibri"/>
                <a:cs typeface="Calibri"/>
              </a:rPr>
              <a:t> </a:t>
            </a:r>
            <a:r>
              <a:rPr sz="2800" i="1" kern="0" dirty="0">
                <a:solidFill>
                  <a:srgbClr val="003B5C"/>
                </a:solidFill>
                <a:latin typeface="Calibri"/>
                <a:cs typeface="Calibri"/>
              </a:rPr>
              <a:t>reduces</a:t>
            </a:r>
            <a:r>
              <a:rPr sz="2800" i="1" kern="0" spc="-30" dirty="0">
                <a:solidFill>
                  <a:srgbClr val="003B5C"/>
                </a:solidFill>
                <a:latin typeface="Calibri"/>
                <a:cs typeface="Calibri"/>
              </a:rPr>
              <a:t> </a:t>
            </a:r>
            <a:r>
              <a:rPr sz="2800" i="1" kern="0" dirty="0">
                <a:solidFill>
                  <a:srgbClr val="003B5C"/>
                </a:solidFill>
                <a:latin typeface="Calibri"/>
                <a:cs typeface="Calibri"/>
              </a:rPr>
              <a:t>the</a:t>
            </a:r>
            <a:r>
              <a:rPr sz="2800" i="1" kern="0" spc="-35" dirty="0">
                <a:solidFill>
                  <a:srgbClr val="003B5C"/>
                </a:solidFill>
                <a:latin typeface="Calibri"/>
                <a:cs typeface="Calibri"/>
              </a:rPr>
              <a:t> </a:t>
            </a:r>
            <a:r>
              <a:rPr sz="2800" i="1" kern="0" dirty="0">
                <a:solidFill>
                  <a:srgbClr val="003B5C"/>
                </a:solidFill>
                <a:latin typeface="Calibri"/>
                <a:cs typeface="Calibri"/>
              </a:rPr>
              <a:t>risk</a:t>
            </a:r>
            <a:r>
              <a:rPr sz="2800" i="1" kern="0" spc="-30" dirty="0">
                <a:solidFill>
                  <a:srgbClr val="003B5C"/>
                </a:solidFill>
                <a:latin typeface="Calibri"/>
                <a:cs typeface="Calibri"/>
              </a:rPr>
              <a:t> </a:t>
            </a:r>
            <a:r>
              <a:rPr sz="2800" i="1" kern="0" dirty="0">
                <a:solidFill>
                  <a:srgbClr val="003B5C"/>
                </a:solidFill>
                <a:latin typeface="Calibri"/>
                <a:cs typeface="Calibri"/>
              </a:rPr>
              <a:t>to</a:t>
            </a:r>
            <a:r>
              <a:rPr sz="2800" i="1" kern="0" spc="-30" dirty="0">
                <a:solidFill>
                  <a:srgbClr val="003B5C"/>
                </a:solidFill>
                <a:latin typeface="Calibri"/>
                <a:cs typeface="Calibri"/>
              </a:rPr>
              <a:t> </a:t>
            </a:r>
            <a:r>
              <a:rPr sz="2800" i="1" kern="0" spc="-10" dirty="0">
                <a:solidFill>
                  <a:srgbClr val="003B5C"/>
                </a:solidFill>
                <a:latin typeface="Calibri"/>
                <a:cs typeface="Calibri"/>
              </a:rPr>
              <a:t>ratepayers</a:t>
            </a:r>
            <a:endParaRPr sz="2800" kern="0">
              <a:solidFill>
                <a:sysClr val="windowText" lastClr="000000"/>
              </a:solidFill>
              <a:latin typeface="Calibri"/>
              <a:cs typeface="Calibri"/>
            </a:endParaRPr>
          </a:p>
          <a:p>
            <a:pPr algn="ctr" fontAlgn="auto">
              <a:spcBef>
                <a:spcPts val="1140"/>
              </a:spcBef>
              <a:spcAft>
                <a:spcPts val="0"/>
              </a:spcAft>
            </a:pPr>
            <a:r>
              <a:rPr sz="1400" kern="0" spc="-5" dirty="0">
                <a:solidFill>
                  <a:srgbClr val="003B5C"/>
                </a:solidFill>
                <a:latin typeface="Calibri"/>
                <a:cs typeface="Calibri"/>
              </a:rPr>
              <a:t>3</a:t>
            </a:r>
            <a:endParaRPr sz="1400" kern="0">
              <a:solidFill>
                <a:sysClr val="windowText" lastClr="000000"/>
              </a:solidFill>
              <a:latin typeface="Calibri"/>
              <a:cs typeface="Calibri"/>
            </a:endParaRPr>
          </a:p>
        </p:txBody>
      </p:sp>
      <p:sp>
        <p:nvSpPr>
          <p:cNvPr id="3" name="object 3"/>
          <p:cNvSpPr txBox="1"/>
          <p:nvPr/>
        </p:nvSpPr>
        <p:spPr>
          <a:xfrm>
            <a:off x="1854201" y="873771"/>
            <a:ext cx="8482965" cy="2496820"/>
          </a:xfrm>
          <a:prstGeom prst="rect">
            <a:avLst/>
          </a:prstGeom>
        </p:spPr>
        <p:txBody>
          <a:bodyPr vert="horz" wrap="square" lIns="0" tIns="72390" rIns="0" bIns="0" rtlCol="0">
            <a:spAutoFit/>
          </a:bodyPr>
          <a:lstStyle/>
          <a:p>
            <a:pPr marL="186690" indent="-174625" fontAlgn="auto">
              <a:spcBef>
                <a:spcPts val="570"/>
              </a:spcBef>
              <a:spcAft>
                <a:spcPts val="0"/>
              </a:spcAft>
              <a:buClr>
                <a:srgbClr val="1A3567"/>
              </a:buClr>
              <a:buSzPct val="75000"/>
              <a:buFont typeface="Wingdings"/>
              <a:buChar char=""/>
              <a:tabLst>
                <a:tab pos="187325" algn="l"/>
              </a:tabLst>
            </a:pPr>
            <a:r>
              <a:rPr kern="0" dirty="0">
                <a:solidFill>
                  <a:srgbClr val="3F3F3F"/>
                </a:solidFill>
                <a:latin typeface="Calibri"/>
                <a:cs typeface="Calibri"/>
              </a:rPr>
              <a:t>Monopoly</a:t>
            </a:r>
            <a:r>
              <a:rPr kern="0" spc="-35" dirty="0">
                <a:solidFill>
                  <a:srgbClr val="3F3F3F"/>
                </a:solidFill>
                <a:latin typeface="Calibri"/>
                <a:cs typeface="Calibri"/>
              </a:rPr>
              <a:t> </a:t>
            </a:r>
            <a:r>
              <a:rPr kern="0" dirty="0">
                <a:solidFill>
                  <a:srgbClr val="3F3F3F"/>
                </a:solidFill>
                <a:latin typeface="Calibri"/>
                <a:cs typeface="Calibri"/>
              </a:rPr>
              <a:t>incumbents</a:t>
            </a:r>
            <a:r>
              <a:rPr kern="0" spc="-20" dirty="0">
                <a:solidFill>
                  <a:srgbClr val="3F3F3F"/>
                </a:solidFill>
                <a:latin typeface="Calibri"/>
                <a:cs typeface="Calibri"/>
              </a:rPr>
              <a:t> </a:t>
            </a:r>
            <a:r>
              <a:rPr kern="0" dirty="0">
                <a:solidFill>
                  <a:srgbClr val="3F3F3F"/>
                </a:solidFill>
                <a:latin typeface="Calibri"/>
                <a:cs typeface="Calibri"/>
              </a:rPr>
              <a:t>oppose</a:t>
            </a:r>
            <a:r>
              <a:rPr kern="0" spc="-15" dirty="0">
                <a:solidFill>
                  <a:srgbClr val="3F3F3F"/>
                </a:solidFill>
                <a:latin typeface="Calibri"/>
                <a:cs typeface="Calibri"/>
              </a:rPr>
              <a:t> </a:t>
            </a:r>
            <a:r>
              <a:rPr kern="0" dirty="0">
                <a:solidFill>
                  <a:srgbClr val="3F3F3F"/>
                </a:solidFill>
                <a:latin typeface="Calibri"/>
                <a:cs typeface="Calibri"/>
              </a:rPr>
              <a:t>transmission</a:t>
            </a:r>
            <a:r>
              <a:rPr kern="0" spc="-30" dirty="0">
                <a:solidFill>
                  <a:srgbClr val="3F3F3F"/>
                </a:solidFill>
                <a:latin typeface="Calibri"/>
                <a:cs typeface="Calibri"/>
              </a:rPr>
              <a:t> </a:t>
            </a:r>
            <a:r>
              <a:rPr kern="0" spc="-10" dirty="0">
                <a:solidFill>
                  <a:srgbClr val="3F3F3F"/>
                </a:solidFill>
                <a:latin typeface="Calibri"/>
                <a:cs typeface="Calibri"/>
              </a:rPr>
              <a:t>competition</a:t>
            </a:r>
            <a:endParaRPr kern="0">
              <a:solidFill>
                <a:sysClr val="windowText" lastClr="000000"/>
              </a:solidFill>
              <a:latin typeface="Calibri"/>
              <a:cs typeface="Calibri"/>
            </a:endParaRPr>
          </a:p>
          <a:p>
            <a:pPr marL="529590" lvl="1" indent="-174625" fontAlgn="auto">
              <a:spcBef>
                <a:spcPts val="420"/>
              </a:spcBef>
              <a:spcAft>
                <a:spcPts val="0"/>
              </a:spcAft>
              <a:buClr>
                <a:srgbClr val="1A3567"/>
              </a:buClr>
              <a:buFont typeface="Wingdings"/>
              <a:buChar char=""/>
              <a:tabLst>
                <a:tab pos="530225" algn="l"/>
              </a:tabLst>
            </a:pPr>
            <a:r>
              <a:rPr sz="1600" kern="0" dirty="0">
                <a:solidFill>
                  <a:sysClr val="windowText" lastClr="000000"/>
                </a:solidFill>
                <a:latin typeface="Calibri"/>
                <a:cs typeface="Calibri"/>
              </a:rPr>
              <a:t>Claim</a:t>
            </a:r>
            <a:r>
              <a:rPr sz="1600" kern="0" spc="-60" dirty="0">
                <a:solidFill>
                  <a:sysClr val="windowText" lastClr="000000"/>
                </a:solidFill>
                <a:latin typeface="Calibri"/>
                <a:cs typeface="Calibri"/>
              </a:rPr>
              <a:t> </a:t>
            </a:r>
            <a:r>
              <a:rPr sz="1600" kern="0" dirty="0">
                <a:solidFill>
                  <a:sysClr val="windowText" lastClr="000000"/>
                </a:solidFill>
                <a:latin typeface="Calibri"/>
                <a:cs typeface="Calibri"/>
              </a:rPr>
              <a:t>that</a:t>
            </a:r>
            <a:r>
              <a:rPr sz="1600" kern="0" spc="-30" dirty="0">
                <a:solidFill>
                  <a:sysClr val="windowText" lastClr="000000"/>
                </a:solidFill>
                <a:latin typeface="Calibri"/>
                <a:cs typeface="Calibri"/>
              </a:rPr>
              <a:t> </a:t>
            </a:r>
            <a:r>
              <a:rPr sz="1600" kern="0" dirty="0">
                <a:solidFill>
                  <a:sysClr val="windowText" lastClr="000000"/>
                </a:solidFill>
                <a:latin typeface="Calibri"/>
                <a:cs typeface="Calibri"/>
              </a:rPr>
              <a:t>bidding</a:t>
            </a:r>
            <a:r>
              <a:rPr sz="1600" kern="0" spc="-35" dirty="0">
                <a:solidFill>
                  <a:sysClr val="windowText" lastClr="000000"/>
                </a:solidFill>
                <a:latin typeface="Calibri"/>
                <a:cs typeface="Calibri"/>
              </a:rPr>
              <a:t> </a:t>
            </a:r>
            <a:r>
              <a:rPr sz="1600" kern="0" dirty="0">
                <a:solidFill>
                  <a:sysClr val="windowText" lastClr="000000"/>
                </a:solidFill>
                <a:latin typeface="Calibri"/>
                <a:cs typeface="Calibri"/>
              </a:rPr>
              <a:t>out</a:t>
            </a:r>
            <a:r>
              <a:rPr sz="1600" kern="0" spc="-30" dirty="0">
                <a:solidFill>
                  <a:sysClr val="windowText" lastClr="000000"/>
                </a:solidFill>
                <a:latin typeface="Calibri"/>
                <a:cs typeface="Calibri"/>
              </a:rPr>
              <a:t> </a:t>
            </a:r>
            <a:r>
              <a:rPr sz="1600" kern="0" dirty="0">
                <a:solidFill>
                  <a:sysClr val="windowText" lastClr="000000"/>
                </a:solidFill>
                <a:latin typeface="Calibri"/>
                <a:cs typeface="Calibri"/>
              </a:rPr>
              <a:t>engineering</a:t>
            </a:r>
            <a:r>
              <a:rPr sz="1600" kern="0" spc="-45" dirty="0">
                <a:solidFill>
                  <a:sysClr val="windowText" lastClr="000000"/>
                </a:solidFill>
                <a:latin typeface="Calibri"/>
                <a:cs typeface="Calibri"/>
              </a:rPr>
              <a:t> </a:t>
            </a:r>
            <a:r>
              <a:rPr sz="1600" kern="0" dirty="0">
                <a:solidFill>
                  <a:sysClr val="windowText" lastClr="000000"/>
                </a:solidFill>
                <a:latin typeface="Calibri"/>
                <a:cs typeface="Calibri"/>
              </a:rPr>
              <a:t>and</a:t>
            </a:r>
            <a:r>
              <a:rPr sz="1600" kern="0" spc="-30" dirty="0">
                <a:solidFill>
                  <a:sysClr val="windowText" lastClr="000000"/>
                </a:solidFill>
                <a:latin typeface="Calibri"/>
                <a:cs typeface="Calibri"/>
              </a:rPr>
              <a:t> </a:t>
            </a:r>
            <a:r>
              <a:rPr sz="1600" kern="0" dirty="0">
                <a:solidFill>
                  <a:sysClr val="windowText" lastClr="000000"/>
                </a:solidFill>
                <a:latin typeface="Calibri"/>
                <a:cs typeface="Calibri"/>
              </a:rPr>
              <a:t>construction</a:t>
            </a:r>
            <a:r>
              <a:rPr sz="1600" kern="0" spc="-35" dirty="0">
                <a:solidFill>
                  <a:sysClr val="windowText" lastClr="000000"/>
                </a:solidFill>
                <a:latin typeface="Calibri"/>
                <a:cs typeface="Calibri"/>
              </a:rPr>
              <a:t> </a:t>
            </a:r>
            <a:r>
              <a:rPr sz="1600" kern="0" dirty="0">
                <a:solidFill>
                  <a:sysClr val="windowText" lastClr="000000"/>
                </a:solidFill>
                <a:latin typeface="Calibri"/>
                <a:cs typeface="Calibri"/>
              </a:rPr>
              <a:t>provides</a:t>
            </a:r>
            <a:r>
              <a:rPr sz="1600" kern="0" spc="-30" dirty="0">
                <a:solidFill>
                  <a:sysClr val="windowText" lastClr="000000"/>
                </a:solidFill>
                <a:latin typeface="Calibri"/>
                <a:cs typeface="Calibri"/>
              </a:rPr>
              <a:t> </a:t>
            </a:r>
            <a:r>
              <a:rPr sz="1600" kern="0" spc="-10" dirty="0">
                <a:solidFill>
                  <a:sysClr val="windowText" lastClr="000000"/>
                </a:solidFill>
                <a:latin typeface="Calibri"/>
                <a:cs typeface="Calibri"/>
              </a:rPr>
              <a:t>sufficient</a:t>
            </a:r>
            <a:r>
              <a:rPr sz="1600" kern="0" spc="-35" dirty="0">
                <a:solidFill>
                  <a:sysClr val="windowText" lastClr="000000"/>
                </a:solidFill>
                <a:latin typeface="Calibri"/>
                <a:cs typeface="Calibri"/>
              </a:rPr>
              <a:t> </a:t>
            </a:r>
            <a:r>
              <a:rPr sz="1600" kern="0" dirty="0">
                <a:solidFill>
                  <a:sysClr val="windowText" lastClr="000000"/>
                </a:solidFill>
                <a:latin typeface="Calibri"/>
                <a:cs typeface="Calibri"/>
              </a:rPr>
              <a:t>cost</a:t>
            </a:r>
            <a:r>
              <a:rPr sz="1600" kern="0" spc="-30" dirty="0">
                <a:solidFill>
                  <a:sysClr val="windowText" lastClr="000000"/>
                </a:solidFill>
                <a:latin typeface="Calibri"/>
                <a:cs typeface="Calibri"/>
              </a:rPr>
              <a:t> </a:t>
            </a:r>
            <a:r>
              <a:rPr sz="1600" kern="0" spc="-10" dirty="0">
                <a:solidFill>
                  <a:sysClr val="windowText" lastClr="000000"/>
                </a:solidFill>
                <a:latin typeface="Calibri"/>
                <a:cs typeface="Calibri"/>
              </a:rPr>
              <a:t>controls</a:t>
            </a:r>
            <a:endParaRPr sz="1600" kern="0">
              <a:solidFill>
                <a:sysClr val="windowText" lastClr="000000"/>
              </a:solidFill>
              <a:latin typeface="Calibri"/>
              <a:cs typeface="Calibri"/>
            </a:endParaRPr>
          </a:p>
          <a:p>
            <a:pPr marL="529590" lvl="1" indent="-174625" fontAlgn="auto">
              <a:spcBef>
                <a:spcPts val="409"/>
              </a:spcBef>
              <a:spcAft>
                <a:spcPts val="0"/>
              </a:spcAft>
              <a:buClr>
                <a:srgbClr val="1A3567"/>
              </a:buClr>
              <a:buFont typeface="Wingdings"/>
              <a:buChar char=""/>
              <a:tabLst>
                <a:tab pos="530225" algn="l"/>
              </a:tabLst>
            </a:pPr>
            <a:r>
              <a:rPr sz="1600" kern="0" dirty="0">
                <a:solidFill>
                  <a:sysClr val="windowText" lastClr="000000"/>
                </a:solidFill>
                <a:latin typeface="Calibri"/>
                <a:cs typeface="Calibri"/>
              </a:rPr>
              <a:t>Criticize</a:t>
            </a:r>
            <a:r>
              <a:rPr sz="1600" kern="0" spc="-40" dirty="0">
                <a:solidFill>
                  <a:sysClr val="windowText" lastClr="000000"/>
                </a:solidFill>
                <a:latin typeface="Calibri"/>
                <a:cs typeface="Calibri"/>
              </a:rPr>
              <a:t> </a:t>
            </a:r>
            <a:r>
              <a:rPr sz="1600" kern="0" dirty="0">
                <a:solidFill>
                  <a:sysClr val="windowText" lastClr="000000"/>
                </a:solidFill>
                <a:latin typeface="Calibri"/>
                <a:cs typeface="Calibri"/>
              </a:rPr>
              <a:t>cost</a:t>
            </a:r>
            <a:r>
              <a:rPr sz="1600" kern="0" spc="-40" dirty="0">
                <a:solidFill>
                  <a:sysClr val="windowText" lastClr="000000"/>
                </a:solidFill>
                <a:latin typeface="Calibri"/>
                <a:cs typeface="Calibri"/>
              </a:rPr>
              <a:t> </a:t>
            </a:r>
            <a:r>
              <a:rPr sz="1600" kern="0" dirty="0">
                <a:solidFill>
                  <a:sysClr val="windowText" lastClr="000000"/>
                </a:solidFill>
                <a:latin typeface="Calibri"/>
                <a:cs typeface="Calibri"/>
              </a:rPr>
              <a:t>caps</a:t>
            </a:r>
            <a:r>
              <a:rPr sz="1600" kern="0" spc="-50" dirty="0">
                <a:solidFill>
                  <a:sysClr val="windowText" lastClr="000000"/>
                </a:solidFill>
                <a:latin typeface="Calibri"/>
                <a:cs typeface="Calibri"/>
              </a:rPr>
              <a:t> </a:t>
            </a:r>
            <a:r>
              <a:rPr sz="1600" kern="0" dirty="0">
                <a:solidFill>
                  <a:sysClr val="windowText" lastClr="000000"/>
                </a:solidFill>
                <a:latin typeface="Calibri"/>
                <a:cs typeface="Calibri"/>
              </a:rPr>
              <a:t>due</a:t>
            </a:r>
            <a:r>
              <a:rPr sz="1600" kern="0" spc="-40" dirty="0">
                <a:solidFill>
                  <a:sysClr val="windowText" lastClr="000000"/>
                </a:solidFill>
                <a:latin typeface="Calibri"/>
                <a:cs typeface="Calibri"/>
              </a:rPr>
              <a:t> </a:t>
            </a:r>
            <a:r>
              <a:rPr sz="1600" kern="0" dirty="0">
                <a:solidFill>
                  <a:sysClr val="windowText" lastClr="000000"/>
                </a:solidFill>
                <a:latin typeface="Calibri"/>
                <a:cs typeface="Calibri"/>
              </a:rPr>
              <a:t>to</a:t>
            </a:r>
            <a:r>
              <a:rPr sz="1600" kern="0" spc="-30" dirty="0">
                <a:solidFill>
                  <a:sysClr val="windowText" lastClr="000000"/>
                </a:solidFill>
                <a:latin typeface="Calibri"/>
                <a:cs typeface="Calibri"/>
              </a:rPr>
              <a:t> </a:t>
            </a:r>
            <a:r>
              <a:rPr sz="1600" kern="0" spc="-10" dirty="0">
                <a:solidFill>
                  <a:sysClr val="windowText" lastClr="000000"/>
                </a:solidFill>
                <a:latin typeface="Calibri"/>
                <a:cs typeface="Calibri"/>
              </a:rPr>
              <a:t>exceptions</a:t>
            </a:r>
            <a:endParaRPr sz="1600" kern="0">
              <a:solidFill>
                <a:sysClr val="windowText" lastClr="000000"/>
              </a:solidFill>
              <a:latin typeface="Calibri"/>
              <a:cs typeface="Calibri"/>
            </a:endParaRPr>
          </a:p>
          <a:p>
            <a:pPr marL="529590" lvl="1" indent="-174625" fontAlgn="auto">
              <a:spcBef>
                <a:spcPts val="409"/>
              </a:spcBef>
              <a:spcAft>
                <a:spcPts val="0"/>
              </a:spcAft>
              <a:buClr>
                <a:srgbClr val="1A3567"/>
              </a:buClr>
              <a:buFont typeface="Wingdings"/>
              <a:buChar char=""/>
              <a:tabLst>
                <a:tab pos="530225" algn="l"/>
              </a:tabLst>
            </a:pPr>
            <a:r>
              <a:rPr sz="1600" kern="0" dirty="0">
                <a:solidFill>
                  <a:srgbClr val="3F3F3F"/>
                </a:solidFill>
                <a:latin typeface="Calibri"/>
                <a:cs typeface="Calibri"/>
              </a:rPr>
              <a:t>Say</a:t>
            </a:r>
            <a:r>
              <a:rPr sz="1600" kern="0" spc="-65" dirty="0">
                <a:solidFill>
                  <a:srgbClr val="3F3F3F"/>
                </a:solidFill>
                <a:latin typeface="Calibri"/>
                <a:cs typeface="Calibri"/>
              </a:rPr>
              <a:t> </a:t>
            </a:r>
            <a:r>
              <a:rPr sz="1600" kern="0" dirty="0">
                <a:solidFill>
                  <a:srgbClr val="3F3F3F"/>
                </a:solidFill>
                <a:latin typeface="Calibri"/>
                <a:cs typeface="Calibri"/>
              </a:rPr>
              <a:t>that</a:t>
            </a:r>
            <a:r>
              <a:rPr sz="1600" kern="0" spc="-50" dirty="0">
                <a:solidFill>
                  <a:srgbClr val="3F3F3F"/>
                </a:solidFill>
                <a:latin typeface="Calibri"/>
                <a:cs typeface="Calibri"/>
              </a:rPr>
              <a:t> </a:t>
            </a:r>
            <a:r>
              <a:rPr sz="1600" kern="0" dirty="0">
                <a:solidFill>
                  <a:srgbClr val="3F3F3F"/>
                </a:solidFill>
                <a:latin typeface="Calibri"/>
                <a:cs typeface="Calibri"/>
              </a:rPr>
              <a:t>transmission</a:t>
            </a:r>
            <a:r>
              <a:rPr sz="1600" kern="0" spc="-50" dirty="0">
                <a:solidFill>
                  <a:srgbClr val="3F3F3F"/>
                </a:solidFill>
                <a:latin typeface="Calibri"/>
                <a:cs typeface="Calibri"/>
              </a:rPr>
              <a:t> </a:t>
            </a:r>
            <a:r>
              <a:rPr sz="1600" kern="0" dirty="0">
                <a:solidFill>
                  <a:srgbClr val="3F3F3F"/>
                </a:solidFill>
                <a:latin typeface="Calibri"/>
                <a:cs typeface="Calibri"/>
              </a:rPr>
              <a:t>competition</a:t>
            </a:r>
            <a:r>
              <a:rPr sz="1600" kern="0" spc="-50" dirty="0">
                <a:solidFill>
                  <a:srgbClr val="3F3F3F"/>
                </a:solidFill>
                <a:latin typeface="Calibri"/>
                <a:cs typeface="Calibri"/>
              </a:rPr>
              <a:t> </a:t>
            </a:r>
            <a:r>
              <a:rPr sz="1600" kern="0" dirty="0">
                <a:solidFill>
                  <a:srgbClr val="3F3F3F"/>
                </a:solidFill>
                <a:latin typeface="Calibri"/>
                <a:cs typeface="Calibri"/>
              </a:rPr>
              <a:t>has</a:t>
            </a:r>
            <a:r>
              <a:rPr sz="1600" kern="0" spc="-50" dirty="0">
                <a:solidFill>
                  <a:srgbClr val="3F3F3F"/>
                </a:solidFill>
                <a:latin typeface="Calibri"/>
                <a:cs typeface="Calibri"/>
              </a:rPr>
              <a:t> </a:t>
            </a:r>
            <a:r>
              <a:rPr sz="1600" kern="0" dirty="0">
                <a:solidFill>
                  <a:srgbClr val="3F3F3F"/>
                </a:solidFill>
                <a:latin typeface="Calibri"/>
                <a:cs typeface="Calibri"/>
              </a:rPr>
              <a:t>not</a:t>
            </a:r>
            <a:r>
              <a:rPr sz="1600" kern="0" spc="-50" dirty="0">
                <a:solidFill>
                  <a:srgbClr val="3F3F3F"/>
                </a:solidFill>
                <a:latin typeface="Calibri"/>
                <a:cs typeface="Calibri"/>
              </a:rPr>
              <a:t> </a:t>
            </a:r>
            <a:r>
              <a:rPr sz="1600" kern="0" dirty="0">
                <a:solidFill>
                  <a:srgbClr val="3F3F3F"/>
                </a:solidFill>
                <a:latin typeface="Calibri"/>
                <a:cs typeface="Calibri"/>
              </a:rPr>
              <a:t>delivered</a:t>
            </a:r>
            <a:r>
              <a:rPr sz="1600" kern="0" spc="-50" dirty="0">
                <a:solidFill>
                  <a:srgbClr val="3F3F3F"/>
                </a:solidFill>
                <a:latin typeface="Calibri"/>
                <a:cs typeface="Calibri"/>
              </a:rPr>
              <a:t> </a:t>
            </a:r>
            <a:r>
              <a:rPr sz="1600" kern="0" dirty="0">
                <a:solidFill>
                  <a:srgbClr val="3F3F3F"/>
                </a:solidFill>
                <a:latin typeface="Calibri"/>
                <a:cs typeface="Calibri"/>
              </a:rPr>
              <a:t>proven</a:t>
            </a:r>
            <a:r>
              <a:rPr sz="1600" kern="0" spc="-50" dirty="0">
                <a:solidFill>
                  <a:srgbClr val="3F3F3F"/>
                </a:solidFill>
                <a:latin typeface="Calibri"/>
                <a:cs typeface="Calibri"/>
              </a:rPr>
              <a:t> </a:t>
            </a:r>
            <a:r>
              <a:rPr sz="1600" kern="0" spc="-10" dirty="0">
                <a:solidFill>
                  <a:srgbClr val="3F3F3F"/>
                </a:solidFill>
                <a:latin typeface="Calibri"/>
                <a:cs typeface="Calibri"/>
              </a:rPr>
              <a:t>benefits</a:t>
            </a:r>
            <a:endParaRPr sz="1600" kern="0">
              <a:solidFill>
                <a:sysClr val="windowText" lastClr="000000"/>
              </a:solidFill>
              <a:latin typeface="Calibri"/>
              <a:cs typeface="Calibri"/>
            </a:endParaRPr>
          </a:p>
          <a:p>
            <a:pPr marL="186690" marR="6350" indent="-174625" fontAlgn="auto">
              <a:spcBef>
                <a:spcPts val="585"/>
              </a:spcBef>
              <a:spcAft>
                <a:spcPts val="0"/>
              </a:spcAft>
              <a:buClr>
                <a:srgbClr val="1A3567"/>
              </a:buClr>
              <a:buSzPct val="75000"/>
              <a:buFont typeface="Wingdings"/>
              <a:buChar char=""/>
              <a:tabLst>
                <a:tab pos="187325" algn="l"/>
              </a:tabLst>
            </a:pPr>
            <a:r>
              <a:rPr kern="0" dirty="0">
                <a:solidFill>
                  <a:srgbClr val="3F3F3F"/>
                </a:solidFill>
                <a:latin typeface="Calibri"/>
                <a:cs typeface="Calibri"/>
              </a:rPr>
              <a:t>Transmission</a:t>
            </a:r>
            <a:r>
              <a:rPr kern="0" spc="204" dirty="0">
                <a:solidFill>
                  <a:srgbClr val="3F3F3F"/>
                </a:solidFill>
                <a:latin typeface="Calibri"/>
                <a:cs typeface="Calibri"/>
              </a:rPr>
              <a:t> </a:t>
            </a:r>
            <a:r>
              <a:rPr kern="0" dirty="0">
                <a:solidFill>
                  <a:srgbClr val="3F3F3F"/>
                </a:solidFill>
                <a:latin typeface="Calibri"/>
                <a:cs typeface="Calibri"/>
              </a:rPr>
              <a:t>competition</a:t>
            </a:r>
            <a:r>
              <a:rPr kern="0" spc="215" dirty="0">
                <a:solidFill>
                  <a:srgbClr val="3F3F3F"/>
                </a:solidFill>
                <a:latin typeface="Calibri"/>
                <a:cs typeface="Calibri"/>
              </a:rPr>
              <a:t> </a:t>
            </a:r>
            <a:r>
              <a:rPr kern="0" dirty="0">
                <a:solidFill>
                  <a:srgbClr val="3F3F3F"/>
                </a:solidFill>
                <a:latin typeface="Calibri"/>
                <a:cs typeface="Calibri"/>
              </a:rPr>
              <a:t>and</a:t>
            </a:r>
            <a:r>
              <a:rPr kern="0" spc="225" dirty="0">
                <a:solidFill>
                  <a:srgbClr val="3F3F3F"/>
                </a:solidFill>
                <a:latin typeface="Calibri"/>
                <a:cs typeface="Calibri"/>
              </a:rPr>
              <a:t> </a:t>
            </a:r>
            <a:r>
              <a:rPr kern="0" dirty="0">
                <a:solidFill>
                  <a:srgbClr val="3F3F3F"/>
                </a:solidFill>
                <a:latin typeface="Calibri"/>
                <a:cs typeface="Calibri"/>
              </a:rPr>
              <a:t>cost</a:t>
            </a:r>
            <a:r>
              <a:rPr kern="0" spc="210" dirty="0">
                <a:solidFill>
                  <a:srgbClr val="3F3F3F"/>
                </a:solidFill>
                <a:latin typeface="Calibri"/>
                <a:cs typeface="Calibri"/>
              </a:rPr>
              <a:t> </a:t>
            </a:r>
            <a:r>
              <a:rPr kern="0" dirty="0">
                <a:solidFill>
                  <a:srgbClr val="3F3F3F"/>
                </a:solidFill>
                <a:latin typeface="Calibri"/>
                <a:cs typeface="Calibri"/>
              </a:rPr>
              <a:t>containment</a:t>
            </a:r>
            <a:r>
              <a:rPr kern="0" spc="215" dirty="0">
                <a:solidFill>
                  <a:srgbClr val="3F3F3F"/>
                </a:solidFill>
                <a:latin typeface="Calibri"/>
                <a:cs typeface="Calibri"/>
              </a:rPr>
              <a:t> </a:t>
            </a:r>
            <a:r>
              <a:rPr kern="0" dirty="0">
                <a:solidFill>
                  <a:srgbClr val="3F3F3F"/>
                </a:solidFill>
                <a:latin typeface="Calibri"/>
                <a:cs typeface="Calibri"/>
              </a:rPr>
              <a:t>aligns</a:t>
            </a:r>
            <a:r>
              <a:rPr kern="0" spc="204" dirty="0">
                <a:solidFill>
                  <a:srgbClr val="3F3F3F"/>
                </a:solidFill>
                <a:latin typeface="Calibri"/>
                <a:cs typeface="Calibri"/>
              </a:rPr>
              <a:t> </a:t>
            </a:r>
            <a:r>
              <a:rPr kern="0" dirty="0">
                <a:solidFill>
                  <a:srgbClr val="3F3F3F"/>
                </a:solidFill>
                <a:latin typeface="Calibri"/>
                <a:cs typeface="Calibri"/>
              </a:rPr>
              <a:t>interest</a:t>
            </a:r>
            <a:r>
              <a:rPr kern="0" spc="210" dirty="0">
                <a:solidFill>
                  <a:srgbClr val="3F3F3F"/>
                </a:solidFill>
                <a:latin typeface="Calibri"/>
                <a:cs typeface="Calibri"/>
              </a:rPr>
              <a:t> </a:t>
            </a:r>
            <a:r>
              <a:rPr kern="0" dirty="0">
                <a:solidFill>
                  <a:srgbClr val="3F3F3F"/>
                </a:solidFill>
                <a:latin typeface="Calibri"/>
                <a:cs typeface="Calibri"/>
              </a:rPr>
              <a:t>of</a:t>
            </a:r>
            <a:r>
              <a:rPr kern="0" spc="215" dirty="0">
                <a:solidFill>
                  <a:srgbClr val="3F3F3F"/>
                </a:solidFill>
                <a:latin typeface="Calibri"/>
                <a:cs typeface="Calibri"/>
              </a:rPr>
              <a:t> </a:t>
            </a:r>
            <a:r>
              <a:rPr kern="0" dirty="0">
                <a:solidFill>
                  <a:srgbClr val="3F3F3F"/>
                </a:solidFill>
                <a:latin typeface="Calibri"/>
                <a:cs typeface="Calibri"/>
              </a:rPr>
              <a:t>transmission</a:t>
            </a:r>
            <a:r>
              <a:rPr kern="0" spc="220" dirty="0">
                <a:solidFill>
                  <a:srgbClr val="3F3F3F"/>
                </a:solidFill>
                <a:latin typeface="Calibri"/>
                <a:cs typeface="Calibri"/>
              </a:rPr>
              <a:t> </a:t>
            </a:r>
            <a:r>
              <a:rPr kern="0" spc="-10" dirty="0">
                <a:solidFill>
                  <a:srgbClr val="3F3F3F"/>
                </a:solidFill>
                <a:latin typeface="Calibri"/>
                <a:cs typeface="Calibri"/>
              </a:rPr>
              <a:t>service </a:t>
            </a:r>
            <a:r>
              <a:rPr kern="0" dirty="0">
                <a:solidFill>
                  <a:srgbClr val="3F3F3F"/>
                </a:solidFill>
                <a:latin typeface="Calibri"/>
                <a:cs typeface="Calibri"/>
              </a:rPr>
              <a:t>provider</a:t>
            </a:r>
            <a:r>
              <a:rPr kern="0" spc="-40" dirty="0">
                <a:solidFill>
                  <a:srgbClr val="3F3F3F"/>
                </a:solidFill>
                <a:latin typeface="Calibri"/>
                <a:cs typeface="Calibri"/>
              </a:rPr>
              <a:t> </a:t>
            </a:r>
            <a:r>
              <a:rPr kern="0" dirty="0">
                <a:solidFill>
                  <a:srgbClr val="3F3F3F"/>
                </a:solidFill>
                <a:latin typeface="Calibri"/>
                <a:cs typeface="Calibri"/>
              </a:rPr>
              <a:t>with</a:t>
            </a:r>
            <a:r>
              <a:rPr kern="0" spc="-20" dirty="0">
                <a:solidFill>
                  <a:srgbClr val="3F3F3F"/>
                </a:solidFill>
                <a:latin typeface="Calibri"/>
                <a:cs typeface="Calibri"/>
              </a:rPr>
              <a:t> </a:t>
            </a:r>
            <a:r>
              <a:rPr kern="0" spc="-10" dirty="0">
                <a:solidFill>
                  <a:srgbClr val="3F3F3F"/>
                </a:solidFill>
                <a:latin typeface="Calibri"/>
                <a:cs typeface="Calibri"/>
              </a:rPr>
              <a:t>customers</a:t>
            </a:r>
            <a:endParaRPr kern="0">
              <a:solidFill>
                <a:sysClr val="windowText" lastClr="000000"/>
              </a:solidFill>
              <a:latin typeface="Calibri"/>
              <a:cs typeface="Calibri"/>
            </a:endParaRPr>
          </a:p>
          <a:p>
            <a:pPr marL="186690" marR="5080" indent="-174625" fontAlgn="auto">
              <a:spcBef>
                <a:spcPts val="600"/>
              </a:spcBef>
              <a:spcAft>
                <a:spcPts val="0"/>
              </a:spcAft>
              <a:buClr>
                <a:srgbClr val="1A3567"/>
              </a:buClr>
              <a:buSzPct val="75000"/>
              <a:buFont typeface="Wingdings"/>
              <a:buChar char=""/>
              <a:tabLst>
                <a:tab pos="187325" algn="l"/>
              </a:tabLst>
            </a:pPr>
            <a:r>
              <a:rPr kern="0" dirty="0">
                <a:solidFill>
                  <a:srgbClr val="3F3F3F"/>
                </a:solidFill>
                <a:latin typeface="Calibri"/>
                <a:cs typeface="Calibri"/>
              </a:rPr>
              <a:t>Projects</a:t>
            </a:r>
            <a:r>
              <a:rPr kern="0" spc="-25" dirty="0">
                <a:solidFill>
                  <a:srgbClr val="3F3F3F"/>
                </a:solidFill>
                <a:latin typeface="Calibri"/>
                <a:cs typeface="Calibri"/>
              </a:rPr>
              <a:t> </a:t>
            </a:r>
            <a:r>
              <a:rPr kern="0" dirty="0">
                <a:solidFill>
                  <a:srgbClr val="3F3F3F"/>
                </a:solidFill>
                <a:latin typeface="Calibri"/>
                <a:cs typeface="Calibri"/>
              </a:rPr>
              <a:t>completed</a:t>
            </a:r>
            <a:r>
              <a:rPr kern="0" spc="-5" dirty="0">
                <a:solidFill>
                  <a:srgbClr val="3F3F3F"/>
                </a:solidFill>
                <a:latin typeface="Calibri"/>
                <a:cs typeface="Calibri"/>
              </a:rPr>
              <a:t> </a:t>
            </a:r>
            <a:r>
              <a:rPr kern="0" dirty="0">
                <a:solidFill>
                  <a:srgbClr val="3F3F3F"/>
                </a:solidFill>
                <a:latin typeface="Calibri"/>
                <a:cs typeface="Calibri"/>
              </a:rPr>
              <a:t>by</a:t>
            </a:r>
            <a:r>
              <a:rPr kern="0" spc="-10" dirty="0">
                <a:solidFill>
                  <a:srgbClr val="3F3F3F"/>
                </a:solidFill>
                <a:latin typeface="Calibri"/>
                <a:cs typeface="Calibri"/>
              </a:rPr>
              <a:t> </a:t>
            </a:r>
            <a:r>
              <a:rPr kern="0" dirty="0">
                <a:solidFill>
                  <a:srgbClr val="3F3F3F"/>
                </a:solidFill>
                <a:latin typeface="Calibri"/>
                <a:cs typeface="Calibri"/>
              </a:rPr>
              <a:t>LS</a:t>
            </a:r>
            <a:r>
              <a:rPr kern="0" spc="-20" dirty="0">
                <a:solidFill>
                  <a:srgbClr val="3F3F3F"/>
                </a:solidFill>
                <a:latin typeface="Calibri"/>
                <a:cs typeface="Calibri"/>
              </a:rPr>
              <a:t> </a:t>
            </a:r>
            <a:r>
              <a:rPr kern="0" dirty="0">
                <a:solidFill>
                  <a:srgbClr val="3F3F3F"/>
                </a:solidFill>
                <a:latin typeface="Calibri"/>
                <a:cs typeface="Calibri"/>
              </a:rPr>
              <a:t>Power</a:t>
            </a:r>
            <a:r>
              <a:rPr kern="0" spc="-10" dirty="0">
                <a:solidFill>
                  <a:srgbClr val="3F3F3F"/>
                </a:solidFill>
                <a:latin typeface="Calibri"/>
                <a:cs typeface="Calibri"/>
              </a:rPr>
              <a:t> </a:t>
            </a:r>
            <a:r>
              <a:rPr kern="0" dirty="0">
                <a:solidFill>
                  <a:srgbClr val="3F3F3F"/>
                </a:solidFill>
                <a:latin typeface="Calibri"/>
                <a:cs typeface="Calibri"/>
              </a:rPr>
              <a:t>Grid</a:t>
            </a:r>
            <a:r>
              <a:rPr kern="0" spc="-15" dirty="0">
                <a:solidFill>
                  <a:srgbClr val="3F3F3F"/>
                </a:solidFill>
                <a:latin typeface="Calibri"/>
                <a:cs typeface="Calibri"/>
              </a:rPr>
              <a:t> </a:t>
            </a:r>
            <a:r>
              <a:rPr kern="0" dirty="0">
                <a:solidFill>
                  <a:srgbClr val="3F3F3F"/>
                </a:solidFill>
                <a:latin typeface="Calibri"/>
                <a:cs typeface="Calibri"/>
              </a:rPr>
              <a:t>in</a:t>
            </a:r>
            <a:r>
              <a:rPr kern="0" spc="-10" dirty="0">
                <a:solidFill>
                  <a:srgbClr val="3F3F3F"/>
                </a:solidFill>
                <a:latin typeface="Calibri"/>
                <a:cs typeface="Calibri"/>
              </a:rPr>
              <a:t> </a:t>
            </a:r>
            <a:r>
              <a:rPr kern="0" dirty="0">
                <a:solidFill>
                  <a:srgbClr val="3F3F3F"/>
                </a:solidFill>
                <a:latin typeface="Calibri"/>
                <a:cs typeface="Calibri"/>
              </a:rPr>
              <a:t>2020</a:t>
            </a:r>
            <a:r>
              <a:rPr kern="0" spc="-20" dirty="0">
                <a:solidFill>
                  <a:srgbClr val="3F3F3F"/>
                </a:solidFill>
                <a:latin typeface="Calibri"/>
                <a:cs typeface="Calibri"/>
              </a:rPr>
              <a:t> </a:t>
            </a:r>
            <a:r>
              <a:rPr kern="0" dirty="0">
                <a:solidFill>
                  <a:srgbClr val="3F3F3F"/>
                </a:solidFill>
                <a:latin typeface="Calibri"/>
                <a:cs typeface="Calibri"/>
              </a:rPr>
              <a:t>all</a:t>
            </a:r>
            <a:r>
              <a:rPr kern="0" spc="-5" dirty="0">
                <a:solidFill>
                  <a:srgbClr val="3F3F3F"/>
                </a:solidFill>
                <a:latin typeface="Calibri"/>
                <a:cs typeface="Calibri"/>
              </a:rPr>
              <a:t> </a:t>
            </a:r>
            <a:r>
              <a:rPr kern="0" dirty="0">
                <a:solidFill>
                  <a:srgbClr val="3F3F3F"/>
                </a:solidFill>
                <a:latin typeface="Calibri"/>
                <a:cs typeface="Calibri"/>
              </a:rPr>
              <a:t>completed</a:t>
            </a:r>
            <a:r>
              <a:rPr kern="0" spc="-5" dirty="0">
                <a:solidFill>
                  <a:srgbClr val="3F3F3F"/>
                </a:solidFill>
                <a:latin typeface="Calibri"/>
                <a:cs typeface="Calibri"/>
              </a:rPr>
              <a:t> </a:t>
            </a:r>
            <a:r>
              <a:rPr kern="0" dirty="0">
                <a:solidFill>
                  <a:srgbClr val="3F3F3F"/>
                </a:solidFill>
                <a:latin typeface="Calibri"/>
                <a:cs typeface="Calibri"/>
              </a:rPr>
              <a:t>within</a:t>
            </a:r>
            <a:r>
              <a:rPr kern="0" spc="-10" dirty="0">
                <a:solidFill>
                  <a:srgbClr val="3F3F3F"/>
                </a:solidFill>
                <a:latin typeface="Calibri"/>
                <a:cs typeface="Calibri"/>
              </a:rPr>
              <a:t> </a:t>
            </a:r>
            <a:r>
              <a:rPr kern="0" dirty="0">
                <a:solidFill>
                  <a:srgbClr val="3F3F3F"/>
                </a:solidFill>
                <a:latin typeface="Calibri"/>
                <a:cs typeface="Calibri"/>
              </a:rPr>
              <a:t>capital</a:t>
            </a:r>
            <a:r>
              <a:rPr kern="0" spc="-20" dirty="0">
                <a:solidFill>
                  <a:srgbClr val="3F3F3F"/>
                </a:solidFill>
                <a:latin typeface="Calibri"/>
                <a:cs typeface="Calibri"/>
              </a:rPr>
              <a:t> </a:t>
            </a:r>
            <a:r>
              <a:rPr kern="0" dirty="0">
                <a:solidFill>
                  <a:srgbClr val="3F3F3F"/>
                </a:solidFill>
                <a:latin typeface="Calibri"/>
                <a:cs typeface="Calibri"/>
              </a:rPr>
              <a:t>cost</a:t>
            </a:r>
            <a:r>
              <a:rPr kern="0" spc="-15" dirty="0">
                <a:solidFill>
                  <a:srgbClr val="3F3F3F"/>
                </a:solidFill>
                <a:latin typeface="Calibri"/>
                <a:cs typeface="Calibri"/>
              </a:rPr>
              <a:t> </a:t>
            </a:r>
            <a:r>
              <a:rPr kern="0" dirty="0">
                <a:solidFill>
                  <a:srgbClr val="3F3F3F"/>
                </a:solidFill>
                <a:latin typeface="Calibri"/>
                <a:cs typeface="Calibri"/>
              </a:rPr>
              <a:t>caps</a:t>
            </a:r>
            <a:r>
              <a:rPr kern="0" spc="-20" dirty="0">
                <a:solidFill>
                  <a:srgbClr val="3F3F3F"/>
                </a:solidFill>
                <a:latin typeface="Calibri"/>
                <a:cs typeface="Calibri"/>
              </a:rPr>
              <a:t> </a:t>
            </a:r>
            <a:r>
              <a:rPr kern="0" dirty="0">
                <a:solidFill>
                  <a:srgbClr val="3F3F3F"/>
                </a:solidFill>
                <a:latin typeface="Calibri"/>
                <a:cs typeface="Calibri"/>
              </a:rPr>
              <a:t>as</a:t>
            </a:r>
            <a:r>
              <a:rPr kern="0" spc="-15" dirty="0">
                <a:solidFill>
                  <a:srgbClr val="3F3F3F"/>
                </a:solidFill>
                <a:latin typeface="Calibri"/>
                <a:cs typeface="Calibri"/>
              </a:rPr>
              <a:t> </a:t>
            </a:r>
            <a:r>
              <a:rPr kern="0" spc="-25" dirty="0">
                <a:solidFill>
                  <a:srgbClr val="3F3F3F"/>
                </a:solidFill>
                <a:latin typeface="Calibri"/>
                <a:cs typeface="Calibri"/>
              </a:rPr>
              <a:t>bid </a:t>
            </a:r>
            <a:r>
              <a:rPr kern="0" dirty="0">
                <a:solidFill>
                  <a:srgbClr val="3F3F3F"/>
                </a:solidFill>
                <a:latin typeface="Calibri"/>
                <a:cs typeface="Calibri"/>
              </a:rPr>
              <a:t>without</a:t>
            </a:r>
            <a:r>
              <a:rPr kern="0" spc="-40" dirty="0">
                <a:solidFill>
                  <a:srgbClr val="3F3F3F"/>
                </a:solidFill>
                <a:latin typeface="Calibri"/>
                <a:cs typeface="Calibri"/>
              </a:rPr>
              <a:t> </a:t>
            </a:r>
            <a:r>
              <a:rPr kern="0" dirty="0">
                <a:solidFill>
                  <a:srgbClr val="3F3F3F"/>
                </a:solidFill>
                <a:latin typeface="Calibri"/>
                <a:cs typeface="Calibri"/>
              </a:rPr>
              <a:t>exceptions</a:t>
            </a:r>
            <a:r>
              <a:rPr kern="0" spc="-40" dirty="0">
                <a:solidFill>
                  <a:srgbClr val="3F3F3F"/>
                </a:solidFill>
                <a:latin typeface="Calibri"/>
                <a:cs typeface="Calibri"/>
              </a:rPr>
              <a:t> </a:t>
            </a:r>
            <a:r>
              <a:rPr kern="0" dirty="0">
                <a:solidFill>
                  <a:srgbClr val="3F3F3F"/>
                </a:solidFill>
                <a:latin typeface="Calibri"/>
                <a:cs typeface="Calibri"/>
              </a:rPr>
              <a:t>for</a:t>
            </a:r>
            <a:r>
              <a:rPr kern="0" spc="-45" dirty="0">
                <a:solidFill>
                  <a:srgbClr val="3F3F3F"/>
                </a:solidFill>
                <a:latin typeface="Calibri"/>
                <a:cs typeface="Calibri"/>
              </a:rPr>
              <a:t> </a:t>
            </a:r>
            <a:r>
              <a:rPr kern="0" dirty="0">
                <a:solidFill>
                  <a:srgbClr val="3F3F3F"/>
                </a:solidFill>
                <a:latin typeface="Calibri"/>
                <a:cs typeface="Calibri"/>
              </a:rPr>
              <a:t>competitive</a:t>
            </a:r>
            <a:r>
              <a:rPr kern="0" spc="-35" dirty="0">
                <a:solidFill>
                  <a:srgbClr val="3F3F3F"/>
                </a:solidFill>
                <a:latin typeface="Calibri"/>
                <a:cs typeface="Calibri"/>
              </a:rPr>
              <a:t> </a:t>
            </a:r>
            <a:r>
              <a:rPr kern="0" spc="-10" dirty="0">
                <a:solidFill>
                  <a:srgbClr val="3F3F3F"/>
                </a:solidFill>
                <a:latin typeface="Calibri"/>
                <a:cs typeface="Calibri"/>
              </a:rPr>
              <a:t>scope</a:t>
            </a:r>
            <a:endParaRPr kern="0">
              <a:solidFill>
                <a:sysClr val="windowText" lastClr="000000"/>
              </a:solidFill>
              <a:latin typeface="Calibri"/>
              <a:cs typeface="Calibri"/>
            </a:endParaRPr>
          </a:p>
        </p:txBody>
      </p:sp>
      <p:graphicFrame>
        <p:nvGraphicFramePr>
          <p:cNvPr id="4" name="object 4"/>
          <p:cNvGraphicFramePr>
            <a:graphicFrameLocks noGrp="1"/>
          </p:cNvGraphicFramePr>
          <p:nvPr/>
        </p:nvGraphicFramePr>
        <p:xfrm>
          <a:off x="1799590" y="3595623"/>
          <a:ext cx="8563607" cy="2199005"/>
        </p:xfrm>
        <a:graphic>
          <a:graphicData uri="http://schemas.openxmlformats.org/drawingml/2006/table">
            <a:tbl>
              <a:tblPr firstRow="1" bandRow="1">
                <a:tableStyleId>{2D5ABB26-0587-4C30-8999-92F81FD0307C}</a:tableStyleId>
              </a:tblPr>
              <a:tblGrid>
                <a:gridCol w="1237615">
                  <a:extLst>
                    <a:ext uri="{9D8B030D-6E8A-4147-A177-3AD203B41FA5}">
                      <a16:colId xmlns:a16="http://schemas.microsoft.com/office/drawing/2014/main" val="20000"/>
                    </a:ext>
                  </a:extLst>
                </a:gridCol>
                <a:gridCol w="708660">
                  <a:extLst>
                    <a:ext uri="{9D8B030D-6E8A-4147-A177-3AD203B41FA5}">
                      <a16:colId xmlns:a16="http://schemas.microsoft.com/office/drawing/2014/main" val="20001"/>
                    </a:ext>
                  </a:extLst>
                </a:gridCol>
                <a:gridCol w="1767204">
                  <a:extLst>
                    <a:ext uri="{9D8B030D-6E8A-4147-A177-3AD203B41FA5}">
                      <a16:colId xmlns:a16="http://schemas.microsoft.com/office/drawing/2014/main" val="20002"/>
                    </a:ext>
                  </a:extLst>
                </a:gridCol>
                <a:gridCol w="1522729">
                  <a:extLst>
                    <a:ext uri="{9D8B030D-6E8A-4147-A177-3AD203B41FA5}">
                      <a16:colId xmlns:a16="http://schemas.microsoft.com/office/drawing/2014/main" val="20003"/>
                    </a:ext>
                  </a:extLst>
                </a:gridCol>
                <a:gridCol w="1059179">
                  <a:extLst>
                    <a:ext uri="{9D8B030D-6E8A-4147-A177-3AD203B41FA5}">
                      <a16:colId xmlns:a16="http://schemas.microsoft.com/office/drawing/2014/main" val="20004"/>
                    </a:ext>
                  </a:extLst>
                </a:gridCol>
                <a:gridCol w="2268220">
                  <a:extLst>
                    <a:ext uri="{9D8B030D-6E8A-4147-A177-3AD203B41FA5}">
                      <a16:colId xmlns:a16="http://schemas.microsoft.com/office/drawing/2014/main" val="20005"/>
                    </a:ext>
                  </a:extLst>
                </a:gridCol>
              </a:tblGrid>
              <a:tr h="457200">
                <a:tc>
                  <a:txBody>
                    <a:bodyPr/>
                    <a:lstStyle/>
                    <a:p>
                      <a:pPr marL="90170">
                        <a:lnSpc>
                          <a:spcPct val="100000"/>
                        </a:lnSpc>
                        <a:spcBef>
                          <a:spcPts val="275"/>
                        </a:spcBef>
                      </a:pPr>
                      <a:r>
                        <a:rPr sz="1200" b="1" spc="-10" dirty="0">
                          <a:solidFill>
                            <a:srgbClr val="FFFFFF"/>
                          </a:solidFill>
                          <a:latin typeface="Calibri"/>
                          <a:cs typeface="Calibri"/>
                        </a:rPr>
                        <a:t>Project</a:t>
                      </a:r>
                      <a:endParaRPr sz="1200">
                        <a:latin typeface="Calibri"/>
                        <a:cs typeface="Calibri"/>
                      </a:endParaRPr>
                    </a:p>
                  </a:txBody>
                  <a:tcPr marL="0" marR="0" marT="34925"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472C4"/>
                    </a:solidFill>
                  </a:tcPr>
                </a:tc>
                <a:tc>
                  <a:txBody>
                    <a:bodyPr/>
                    <a:lstStyle/>
                    <a:p>
                      <a:pPr marL="90805">
                        <a:lnSpc>
                          <a:spcPct val="100000"/>
                        </a:lnSpc>
                        <a:spcBef>
                          <a:spcPts val="275"/>
                        </a:spcBef>
                      </a:pPr>
                      <a:r>
                        <a:rPr sz="1200" b="1" spc="-10" dirty="0">
                          <a:solidFill>
                            <a:srgbClr val="FFFFFF"/>
                          </a:solidFill>
                          <a:latin typeface="Calibri"/>
                          <a:cs typeface="Calibri"/>
                        </a:rPr>
                        <a:t>Region</a:t>
                      </a:r>
                      <a:endParaRPr sz="1200">
                        <a:latin typeface="Calibri"/>
                        <a:cs typeface="Calibri"/>
                      </a:endParaRPr>
                    </a:p>
                  </a:txBody>
                  <a:tcPr marL="0" marR="0" marT="34925" marB="0">
                    <a:lnL w="19050">
                      <a:solidFill>
                        <a:srgbClr val="FFFFFF"/>
                      </a:solidFill>
                      <a:prstDash val="solid"/>
                    </a:lnL>
                    <a:lnR w="12700">
                      <a:solidFill>
                        <a:srgbClr val="FFFFFF"/>
                      </a:solidFill>
                      <a:prstDash val="solid"/>
                    </a:lnR>
                    <a:lnT w="19050">
                      <a:solidFill>
                        <a:srgbClr val="FFFFFF"/>
                      </a:solidFill>
                      <a:prstDash val="solid"/>
                    </a:lnT>
                    <a:lnB w="57150">
                      <a:solidFill>
                        <a:srgbClr val="FFFFFF"/>
                      </a:solidFill>
                      <a:prstDash val="solid"/>
                    </a:lnB>
                    <a:solidFill>
                      <a:srgbClr val="4472C4"/>
                    </a:solidFill>
                  </a:tcPr>
                </a:tc>
                <a:tc>
                  <a:txBody>
                    <a:bodyPr/>
                    <a:lstStyle/>
                    <a:p>
                      <a:pPr marL="89535">
                        <a:lnSpc>
                          <a:spcPct val="100000"/>
                        </a:lnSpc>
                        <a:spcBef>
                          <a:spcPts val="275"/>
                        </a:spcBef>
                      </a:pPr>
                      <a:r>
                        <a:rPr sz="1200" b="1" spc="-10" dirty="0">
                          <a:solidFill>
                            <a:srgbClr val="FFFFFF"/>
                          </a:solidFill>
                          <a:latin typeface="Calibri"/>
                          <a:cs typeface="Calibri"/>
                        </a:rPr>
                        <a:t>Description</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19050">
                      <a:solidFill>
                        <a:srgbClr val="FFFFFF"/>
                      </a:solidFill>
                      <a:prstDash val="solid"/>
                    </a:lnT>
                    <a:lnB w="57150">
                      <a:solidFill>
                        <a:srgbClr val="FFFFFF"/>
                      </a:solidFill>
                      <a:prstDash val="solid"/>
                    </a:lnB>
                    <a:solidFill>
                      <a:srgbClr val="4472C4"/>
                    </a:solidFill>
                  </a:tcPr>
                </a:tc>
                <a:tc>
                  <a:txBody>
                    <a:bodyPr/>
                    <a:lstStyle/>
                    <a:p>
                      <a:pPr marL="90805" marR="236854" indent="-1905">
                        <a:lnSpc>
                          <a:spcPct val="100000"/>
                        </a:lnSpc>
                        <a:spcBef>
                          <a:spcPts val="275"/>
                        </a:spcBef>
                      </a:pPr>
                      <a:r>
                        <a:rPr sz="1200" b="1" dirty="0">
                          <a:solidFill>
                            <a:srgbClr val="FFFFFF"/>
                          </a:solidFill>
                          <a:latin typeface="Calibri"/>
                          <a:cs typeface="Calibri"/>
                        </a:rPr>
                        <a:t>Final</a:t>
                      </a:r>
                      <a:r>
                        <a:rPr sz="1200" b="1" spc="15" dirty="0">
                          <a:solidFill>
                            <a:srgbClr val="FFFFFF"/>
                          </a:solidFill>
                          <a:latin typeface="Calibri"/>
                          <a:cs typeface="Calibri"/>
                        </a:rPr>
                        <a:t> </a:t>
                      </a:r>
                      <a:r>
                        <a:rPr sz="1200" b="1" spc="-20" dirty="0">
                          <a:solidFill>
                            <a:srgbClr val="FFFFFF"/>
                          </a:solidFill>
                          <a:latin typeface="Calibri"/>
                          <a:cs typeface="Calibri"/>
                        </a:rPr>
                        <a:t>Cost </a:t>
                      </a:r>
                      <a:r>
                        <a:rPr sz="1200" b="1" dirty="0">
                          <a:solidFill>
                            <a:srgbClr val="FFFFFF"/>
                          </a:solidFill>
                          <a:latin typeface="Calibri"/>
                          <a:cs typeface="Calibri"/>
                        </a:rPr>
                        <a:t>Competitive </a:t>
                      </a:r>
                      <a:r>
                        <a:rPr sz="1200" b="1" spc="-10" dirty="0">
                          <a:solidFill>
                            <a:srgbClr val="FFFFFF"/>
                          </a:solidFill>
                          <a:latin typeface="Calibri"/>
                          <a:cs typeface="Calibri"/>
                        </a:rPr>
                        <a:t>Scope</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19050">
                      <a:solidFill>
                        <a:srgbClr val="FFFFFF"/>
                      </a:solidFill>
                      <a:prstDash val="solid"/>
                    </a:lnT>
                    <a:lnB w="57150">
                      <a:solidFill>
                        <a:srgbClr val="FFFFFF"/>
                      </a:solidFill>
                      <a:prstDash val="solid"/>
                    </a:lnB>
                    <a:solidFill>
                      <a:srgbClr val="4472C4"/>
                    </a:solidFill>
                  </a:tcPr>
                </a:tc>
                <a:tc>
                  <a:txBody>
                    <a:bodyPr/>
                    <a:lstStyle/>
                    <a:p>
                      <a:pPr marL="90170" marR="133985">
                        <a:lnSpc>
                          <a:spcPct val="100000"/>
                        </a:lnSpc>
                        <a:spcBef>
                          <a:spcPts val="275"/>
                        </a:spcBef>
                      </a:pPr>
                      <a:r>
                        <a:rPr sz="1200" b="1" spc="-20" dirty="0">
                          <a:solidFill>
                            <a:srgbClr val="FFFFFF"/>
                          </a:solidFill>
                          <a:latin typeface="Calibri"/>
                          <a:cs typeface="Calibri"/>
                        </a:rPr>
                        <a:t>Cost </a:t>
                      </a:r>
                      <a:r>
                        <a:rPr sz="1200" b="1" spc="-10" dirty="0">
                          <a:solidFill>
                            <a:srgbClr val="FFFFFF"/>
                          </a:solidFill>
                          <a:latin typeface="Calibri"/>
                          <a:cs typeface="Calibri"/>
                        </a:rPr>
                        <a:t>Containment</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19050">
                      <a:solidFill>
                        <a:srgbClr val="FFFFFF"/>
                      </a:solidFill>
                      <a:prstDash val="solid"/>
                    </a:lnT>
                    <a:lnB w="57150">
                      <a:solidFill>
                        <a:srgbClr val="FFFFFF"/>
                      </a:solidFill>
                      <a:prstDash val="solid"/>
                    </a:lnB>
                    <a:solidFill>
                      <a:srgbClr val="4472C4"/>
                    </a:solidFill>
                  </a:tcPr>
                </a:tc>
                <a:tc>
                  <a:txBody>
                    <a:bodyPr/>
                    <a:lstStyle/>
                    <a:p>
                      <a:pPr marL="90170" marR="179705">
                        <a:lnSpc>
                          <a:spcPct val="100000"/>
                        </a:lnSpc>
                        <a:spcBef>
                          <a:spcPts val="275"/>
                        </a:spcBef>
                      </a:pPr>
                      <a:r>
                        <a:rPr sz="1200" b="1" dirty="0">
                          <a:solidFill>
                            <a:srgbClr val="FFFFFF"/>
                          </a:solidFill>
                          <a:latin typeface="Calibri"/>
                          <a:cs typeface="Calibri"/>
                        </a:rPr>
                        <a:t>RTO</a:t>
                      </a:r>
                      <a:r>
                        <a:rPr sz="1200" b="1" spc="-15" dirty="0">
                          <a:solidFill>
                            <a:srgbClr val="FFFFFF"/>
                          </a:solidFill>
                          <a:latin typeface="Calibri"/>
                          <a:cs typeface="Calibri"/>
                        </a:rPr>
                        <a:t> </a:t>
                      </a:r>
                      <a:r>
                        <a:rPr sz="1200" b="1" dirty="0">
                          <a:solidFill>
                            <a:srgbClr val="FFFFFF"/>
                          </a:solidFill>
                          <a:latin typeface="Calibri"/>
                          <a:cs typeface="Calibri"/>
                        </a:rPr>
                        <a:t>Planning</a:t>
                      </a:r>
                      <a:r>
                        <a:rPr sz="1200" b="1" spc="20" dirty="0">
                          <a:solidFill>
                            <a:srgbClr val="FFFFFF"/>
                          </a:solidFill>
                          <a:latin typeface="Calibri"/>
                          <a:cs typeface="Calibri"/>
                        </a:rPr>
                        <a:t> </a:t>
                      </a:r>
                      <a:r>
                        <a:rPr sz="1200" b="1" dirty="0">
                          <a:solidFill>
                            <a:srgbClr val="FFFFFF"/>
                          </a:solidFill>
                          <a:latin typeface="Calibri"/>
                          <a:cs typeface="Calibri"/>
                        </a:rPr>
                        <a:t>Estimate</a:t>
                      </a:r>
                      <a:r>
                        <a:rPr sz="1200" b="1" spc="-30" dirty="0">
                          <a:solidFill>
                            <a:srgbClr val="FFFFFF"/>
                          </a:solidFill>
                          <a:latin typeface="Calibri"/>
                          <a:cs typeface="Calibri"/>
                        </a:rPr>
                        <a:t> </a:t>
                      </a:r>
                      <a:r>
                        <a:rPr sz="1200" b="1" spc="-35" dirty="0">
                          <a:solidFill>
                            <a:srgbClr val="FFFFFF"/>
                          </a:solidFill>
                          <a:latin typeface="Calibri"/>
                          <a:cs typeface="Calibri"/>
                        </a:rPr>
                        <a:t>at </a:t>
                      </a:r>
                      <a:r>
                        <a:rPr sz="1200" b="1" dirty="0">
                          <a:solidFill>
                            <a:srgbClr val="FFFFFF"/>
                          </a:solidFill>
                          <a:latin typeface="Calibri"/>
                          <a:cs typeface="Calibri"/>
                        </a:rPr>
                        <a:t>Approval</a:t>
                      </a:r>
                      <a:r>
                        <a:rPr sz="1200" b="1" spc="5" dirty="0">
                          <a:solidFill>
                            <a:srgbClr val="FFFFFF"/>
                          </a:solidFill>
                          <a:latin typeface="Calibri"/>
                          <a:cs typeface="Calibri"/>
                        </a:rPr>
                        <a:t> </a:t>
                      </a:r>
                      <a:r>
                        <a:rPr sz="1200" b="1" dirty="0">
                          <a:solidFill>
                            <a:srgbClr val="FFFFFF"/>
                          </a:solidFill>
                          <a:latin typeface="Calibri"/>
                          <a:cs typeface="Calibri"/>
                        </a:rPr>
                        <a:t>($Year of </a:t>
                      </a:r>
                      <a:r>
                        <a:rPr sz="1200" b="1" spc="-10" dirty="0">
                          <a:solidFill>
                            <a:srgbClr val="FFFFFF"/>
                          </a:solidFill>
                          <a:latin typeface="Calibri"/>
                          <a:cs typeface="Calibri"/>
                        </a:rPr>
                        <a:t>Occurrence)</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19050">
                      <a:solidFill>
                        <a:srgbClr val="FFFFFF"/>
                      </a:solidFill>
                      <a:prstDash val="solid"/>
                    </a:lnT>
                    <a:lnB w="57150">
                      <a:solidFill>
                        <a:srgbClr val="FFFFFF"/>
                      </a:solidFill>
                      <a:prstDash val="solid"/>
                    </a:lnB>
                    <a:solidFill>
                      <a:srgbClr val="4472C4"/>
                    </a:solidFill>
                  </a:tcPr>
                </a:tc>
                <a:extLst>
                  <a:ext uri="{0D108BD9-81ED-4DB2-BD59-A6C34878D82A}">
                    <a16:rowId xmlns:a16="http://schemas.microsoft.com/office/drawing/2014/main" val="10000"/>
                  </a:ext>
                </a:extLst>
              </a:tr>
              <a:tr h="457200">
                <a:tc>
                  <a:txBody>
                    <a:bodyPr/>
                    <a:lstStyle/>
                    <a:p>
                      <a:pPr marL="90170">
                        <a:lnSpc>
                          <a:spcPct val="100000"/>
                        </a:lnSpc>
                        <a:spcBef>
                          <a:spcPts val="275"/>
                        </a:spcBef>
                      </a:pPr>
                      <a:r>
                        <a:rPr sz="1200" dirty="0">
                          <a:latin typeface="Calibri"/>
                          <a:cs typeface="Calibri"/>
                        </a:rPr>
                        <a:t>Silver</a:t>
                      </a:r>
                      <a:r>
                        <a:rPr sz="1200" spc="-35" dirty="0">
                          <a:latin typeface="Calibri"/>
                          <a:cs typeface="Calibri"/>
                        </a:rPr>
                        <a:t> </a:t>
                      </a:r>
                      <a:r>
                        <a:rPr sz="1200" spc="-25" dirty="0">
                          <a:latin typeface="Calibri"/>
                          <a:cs typeface="Calibri"/>
                        </a:rPr>
                        <a:t>Run</a:t>
                      </a:r>
                      <a:endParaRPr sz="1200">
                        <a:latin typeface="Calibri"/>
                        <a:cs typeface="Calibri"/>
                      </a:endParaRPr>
                    </a:p>
                  </a:txBody>
                  <a:tcPr marL="0" marR="0" marT="34925"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FD5EA"/>
                    </a:solidFill>
                  </a:tcPr>
                </a:tc>
                <a:tc>
                  <a:txBody>
                    <a:bodyPr/>
                    <a:lstStyle/>
                    <a:p>
                      <a:pPr marL="89535">
                        <a:lnSpc>
                          <a:spcPct val="100000"/>
                        </a:lnSpc>
                        <a:spcBef>
                          <a:spcPts val="275"/>
                        </a:spcBef>
                      </a:pPr>
                      <a:r>
                        <a:rPr sz="1200" spc="-25" dirty="0">
                          <a:latin typeface="Calibri"/>
                          <a:cs typeface="Calibri"/>
                        </a:rPr>
                        <a:t>PJM</a:t>
                      </a:r>
                      <a:endParaRPr sz="1200">
                        <a:latin typeface="Calibri"/>
                        <a:cs typeface="Calibri"/>
                      </a:endParaRPr>
                    </a:p>
                  </a:txBody>
                  <a:tcPr marL="0" marR="0" marT="34925" marB="0">
                    <a:lnL w="19050">
                      <a:solidFill>
                        <a:srgbClr val="FFFFFF"/>
                      </a:solidFill>
                      <a:prstDash val="solid"/>
                    </a:lnL>
                    <a:lnR w="12700">
                      <a:solidFill>
                        <a:srgbClr val="FFFFFF"/>
                      </a:solidFill>
                      <a:prstDash val="solid"/>
                    </a:lnR>
                    <a:lnT w="57150">
                      <a:solidFill>
                        <a:srgbClr val="FFFFFF"/>
                      </a:solidFill>
                      <a:prstDash val="solid"/>
                    </a:lnT>
                    <a:lnB w="19050">
                      <a:solidFill>
                        <a:srgbClr val="FFFFFF"/>
                      </a:solidFill>
                      <a:prstDash val="solid"/>
                    </a:lnB>
                    <a:solidFill>
                      <a:srgbClr val="CFD5EA"/>
                    </a:solidFill>
                  </a:tcPr>
                </a:tc>
                <a:tc>
                  <a:txBody>
                    <a:bodyPr/>
                    <a:lstStyle/>
                    <a:p>
                      <a:pPr marL="90170" marR="173990" indent="-1905">
                        <a:lnSpc>
                          <a:spcPct val="100000"/>
                        </a:lnSpc>
                        <a:spcBef>
                          <a:spcPts val="275"/>
                        </a:spcBef>
                      </a:pPr>
                      <a:r>
                        <a:rPr sz="1200" dirty="0">
                          <a:latin typeface="Calibri"/>
                          <a:cs typeface="Calibri"/>
                        </a:rPr>
                        <a:t>6 miles 230</a:t>
                      </a:r>
                      <a:r>
                        <a:rPr sz="1200" spc="15" dirty="0">
                          <a:latin typeface="Calibri"/>
                          <a:cs typeface="Calibri"/>
                        </a:rPr>
                        <a:t> </a:t>
                      </a:r>
                      <a:r>
                        <a:rPr sz="1200" dirty="0">
                          <a:latin typeface="Calibri"/>
                          <a:cs typeface="Calibri"/>
                        </a:rPr>
                        <a:t>kV </a:t>
                      </a:r>
                      <a:r>
                        <a:rPr sz="1200" spc="-10" dirty="0">
                          <a:latin typeface="Calibri"/>
                          <a:cs typeface="Calibri"/>
                        </a:rPr>
                        <a:t>including </a:t>
                      </a:r>
                      <a:r>
                        <a:rPr sz="1200" dirty="0">
                          <a:latin typeface="Calibri"/>
                          <a:cs typeface="Calibri"/>
                        </a:rPr>
                        <a:t>submarine</a:t>
                      </a:r>
                      <a:r>
                        <a:rPr sz="1200" spc="-15" dirty="0">
                          <a:latin typeface="Calibri"/>
                          <a:cs typeface="Calibri"/>
                        </a:rPr>
                        <a:t> </a:t>
                      </a:r>
                      <a:r>
                        <a:rPr sz="1200" spc="-10" dirty="0">
                          <a:latin typeface="Calibri"/>
                          <a:cs typeface="Calibri"/>
                        </a:rPr>
                        <a:t>cable</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57150">
                      <a:solidFill>
                        <a:srgbClr val="FFFFFF"/>
                      </a:solidFill>
                      <a:prstDash val="solid"/>
                    </a:lnT>
                    <a:lnB w="19050">
                      <a:solidFill>
                        <a:srgbClr val="FFFFFF"/>
                      </a:solidFill>
                      <a:prstDash val="solid"/>
                    </a:lnB>
                    <a:solidFill>
                      <a:srgbClr val="CFD5EA"/>
                    </a:solidFill>
                  </a:tcPr>
                </a:tc>
                <a:tc>
                  <a:txBody>
                    <a:bodyPr/>
                    <a:lstStyle/>
                    <a:p>
                      <a:pPr marL="91440">
                        <a:lnSpc>
                          <a:spcPct val="100000"/>
                        </a:lnSpc>
                        <a:spcBef>
                          <a:spcPts val="275"/>
                        </a:spcBef>
                      </a:pPr>
                      <a:r>
                        <a:rPr sz="1200" dirty="0">
                          <a:latin typeface="Calibri"/>
                          <a:cs typeface="Calibri"/>
                        </a:rPr>
                        <a:t>$149.5</a:t>
                      </a:r>
                      <a:r>
                        <a:rPr sz="1200" spc="5" dirty="0">
                          <a:latin typeface="Calibri"/>
                          <a:cs typeface="Calibri"/>
                        </a:rPr>
                        <a:t> </a:t>
                      </a:r>
                      <a:r>
                        <a:rPr sz="1200" spc="-10" dirty="0">
                          <a:latin typeface="Calibri"/>
                          <a:cs typeface="Calibri"/>
                        </a:rPr>
                        <a:t>million</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57150">
                      <a:solidFill>
                        <a:srgbClr val="FFFFFF"/>
                      </a:solidFill>
                      <a:prstDash val="solid"/>
                    </a:lnT>
                    <a:lnB w="19050">
                      <a:solidFill>
                        <a:srgbClr val="FFFFFF"/>
                      </a:solidFill>
                      <a:prstDash val="solid"/>
                    </a:lnB>
                    <a:solidFill>
                      <a:srgbClr val="CFD5EA"/>
                    </a:solidFill>
                  </a:tcPr>
                </a:tc>
                <a:tc>
                  <a:txBody>
                    <a:bodyPr/>
                    <a:lstStyle/>
                    <a:p>
                      <a:pPr marL="90170">
                        <a:lnSpc>
                          <a:spcPct val="100000"/>
                        </a:lnSpc>
                        <a:spcBef>
                          <a:spcPts val="275"/>
                        </a:spcBef>
                      </a:pPr>
                      <a:r>
                        <a:rPr sz="1200" spc="-10" dirty="0">
                          <a:latin typeface="Calibri"/>
                          <a:cs typeface="Calibri"/>
                        </a:rPr>
                        <a:t>$166.3</a:t>
                      </a:r>
                      <a:endParaRPr sz="1200">
                        <a:latin typeface="Calibri"/>
                        <a:cs typeface="Calibri"/>
                      </a:endParaRPr>
                    </a:p>
                    <a:p>
                      <a:pPr marL="90170">
                        <a:lnSpc>
                          <a:spcPct val="100000"/>
                        </a:lnSpc>
                      </a:pPr>
                      <a:r>
                        <a:rPr sz="1200" spc="-10" dirty="0">
                          <a:latin typeface="Calibri"/>
                          <a:cs typeface="Calibri"/>
                        </a:rPr>
                        <a:t>million</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57150">
                      <a:solidFill>
                        <a:srgbClr val="FFFFFF"/>
                      </a:solidFill>
                      <a:prstDash val="solid"/>
                    </a:lnT>
                    <a:lnB w="19050">
                      <a:solidFill>
                        <a:srgbClr val="FFFFFF"/>
                      </a:solidFill>
                      <a:prstDash val="solid"/>
                    </a:lnB>
                    <a:solidFill>
                      <a:srgbClr val="CFD5EA"/>
                    </a:solidFill>
                  </a:tcPr>
                </a:tc>
                <a:tc>
                  <a:txBody>
                    <a:bodyPr/>
                    <a:lstStyle/>
                    <a:p>
                      <a:pPr marL="90170" marR="401955">
                        <a:lnSpc>
                          <a:spcPct val="100000"/>
                        </a:lnSpc>
                        <a:spcBef>
                          <a:spcPts val="275"/>
                        </a:spcBef>
                      </a:pPr>
                      <a:r>
                        <a:rPr sz="1200" dirty="0">
                          <a:latin typeface="Calibri"/>
                          <a:cs typeface="Calibri"/>
                        </a:rPr>
                        <a:t>N/A.</a:t>
                      </a:r>
                      <a:r>
                        <a:rPr sz="1200" spc="285" dirty="0">
                          <a:latin typeface="Calibri"/>
                          <a:cs typeface="Calibri"/>
                        </a:rPr>
                        <a:t> </a:t>
                      </a:r>
                      <a:r>
                        <a:rPr sz="1200" dirty="0">
                          <a:latin typeface="Calibri"/>
                          <a:cs typeface="Calibri"/>
                        </a:rPr>
                        <a:t>Proposals</a:t>
                      </a:r>
                      <a:r>
                        <a:rPr sz="1200" spc="20" dirty="0">
                          <a:latin typeface="Calibri"/>
                          <a:cs typeface="Calibri"/>
                        </a:rPr>
                        <a:t> </a:t>
                      </a:r>
                      <a:r>
                        <a:rPr sz="1200" dirty="0">
                          <a:latin typeface="Calibri"/>
                          <a:cs typeface="Calibri"/>
                        </a:rPr>
                        <a:t>ranged</a:t>
                      </a:r>
                      <a:r>
                        <a:rPr sz="1200" spc="-15" dirty="0">
                          <a:latin typeface="Calibri"/>
                          <a:cs typeface="Calibri"/>
                        </a:rPr>
                        <a:t> </a:t>
                      </a:r>
                      <a:r>
                        <a:rPr sz="1200" spc="-20" dirty="0">
                          <a:latin typeface="Calibri"/>
                          <a:cs typeface="Calibri"/>
                        </a:rPr>
                        <a:t>$100 </a:t>
                      </a:r>
                      <a:r>
                        <a:rPr sz="1200" dirty="0">
                          <a:latin typeface="Calibri"/>
                          <a:cs typeface="Calibri"/>
                        </a:rPr>
                        <a:t>million</a:t>
                      </a:r>
                      <a:r>
                        <a:rPr sz="1200" spc="-25" dirty="0">
                          <a:latin typeface="Calibri"/>
                          <a:cs typeface="Calibri"/>
                        </a:rPr>
                        <a:t> </a:t>
                      </a:r>
                      <a:r>
                        <a:rPr sz="1200" dirty="0">
                          <a:latin typeface="Calibri"/>
                          <a:cs typeface="Calibri"/>
                        </a:rPr>
                        <a:t>to</a:t>
                      </a:r>
                      <a:r>
                        <a:rPr sz="1200" spc="-10" dirty="0">
                          <a:latin typeface="Calibri"/>
                          <a:cs typeface="Calibri"/>
                        </a:rPr>
                        <a:t> </a:t>
                      </a:r>
                      <a:r>
                        <a:rPr sz="1200" dirty="0">
                          <a:latin typeface="Calibri"/>
                          <a:cs typeface="Calibri"/>
                        </a:rPr>
                        <a:t>$1.55</a:t>
                      </a:r>
                      <a:r>
                        <a:rPr sz="1200" spc="10" dirty="0">
                          <a:latin typeface="Calibri"/>
                          <a:cs typeface="Calibri"/>
                        </a:rPr>
                        <a:t> </a:t>
                      </a:r>
                      <a:r>
                        <a:rPr sz="1200" spc="-10" dirty="0">
                          <a:latin typeface="Calibri"/>
                          <a:cs typeface="Calibri"/>
                        </a:rPr>
                        <a:t>billion</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57150">
                      <a:solidFill>
                        <a:srgbClr val="FFFFFF"/>
                      </a:solidFill>
                      <a:prstDash val="solid"/>
                    </a:lnT>
                    <a:lnB w="19050">
                      <a:solidFill>
                        <a:srgbClr val="FFFFFF"/>
                      </a:solidFill>
                      <a:prstDash val="solid"/>
                    </a:lnB>
                    <a:solidFill>
                      <a:srgbClr val="CFD5EA"/>
                    </a:solidFill>
                  </a:tcPr>
                </a:tc>
                <a:extLst>
                  <a:ext uri="{0D108BD9-81ED-4DB2-BD59-A6C34878D82A}">
                    <a16:rowId xmlns:a16="http://schemas.microsoft.com/office/drawing/2014/main" val="10001"/>
                  </a:ext>
                </a:extLst>
              </a:tr>
              <a:tr h="457200">
                <a:tc>
                  <a:txBody>
                    <a:bodyPr/>
                    <a:lstStyle/>
                    <a:p>
                      <a:pPr marL="90170">
                        <a:lnSpc>
                          <a:spcPct val="100000"/>
                        </a:lnSpc>
                        <a:spcBef>
                          <a:spcPts val="275"/>
                        </a:spcBef>
                      </a:pPr>
                      <a:r>
                        <a:rPr sz="1200" spc="-10" dirty="0">
                          <a:latin typeface="Calibri"/>
                          <a:cs typeface="Calibri"/>
                        </a:rPr>
                        <a:t>DesertLink</a:t>
                      </a:r>
                      <a:endParaRPr sz="1200">
                        <a:latin typeface="Calibri"/>
                        <a:cs typeface="Calibri"/>
                      </a:endParaRPr>
                    </a:p>
                  </a:txBody>
                  <a:tcPr marL="0" marR="0" marT="3492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marL="89535">
                        <a:lnSpc>
                          <a:spcPct val="100000"/>
                        </a:lnSpc>
                        <a:spcBef>
                          <a:spcPts val="275"/>
                        </a:spcBef>
                      </a:pPr>
                      <a:r>
                        <a:rPr sz="1200" spc="-10" dirty="0">
                          <a:latin typeface="Calibri"/>
                          <a:cs typeface="Calibri"/>
                        </a:rPr>
                        <a:t>CAISO</a:t>
                      </a:r>
                      <a:endParaRPr sz="1200">
                        <a:latin typeface="Calibri"/>
                        <a:cs typeface="Calibri"/>
                      </a:endParaRPr>
                    </a:p>
                  </a:txBody>
                  <a:tcPr marL="0" marR="0" marT="34925"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marL="87630">
                        <a:lnSpc>
                          <a:spcPct val="100000"/>
                        </a:lnSpc>
                        <a:spcBef>
                          <a:spcPts val="275"/>
                        </a:spcBef>
                      </a:pPr>
                      <a:r>
                        <a:rPr sz="1200" dirty="0">
                          <a:latin typeface="Calibri"/>
                          <a:cs typeface="Calibri"/>
                        </a:rPr>
                        <a:t>60 miles 500</a:t>
                      </a:r>
                      <a:r>
                        <a:rPr sz="1200" spc="10" dirty="0">
                          <a:latin typeface="Calibri"/>
                          <a:cs typeface="Calibri"/>
                        </a:rPr>
                        <a:t> </a:t>
                      </a:r>
                      <a:r>
                        <a:rPr sz="1200" spc="-25" dirty="0">
                          <a:latin typeface="Calibri"/>
                          <a:cs typeface="Calibri"/>
                        </a:rPr>
                        <a:t>kV</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marL="88900">
                        <a:lnSpc>
                          <a:spcPct val="100000"/>
                        </a:lnSpc>
                        <a:spcBef>
                          <a:spcPts val="275"/>
                        </a:spcBef>
                      </a:pPr>
                      <a:r>
                        <a:rPr sz="1200" dirty="0">
                          <a:latin typeface="Calibri"/>
                          <a:cs typeface="Calibri"/>
                        </a:rPr>
                        <a:t>$145.1</a:t>
                      </a:r>
                      <a:r>
                        <a:rPr sz="1200" spc="5" dirty="0">
                          <a:latin typeface="Calibri"/>
                          <a:cs typeface="Calibri"/>
                        </a:rPr>
                        <a:t> </a:t>
                      </a:r>
                      <a:r>
                        <a:rPr sz="1200" spc="-10" dirty="0">
                          <a:latin typeface="Calibri"/>
                          <a:cs typeface="Calibri"/>
                        </a:rPr>
                        <a:t>million</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marL="88900">
                        <a:lnSpc>
                          <a:spcPct val="100000"/>
                        </a:lnSpc>
                        <a:spcBef>
                          <a:spcPts val="275"/>
                        </a:spcBef>
                      </a:pPr>
                      <a:r>
                        <a:rPr sz="1200" spc="-10" dirty="0">
                          <a:latin typeface="Calibri"/>
                          <a:cs typeface="Calibri"/>
                        </a:rPr>
                        <a:t>$145.5</a:t>
                      </a:r>
                      <a:endParaRPr sz="1200">
                        <a:latin typeface="Calibri"/>
                        <a:cs typeface="Calibri"/>
                      </a:endParaRPr>
                    </a:p>
                    <a:p>
                      <a:pPr marL="90170">
                        <a:lnSpc>
                          <a:spcPct val="100000"/>
                        </a:lnSpc>
                      </a:pPr>
                      <a:r>
                        <a:rPr sz="1200" spc="-10" dirty="0">
                          <a:latin typeface="Calibri"/>
                          <a:cs typeface="Calibri"/>
                        </a:rPr>
                        <a:t>million</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marL="90170">
                        <a:lnSpc>
                          <a:spcPct val="100000"/>
                        </a:lnSpc>
                        <a:spcBef>
                          <a:spcPts val="275"/>
                        </a:spcBef>
                      </a:pPr>
                      <a:r>
                        <a:rPr sz="1200" dirty="0">
                          <a:latin typeface="Calibri"/>
                          <a:cs typeface="Calibri"/>
                        </a:rPr>
                        <a:t>$159</a:t>
                      </a:r>
                      <a:r>
                        <a:rPr sz="1200" spc="10" dirty="0">
                          <a:latin typeface="Calibri"/>
                          <a:cs typeface="Calibri"/>
                        </a:rPr>
                        <a:t> </a:t>
                      </a:r>
                      <a:r>
                        <a:rPr sz="1200" spc="-10" dirty="0">
                          <a:latin typeface="Calibri"/>
                          <a:cs typeface="Calibri"/>
                        </a:rPr>
                        <a:t>million</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extLst>
                  <a:ext uri="{0D108BD9-81ED-4DB2-BD59-A6C34878D82A}">
                    <a16:rowId xmlns:a16="http://schemas.microsoft.com/office/drawing/2014/main" val="10002"/>
                  </a:ext>
                </a:extLst>
              </a:tr>
              <a:tr h="370840">
                <a:tc>
                  <a:txBody>
                    <a:bodyPr/>
                    <a:lstStyle/>
                    <a:p>
                      <a:pPr marL="90170">
                        <a:lnSpc>
                          <a:spcPct val="100000"/>
                        </a:lnSpc>
                        <a:spcBef>
                          <a:spcPts val="275"/>
                        </a:spcBef>
                      </a:pPr>
                      <a:r>
                        <a:rPr sz="1200" spc="-10" dirty="0">
                          <a:latin typeface="Calibri"/>
                          <a:cs typeface="Calibri"/>
                        </a:rPr>
                        <a:t>Republic</a:t>
                      </a:r>
                      <a:endParaRPr sz="1200">
                        <a:latin typeface="Calibri"/>
                        <a:cs typeface="Calibri"/>
                      </a:endParaRPr>
                    </a:p>
                  </a:txBody>
                  <a:tcPr marL="0" marR="0" marT="3492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marL="90170">
                        <a:lnSpc>
                          <a:spcPct val="100000"/>
                        </a:lnSpc>
                        <a:spcBef>
                          <a:spcPts val="275"/>
                        </a:spcBef>
                      </a:pPr>
                      <a:r>
                        <a:rPr sz="1200" spc="-20" dirty="0">
                          <a:latin typeface="Calibri"/>
                          <a:cs typeface="Calibri"/>
                        </a:rPr>
                        <a:t>MISO</a:t>
                      </a:r>
                      <a:endParaRPr sz="1200">
                        <a:latin typeface="Calibri"/>
                        <a:cs typeface="Calibri"/>
                      </a:endParaRPr>
                    </a:p>
                  </a:txBody>
                  <a:tcPr marL="0" marR="0" marT="34925"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marL="88900">
                        <a:lnSpc>
                          <a:spcPct val="100000"/>
                        </a:lnSpc>
                        <a:spcBef>
                          <a:spcPts val="275"/>
                        </a:spcBef>
                      </a:pPr>
                      <a:r>
                        <a:rPr sz="1200" dirty="0">
                          <a:latin typeface="Calibri"/>
                          <a:cs typeface="Calibri"/>
                        </a:rPr>
                        <a:t>31 miles 345</a:t>
                      </a:r>
                      <a:r>
                        <a:rPr sz="1200" spc="10" dirty="0">
                          <a:latin typeface="Calibri"/>
                          <a:cs typeface="Calibri"/>
                        </a:rPr>
                        <a:t> </a:t>
                      </a:r>
                      <a:r>
                        <a:rPr sz="1200" spc="-25" dirty="0">
                          <a:latin typeface="Calibri"/>
                          <a:cs typeface="Calibri"/>
                        </a:rPr>
                        <a:t>kV</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marL="90805">
                        <a:lnSpc>
                          <a:spcPct val="100000"/>
                        </a:lnSpc>
                        <a:spcBef>
                          <a:spcPts val="275"/>
                        </a:spcBef>
                      </a:pPr>
                      <a:r>
                        <a:rPr sz="1200" dirty="0">
                          <a:latin typeface="Calibri"/>
                          <a:cs typeface="Calibri"/>
                        </a:rPr>
                        <a:t>$56.8</a:t>
                      </a:r>
                      <a:r>
                        <a:rPr sz="1200" spc="5" dirty="0">
                          <a:latin typeface="Calibri"/>
                          <a:cs typeface="Calibri"/>
                        </a:rPr>
                        <a:t> </a:t>
                      </a:r>
                      <a:r>
                        <a:rPr sz="1200" spc="-10" dirty="0">
                          <a:latin typeface="Calibri"/>
                          <a:cs typeface="Calibri"/>
                        </a:rPr>
                        <a:t>million</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marL="90805">
                        <a:lnSpc>
                          <a:spcPct val="100000"/>
                        </a:lnSpc>
                        <a:spcBef>
                          <a:spcPts val="275"/>
                        </a:spcBef>
                      </a:pPr>
                      <a:r>
                        <a:rPr sz="1200" dirty="0">
                          <a:latin typeface="Calibri"/>
                          <a:cs typeface="Calibri"/>
                        </a:rPr>
                        <a:t>$58.1</a:t>
                      </a:r>
                      <a:r>
                        <a:rPr sz="1200" spc="5" dirty="0">
                          <a:latin typeface="Calibri"/>
                          <a:cs typeface="Calibri"/>
                        </a:rPr>
                        <a:t> </a:t>
                      </a:r>
                      <a:r>
                        <a:rPr sz="1200" spc="-10" dirty="0">
                          <a:latin typeface="Calibri"/>
                          <a:cs typeface="Calibri"/>
                        </a:rPr>
                        <a:t>million</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marL="91440">
                        <a:lnSpc>
                          <a:spcPct val="100000"/>
                        </a:lnSpc>
                        <a:spcBef>
                          <a:spcPts val="275"/>
                        </a:spcBef>
                      </a:pPr>
                      <a:r>
                        <a:rPr sz="1200" dirty="0">
                          <a:latin typeface="Calibri"/>
                          <a:cs typeface="Calibri"/>
                        </a:rPr>
                        <a:t>$74 </a:t>
                      </a:r>
                      <a:r>
                        <a:rPr sz="1200" spc="-10" dirty="0">
                          <a:latin typeface="Calibri"/>
                          <a:cs typeface="Calibri"/>
                        </a:rPr>
                        <a:t>million</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extLst>
                  <a:ext uri="{0D108BD9-81ED-4DB2-BD59-A6C34878D82A}">
                    <a16:rowId xmlns:a16="http://schemas.microsoft.com/office/drawing/2014/main" val="10003"/>
                  </a:ext>
                </a:extLst>
              </a:tr>
              <a:tr h="456565">
                <a:tc>
                  <a:txBody>
                    <a:bodyPr/>
                    <a:lstStyle/>
                    <a:p>
                      <a:pPr marL="90170" marR="167005">
                        <a:lnSpc>
                          <a:spcPct val="100000"/>
                        </a:lnSpc>
                        <a:spcBef>
                          <a:spcPts val="275"/>
                        </a:spcBef>
                      </a:pPr>
                      <a:r>
                        <a:rPr sz="1200" dirty="0">
                          <a:latin typeface="Calibri"/>
                          <a:cs typeface="Calibri"/>
                        </a:rPr>
                        <a:t>Central</a:t>
                      </a:r>
                      <a:r>
                        <a:rPr sz="1200" spc="-20" dirty="0">
                          <a:latin typeface="Calibri"/>
                          <a:cs typeface="Calibri"/>
                        </a:rPr>
                        <a:t> East </a:t>
                      </a:r>
                      <a:r>
                        <a:rPr sz="1200" dirty="0">
                          <a:latin typeface="Calibri"/>
                          <a:cs typeface="Calibri"/>
                        </a:rPr>
                        <a:t>Energy</a:t>
                      </a:r>
                      <a:r>
                        <a:rPr sz="1200" spc="-25" dirty="0">
                          <a:latin typeface="Calibri"/>
                          <a:cs typeface="Calibri"/>
                        </a:rPr>
                        <a:t> </a:t>
                      </a:r>
                      <a:r>
                        <a:rPr sz="1200" spc="-10" dirty="0">
                          <a:latin typeface="Calibri"/>
                          <a:cs typeface="Calibri"/>
                        </a:rPr>
                        <a:t>Connect</a:t>
                      </a:r>
                      <a:endParaRPr sz="1200">
                        <a:latin typeface="Calibri"/>
                        <a:cs typeface="Calibri"/>
                      </a:endParaRPr>
                    </a:p>
                  </a:txBody>
                  <a:tcPr marL="0" marR="0" marT="3492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marL="91440">
                        <a:lnSpc>
                          <a:spcPct val="100000"/>
                        </a:lnSpc>
                        <a:spcBef>
                          <a:spcPts val="275"/>
                        </a:spcBef>
                      </a:pPr>
                      <a:r>
                        <a:rPr sz="1200" spc="-10" dirty="0">
                          <a:latin typeface="Calibri"/>
                          <a:cs typeface="Calibri"/>
                        </a:rPr>
                        <a:t>NYISO</a:t>
                      </a:r>
                      <a:endParaRPr sz="1200">
                        <a:latin typeface="Calibri"/>
                        <a:cs typeface="Calibri"/>
                      </a:endParaRPr>
                    </a:p>
                  </a:txBody>
                  <a:tcPr marL="0" marR="0" marT="34925"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marL="90805">
                        <a:lnSpc>
                          <a:spcPct val="100000"/>
                        </a:lnSpc>
                        <a:spcBef>
                          <a:spcPts val="275"/>
                        </a:spcBef>
                      </a:pPr>
                      <a:r>
                        <a:rPr sz="1200" dirty="0">
                          <a:latin typeface="Calibri"/>
                          <a:cs typeface="Calibri"/>
                        </a:rPr>
                        <a:t>125</a:t>
                      </a:r>
                      <a:r>
                        <a:rPr sz="1200" spc="5" dirty="0">
                          <a:latin typeface="Calibri"/>
                          <a:cs typeface="Calibri"/>
                        </a:rPr>
                        <a:t> </a:t>
                      </a:r>
                      <a:r>
                        <a:rPr sz="1200" dirty="0">
                          <a:latin typeface="Calibri"/>
                          <a:cs typeface="Calibri"/>
                        </a:rPr>
                        <a:t>miles</a:t>
                      </a:r>
                      <a:r>
                        <a:rPr sz="1200" spc="-5" dirty="0">
                          <a:latin typeface="Calibri"/>
                          <a:cs typeface="Calibri"/>
                        </a:rPr>
                        <a:t> </a:t>
                      </a:r>
                      <a:r>
                        <a:rPr sz="1200" dirty="0">
                          <a:latin typeface="Calibri"/>
                          <a:cs typeface="Calibri"/>
                        </a:rPr>
                        <a:t>345</a:t>
                      </a:r>
                      <a:r>
                        <a:rPr sz="1200" spc="10" dirty="0">
                          <a:latin typeface="Calibri"/>
                          <a:cs typeface="Calibri"/>
                        </a:rPr>
                        <a:t> </a:t>
                      </a:r>
                      <a:r>
                        <a:rPr sz="1200" spc="-25" dirty="0">
                          <a:latin typeface="Calibri"/>
                          <a:cs typeface="Calibri"/>
                        </a:rPr>
                        <a:t>kV</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marL="92710">
                        <a:lnSpc>
                          <a:spcPct val="100000"/>
                        </a:lnSpc>
                        <a:spcBef>
                          <a:spcPts val="275"/>
                        </a:spcBef>
                      </a:pPr>
                      <a:r>
                        <a:rPr sz="1200" dirty="0">
                          <a:latin typeface="Calibri"/>
                          <a:cs typeface="Calibri"/>
                        </a:rPr>
                        <a:t>To</a:t>
                      </a:r>
                      <a:r>
                        <a:rPr sz="1200" spc="5" dirty="0">
                          <a:latin typeface="Calibri"/>
                          <a:cs typeface="Calibri"/>
                        </a:rPr>
                        <a:t> </a:t>
                      </a:r>
                      <a:r>
                        <a:rPr sz="1200" dirty="0">
                          <a:latin typeface="Calibri"/>
                          <a:cs typeface="Calibri"/>
                        </a:rPr>
                        <a:t>be</a:t>
                      </a:r>
                      <a:r>
                        <a:rPr sz="1200" spc="-5" dirty="0">
                          <a:latin typeface="Calibri"/>
                          <a:cs typeface="Calibri"/>
                        </a:rPr>
                        <a:t> </a:t>
                      </a:r>
                      <a:r>
                        <a:rPr sz="1200" spc="-10" dirty="0">
                          <a:latin typeface="Calibri"/>
                          <a:cs typeface="Calibri"/>
                        </a:rPr>
                        <a:t>determined</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marL="88900">
                        <a:lnSpc>
                          <a:spcPct val="100000"/>
                        </a:lnSpc>
                        <a:spcBef>
                          <a:spcPts val="275"/>
                        </a:spcBef>
                      </a:pPr>
                      <a:r>
                        <a:rPr sz="1200" dirty="0">
                          <a:latin typeface="Calibri"/>
                          <a:cs typeface="Calibri"/>
                        </a:rPr>
                        <a:t>$615</a:t>
                      </a:r>
                      <a:r>
                        <a:rPr sz="1200" spc="10" dirty="0">
                          <a:latin typeface="Calibri"/>
                          <a:cs typeface="Calibri"/>
                        </a:rPr>
                        <a:t> </a:t>
                      </a:r>
                      <a:r>
                        <a:rPr sz="1200" spc="-10" dirty="0">
                          <a:latin typeface="Calibri"/>
                          <a:cs typeface="Calibri"/>
                        </a:rPr>
                        <a:t>million</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marL="89535">
                        <a:lnSpc>
                          <a:spcPct val="100000"/>
                        </a:lnSpc>
                        <a:spcBef>
                          <a:spcPts val="275"/>
                        </a:spcBef>
                      </a:pPr>
                      <a:r>
                        <a:rPr sz="1200" dirty="0">
                          <a:latin typeface="Calibri"/>
                          <a:cs typeface="Calibri"/>
                        </a:rPr>
                        <a:t>$819</a:t>
                      </a:r>
                      <a:r>
                        <a:rPr sz="1200" spc="10" dirty="0">
                          <a:latin typeface="Calibri"/>
                          <a:cs typeface="Calibri"/>
                        </a:rPr>
                        <a:t> </a:t>
                      </a:r>
                      <a:r>
                        <a:rPr sz="1200" spc="-10" dirty="0">
                          <a:latin typeface="Calibri"/>
                          <a:cs typeface="Calibri"/>
                        </a:rPr>
                        <a:t>million</a:t>
                      </a:r>
                      <a:endParaRPr sz="1200">
                        <a:latin typeface="Calibri"/>
                        <a:cs typeface="Calibri"/>
                      </a:endParaRPr>
                    </a:p>
                  </a:txBody>
                  <a:tcPr marL="0" marR="0" marT="3492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96101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PJM State Agreement Approach</a:t>
            </a:r>
          </a:p>
        </p:txBody>
      </p:sp>
      <p:sp>
        <p:nvSpPr>
          <p:cNvPr id="5" name="Content Placeholder 4"/>
          <p:cNvSpPr>
            <a:spLocks noGrp="1"/>
          </p:cNvSpPr>
          <p:nvPr>
            <p:ph idx="1"/>
            <p:extLst>
              <p:ext uri="{D42A27DB-BD31-4B8C-83A1-F6EECF244321}">
                <p14:modId xmlns:p14="http://schemas.microsoft.com/office/powerpoint/2010/main" val="2472925069"/>
              </p:ext>
            </p:extLst>
          </p:nvPr>
        </p:nvSpPr>
        <p:spPr>
          <a:xfrm>
            <a:off x="609600" y="1676401"/>
            <a:ext cx="10515600" cy="3867943"/>
          </a:xfrm>
        </p:spPr>
        <p:txBody>
          <a:bodyPr/>
          <a:lstStyle/>
          <a:p>
            <a:r>
              <a:rPr lang="en-US" sz="2400" dirty="0"/>
              <a:t>In compliance with FERC Order No. 1000, PJM developed the SAA to provide for the consideration of transmission needs driven by Public Policy Requirements in the regional transmission planning processes, known at its Regional Transmission Expansion Plan (RTEP)</a:t>
            </a:r>
          </a:p>
          <a:p>
            <a:r>
              <a:rPr lang="en-US" sz="2400" dirty="0"/>
              <a:t>The SAA allows state governmental entities authorized by their respective states to be responsible, voluntarily, for the allocation of costs of a proposed transmission expansion or enhancement that addresses state public policy requirements that the applicable state(s) in the PJM Region have identified or accepted</a:t>
            </a:r>
            <a:endParaRPr lang="en-US" sz="2400" dirty="0">
              <a:cs typeface="Arial"/>
            </a:endParaRPr>
          </a:p>
          <a:p>
            <a:endParaRPr lang="en-US" sz="2400" dirty="0"/>
          </a:p>
        </p:txBody>
      </p:sp>
      <p:sp>
        <p:nvSpPr>
          <p:cNvPr id="6" name="Slide Number Placeholder 5"/>
          <p:cNvSpPr>
            <a:spLocks noGrp="1"/>
          </p:cNvSpPr>
          <p:nvPr>
            <p:ph type="sldNum" sz="quarter" idx="10"/>
          </p:nvPr>
        </p:nvSpPr>
        <p:spPr/>
        <p:txBody>
          <a:bodyPr/>
          <a:lstStyle/>
          <a:p>
            <a:pPr>
              <a:defRPr/>
            </a:pPr>
            <a:fld id="{C439A71B-8B25-4844-9CF6-8ED832BD3C9B}" type="slidenum">
              <a:rPr lang="en-US" smtClean="0"/>
              <a:pPr>
                <a:defRPr/>
              </a:pPr>
              <a:t>5</a:t>
            </a:fld>
            <a:endParaRPr lang="en-US"/>
          </a:p>
        </p:txBody>
      </p:sp>
    </p:spTree>
    <p:extLst>
      <p:ext uri="{BB962C8B-B14F-4D97-AF65-F5344CB8AC3E}">
        <p14:creationId xmlns:p14="http://schemas.microsoft.com/office/powerpoint/2010/main" val="1293560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54200" y="311912"/>
            <a:ext cx="6234430" cy="513080"/>
          </a:xfrm>
          <a:prstGeom prst="rect">
            <a:avLst/>
          </a:prstGeom>
        </p:spPr>
        <p:txBody>
          <a:bodyPr vert="horz" wrap="square" lIns="0" tIns="12065" rIns="0" bIns="0" rtlCol="0">
            <a:spAutoFit/>
          </a:bodyPr>
          <a:lstStyle/>
          <a:p>
            <a:pPr marL="12700">
              <a:spcBef>
                <a:spcPts val="95"/>
              </a:spcBef>
            </a:pPr>
            <a:r>
              <a:rPr sz="3200" dirty="0"/>
              <a:t>Equity</a:t>
            </a:r>
            <a:r>
              <a:rPr sz="3200" spc="-120" dirty="0"/>
              <a:t> </a:t>
            </a:r>
            <a:r>
              <a:rPr sz="3200" dirty="0"/>
              <a:t>Caps</a:t>
            </a:r>
            <a:r>
              <a:rPr sz="3200" spc="-114" dirty="0"/>
              <a:t> </a:t>
            </a:r>
            <a:r>
              <a:rPr sz="3200" dirty="0"/>
              <a:t>Provide</a:t>
            </a:r>
            <a:r>
              <a:rPr sz="3200" spc="-114" dirty="0"/>
              <a:t> </a:t>
            </a:r>
            <a:r>
              <a:rPr sz="3200" spc="-10" dirty="0"/>
              <a:t>Significant</a:t>
            </a:r>
            <a:r>
              <a:rPr sz="3200" spc="-114" dirty="0"/>
              <a:t> </a:t>
            </a:r>
            <a:r>
              <a:rPr sz="3200" spc="-10" dirty="0"/>
              <a:t>Value</a:t>
            </a:r>
            <a:endParaRPr sz="3200"/>
          </a:p>
        </p:txBody>
      </p:sp>
      <p:sp>
        <p:nvSpPr>
          <p:cNvPr id="6" name="object 6"/>
          <p:cNvSpPr txBox="1"/>
          <p:nvPr/>
        </p:nvSpPr>
        <p:spPr>
          <a:xfrm>
            <a:off x="2407411" y="5957380"/>
            <a:ext cx="7381240" cy="730885"/>
          </a:xfrm>
          <a:prstGeom prst="rect">
            <a:avLst/>
          </a:prstGeom>
        </p:spPr>
        <p:txBody>
          <a:bodyPr vert="horz" wrap="square" lIns="0" tIns="0" rIns="0" bIns="0" rtlCol="0">
            <a:spAutoFit/>
          </a:bodyPr>
          <a:lstStyle/>
          <a:p>
            <a:pPr algn="ctr" fontAlgn="auto">
              <a:lnSpc>
                <a:spcPts val="2760"/>
              </a:lnSpc>
              <a:spcBef>
                <a:spcPts val="0"/>
              </a:spcBef>
              <a:spcAft>
                <a:spcPts val="0"/>
              </a:spcAft>
            </a:pPr>
            <a:r>
              <a:rPr sz="2800" i="1" kern="0" dirty="0">
                <a:solidFill>
                  <a:srgbClr val="003B5C"/>
                </a:solidFill>
                <a:latin typeface="Calibri"/>
                <a:cs typeface="Calibri"/>
              </a:rPr>
              <a:t>Reduces</a:t>
            </a:r>
            <a:r>
              <a:rPr sz="2800" i="1" kern="0" spc="-35" dirty="0">
                <a:solidFill>
                  <a:srgbClr val="003B5C"/>
                </a:solidFill>
                <a:latin typeface="Calibri"/>
                <a:cs typeface="Calibri"/>
              </a:rPr>
              <a:t> </a:t>
            </a:r>
            <a:r>
              <a:rPr sz="2800" i="1" kern="0" dirty="0">
                <a:solidFill>
                  <a:srgbClr val="003B5C"/>
                </a:solidFill>
                <a:latin typeface="Calibri"/>
                <a:cs typeface="Calibri"/>
              </a:rPr>
              <a:t>the</a:t>
            </a:r>
            <a:r>
              <a:rPr sz="2800" i="1" kern="0" spc="-30" dirty="0">
                <a:solidFill>
                  <a:srgbClr val="003B5C"/>
                </a:solidFill>
                <a:latin typeface="Calibri"/>
                <a:cs typeface="Calibri"/>
              </a:rPr>
              <a:t> </a:t>
            </a:r>
            <a:r>
              <a:rPr sz="2800" i="1" kern="0" dirty="0">
                <a:solidFill>
                  <a:srgbClr val="003B5C"/>
                </a:solidFill>
                <a:latin typeface="Calibri"/>
                <a:cs typeface="Calibri"/>
              </a:rPr>
              <a:t>cost</a:t>
            </a:r>
            <a:r>
              <a:rPr sz="2800" i="1" kern="0" spc="-35" dirty="0">
                <a:solidFill>
                  <a:srgbClr val="003B5C"/>
                </a:solidFill>
                <a:latin typeface="Calibri"/>
                <a:cs typeface="Calibri"/>
              </a:rPr>
              <a:t> </a:t>
            </a:r>
            <a:r>
              <a:rPr sz="2800" i="1" kern="0" dirty="0">
                <a:solidFill>
                  <a:srgbClr val="003B5C"/>
                </a:solidFill>
                <a:latin typeface="Calibri"/>
                <a:cs typeface="Calibri"/>
              </a:rPr>
              <a:t>and</a:t>
            </a:r>
            <a:r>
              <a:rPr sz="2800" i="1" kern="0" spc="-35" dirty="0">
                <a:solidFill>
                  <a:srgbClr val="003B5C"/>
                </a:solidFill>
                <a:latin typeface="Calibri"/>
                <a:cs typeface="Calibri"/>
              </a:rPr>
              <a:t> </a:t>
            </a:r>
            <a:r>
              <a:rPr sz="2800" i="1" kern="0" dirty="0">
                <a:solidFill>
                  <a:srgbClr val="003B5C"/>
                </a:solidFill>
                <a:latin typeface="Calibri"/>
                <a:cs typeface="Calibri"/>
              </a:rPr>
              <a:t>reduces</a:t>
            </a:r>
            <a:r>
              <a:rPr sz="2800" i="1" kern="0" spc="-30" dirty="0">
                <a:solidFill>
                  <a:srgbClr val="003B5C"/>
                </a:solidFill>
                <a:latin typeface="Calibri"/>
                <a:cs typeface="Calibri"/>
              </a:rPr>
              <a:t> </a:t>
            </a:r>
            <a:r>
              <a:rPr sz="2800" i="1" kern="0" dirty="0">
                <a:solidFill>
                  <a:srgbClr val="003B5C"/>
                </a:solidFill>
                <a:latin typeface="Calibri"/>
                <a:cs typeface="Calibri"/>
              </a:rPr>
              <a:t>the</a:t>
            </a:r>
            <a:r>
              <a:rPr sz="2800" i="1" kern="0" spc="-35" dirty="0">
                <a:solidFill>
                  <a:srgbClr val="003B5C"/>
                </a:solidFill>
                <a:latin typeface="Calibri"/>
                <a:cs typeface="Calibri"/>
              </a:rPr>
              <a:t> </a:t>
            </a:r>
            <a:r>
              <a:rPr sz="2800" i="1" kern="0" dirty="0">
                <a:solidFill>
                  <a:srgbClr val="003B5C"/>
                </a:solidFill>
                <a:latin typeface="Calibri"/>
                <a:cs typeface="Calibri"/>
              </a:rPr>
              <a:t>risk</a:t>
            </a:r>
            <a:r>
              <a:rPr sz="2800" i="1" kern="0" spc="-30" dirty="0">
                <a:solidFill>
                  <a:srgbClr val="003B5C"/>
                </a:solidFill>
                <a:latin typeface="Calibri"/>
                <a:cs typeface="Calibri"/>
              </a:rPr>
              <a:t> </a:t>
            </a:r>
            <a:r>
              <a:rPr sz="2800" i="1" kern="0" dirty="0">
                <a:solidFill>
                  <a:srgbClr val="003B5C"/>
                </a:solidFill>
                <a:latin typeface="Calibri"/>
                <a:cs typeface="Calibri"/>
              </a:rPr>
              <a:t>to</a:t>
            </a:r>
            <a:r>
              <a:rPr sz="2800" i="1" kern="0" spc="-30" dirty="0">
                <a:solidFill>
                  <a:srgbClr val="003B5C"/>
                </a:solidFill>
                <a:latin typeface="Calibri"/>
                <a:cs typeface="Calibri"/>
              </a:rPr>
              <a:t> </a:t>
            </a:r>
            <a:r>
              <a:rPr sz="2800" i="1" kern="0" spc="-10" dirty="0">
                <a:solidFill>
                  <a:srgbClr val="003B5C"/>
                </a:solidFill>
                <a:latin typeface="Calibri"/>
                <a:cs typeface="Calibri"/>
              </a:rPr>
              <a:t>ratepayers</a:t>
            </a:r>
            <a:endParaRPr sz="2800" kern="0">
              <a:solidFill>
                <a:sysClr val="windowText" lastClr="000000"/>
              </a:solidFill>
              <a:latin typeface="Calibri"/>
              <a:cs typeface="Calibri"/>
            </a:endParaRPr>
          </a:p>
          <a:p>
            <a:pPr algn="ctr" fontAlgn="auto">
              <a:spcBef>
                <a:spcPts val="1140"/>
              </a:spcBef>
              <a:spcAft>
                <a:spcPts val="0"/>
              </a:spcAft>
            </a:pPr>
            <a:r>
              <a:rPr sz="1400" kern="0" spc="-5" dirty="0">
                <a:solidFill>
                  <a:srgbClr val="003B5C"/>
                </a:solidFill>
                <a:latin typeface="Calibri"/>
                <a:cs typeface="Calibri"/>
              </a:rPr>
              <a:t>4</a:t>
            </a:r>
            <a:endParaRPr sz="1400" kern="0">
              <a:solidFill>
                <a:sysClr val="windowText" lastClr="000000"/>
              </a:solidFill>
              <a:latin typeface="Calibri"/>
              <a:cs typeface="Calibri"/>
            </a:endParaRPr>
          </a:p>
        </p:txBody>
      </p:sp>
      <p:graphicFrame>
        <p:nvGraphicFramePr>
          <p:cNvPr id="3" name="object 3"/>
          <p:cNvGraphicFramePr>
            <a:graphicFrameLocks noGrp="1"/>
          </p:cNvGraphicFramePr>
          <p:nvPr/>
        </p:nvGraphicFramePr>
        <p:xfrm>
          <a:off x="1860550" y="1756155"/>
          <a:ext cx="8439147" cy="3833495"/>
        </p:xfrm>
        <a:graphic>
          <a:graphicData uri="http://schemas.openxmlformats.org/drawingml/2006/table">
            <a:tbl>
              <a:tblPr firstRow="1" bandRow="1">
                <a:tableStyleId>{2D5ABB26-0587-4C30-8999-92F81FD0307C}</a:tableStyleId>
              </a:tblPr>
              <a:tblGrid>
                <a:gridCol w="3053080">
                  <a:extLst>
                    <a:ext uri="{9D8B030D-6E8A-4147-A177-3AD203B41FA5}">
                      <a16:colId xmlns:a16="http://schemas.microsoft.com/office/drawing/2014/main" val="20000"/>
                    </a:ext>
                  </a:extLst>
                </a:gridCol>
                <a:gridCol w="1400174">
                  <a:extLst>
                    <a:ext uri="{9D8B030D-6E8A-4147-A177-3AD203B41FA5}">
                      <a16:colId xmlns:a16="http://schemas.microsoft.com/office/drawing/2014/main" val="20001"/>
                    </a:ext>
                  </a:extLst>
                </a:gridCol>
                <a:gridCol w="1313814">
                  <a:extLst>
                    <a:ext uri="{9D8B030D-6E8A-4147-A177-3AD203B41FA5}">
                      <a16:colId xmlns:a16="http://schemas.microsoft.com/office/drawing/2014/main" val="20002"/>
                    </a:ext>
                  </a:extLst>
                </a:gridCol>
                <a:gridCol w="1275714">
                  <a:extLst>
                    <a:ext uri="{9D8B030D-6E8A-4147-A177-3AD203B41FA5}">
                      <a16:colId xmlns:a16="http://schemas.microsoft.com/office/drawing/2014/main" val="20003"/>
                    </a:ext>
                  </a:extLst>
                </a:gridCol>
                <a:gridCol w="1396365">
                  <a:extLst>
                    <a:ext uri="{9D8B030D-6E8A-4147-A177-3AD203B41FA5}">
                      <a16:colId xmlns:a16="http://schemas.microsoft.com/office/drawing/2014/main" val="20004"/>
                    </a:ext>
                  </a:extLst>
                </a:gridCol>
              </a:tblGrid>
              <a:tr h="822960">
                <a:tc>
                  <a:txBody>
                    <a:bodyPr/>
                    <a:lstStyle/>
                    <a:p>
                      <a:pPr>
                        <a:lnSpc>
                          <a:spcPct val="100000"/>
                        </a:lnSpc>
                      </a:pPr>
                      <a:endParaRPr sz="1600">
                        <a:latin typeface="Times New Roman"/>
                        <a:cs typeface="Times New Roman"/>
                      </a:endParaRPr>
                    </a:p>
                  </a:txBody>
                  <a:tcPr marL="0" marR="0" marT="0" marB="0">
                    <a:lnL w="19050">
                      <a:solidFill>
                        <a:srgbClr val="FFFFFF"/>
                      </a:solidFill>
                      <a:prstDash val="solid"/>
                    </a:lnL>
                    <a:lnR w="12700">
                      <a:solidFill>
                        <a:srgbClr val="FFFFFF"/>
                      </a:solidFill>
                      <a:prstDash val="solid"/>
                    </a:lnR>
                    <a:lnT w="19050">
                      <a:solidFill>
                        <a:srgbClr val="FFFFFF"/>
                      </a:solidFill>
                      <a:prstDash val="solid"/>
                    </a:lnT>
                    <a:lnB w="57150">
                      <a:solidFill>
                        <a:srgbClr val="FFFFFF"/>
                      </a:solidFill>
                      <a:prstDash val="solid"/>
                    </a:lnB>
                    <a:solidFill>
                      <a:srgbClr val="4472C4"/>
                    </a:solidFill>
                  </a:tcPr>
                </a:tc>
                <a:tc>
                  <a:txBody>
                    <a:bodyPr/>
                    <a:lstStyle/>
                    <a:p>
                      <a:pPr marL="330200" marR="178435" indent="-144780">
                        <a:lnSpc>
                          <a:spcPct val="100000"/>
                        </a:lnSpc>
                        <a:spcBef>
                          <a:spcPts val="260"/>
                        </a:spcBef>
                      </a:pPr>
                      <a:r>
                        <a:rPr sz="1600" b="1" spc="-10" dirty="0">
                          <a:solidFill>
                            <a:srgbClr val="FFFFFF"/>
                          </a:solidFill>
                          <a:latin typeface="Calibri"/>
                          <a:cs typeface="Calibri"/>
                        </a:rPr>
                        <a:t>Competitive Proposal</a:t>
                      </a:r>
                      <a:endParaRPr sz="1600">
                        <a:latin typeface="Calibri"/>
                        <a:cs typeface="Calibri"/>
                      </a:endParaRPr>
                    </a:p>
                  </a:txBody>
                  <a:tcPr marL="0" marR="0" marT="33020" marB="0">
                    <a:lnL w="12700">
                      <a:solidFill>
                        <a:srgbClr val="FFFFFF"/>
                      </a:solidFill>
                      <a:prstDash val="solid"/>
                    </a:lnL>
                    <a:lnR w="12700">
                      <a:solidFill>
                        <a:srgbClr val="FFFFFF"/>
                      </a:solidFill>
                      <a:prstDash val="solid"/>
                    </a:lnR>
                    <a:lnT w="19050">
                      <a:solidFill>
                        <a:srgbClr val="FFFFFF"/>
                      </a:solidFill>
                      <a:prstDash val="solid"/>
                    </a:lnT>
                    <a:lnB w="57150">
                      <a:solidFill>
                        <a:srgbClr val="FFFFFF"/>
                      </a:solidFill>
                      <a:prstDash val="solid"/>
                    </a:lnB>
                    <a:solidFill>
                      <a:srgbClr val="4472C4"/>
                    </a:solidFill>
                  </a:tcPr>
                </a:tc>
                <a:tc>
                  <a:txBody>
                    <a:bodyPr/>
                    <a:lstStyle/>
                    <a:p>
                      <a:pPr algn="ctr">
                        <a:lnSpc>
                          <a:spcPct val="100000"/>
                        </a:lnSpc>
                        <a:spcBef>
                          <a:spcPts val="260"/>
                        </a:spcBef>
                      </a:pPr>
                      <a:r>
                        <a:rPr sz="1600" b="1" spc="-25" dirty="0">
                          <a:solidFill>
                            <a:srgbClr val="FFFFFF"/>
                          </a:solidFill>
                          <a:latin typeface="Calibri"/>
                          <a:cs typeface="Calibri"/>
                        </a:rPr>
                        <a:t>PJM</a:t>
                      </a:r>
                      <a:endParaRPr sz="1600">
                        <a:latin typeface="Calibri"/>
                        <a:cs typeface="Calibri"/>
                      </a:endParaRPr>
                    </a:p>
                    <a:p>
                      <a:pPr marL="233045" marR="226060" algn="ctr">
                        <a:lnSpc>
                          <a:spcPct val="100000"/>
                        </a:lnSpc>
                      </a:pPr>
                      <a:r>
                        <a:rPr sz="1600" b="1" spc="-20" dirty="0">
                          <a:solidFill>
                            <a:srgbClr val="FFFFFF"/>
                          </a:solidFill>
                          <a:latin typeface="Calibri"/>
                          <a:cs typeface="Calibri"/>
                        </a:rPr>
                        <a:t>Regulated </a:t>
                      </a:r>
                      <a:r>
                        <a:rPr sz="1600" b="1" dirty="0">
                          <a:solidFill>
                            <a:srgbClr val="FFFFFF"/>
                          </a:solidFill>
                          <a:latin typeface="Calibri"/>
                          <a:cs typeface="Calibri"/>
                        </a:rPr>
                        <a:t>Utility</a:t>
                      </a:r>
                      <a:r>
                        <a:rPr sz="1600" b="1" spc="-35" dirty="0">
                          <a:solidFill>
                            <a:srgbClr val="FFFFFF"/>
                          </a:solidFill>
                          <a:latin typeface="Calibri"/>
                          <a:cs typeface="Calibri"/>
                        </a:rPr>
                        <a:t> </a:t>
                      </a:r>
                      <a:r>
                        <a:rPr sz="1600" b="1" spc="-50" dirty="0">
                          <a:solidFill>
                            <a:srgbClr val="FFFFFF"/>
                          </a:solidFill>
                          <a:latin typeface="Calibri"/>
                          <a:cs typeface="Calibri"/>
                        </a:rPr>
                        <a:t>1</a:t>
                      </a:r>
                      <a:endParaRPr sz="1600">
                        <a:latin typeface="Calibri"/>
                        <a:cs typeface="Calibri"/>
                      </a:endParaRPr>
                    </a:p>
                  </a:txBody>
                  <a:tcPr marL="0" marR="0" marT="33020" marB="0">
                    <a:lnL w="12700">
                      <a:solidFill>
                        <a:srgbClr val="FFFFFF"/>
                      </a:solidFill>
                      <a:prstDash val="solid"/>
                    </a:lnL>
                    <a:lnR w="12700">
                      <a:solidFill>
                        <a:srgbClr val="FFFFFF"/>
                      </a:solidFill>
                      <a:prstDash val="solid"/>
                    </a:lnR>
                    <a:lnT w="19050">
                      <a:solidFill>
                        <a:srgbClr val="FFFFFF"/>
                      </a:solidFill>
                      <a:prstDash val="solid"/>
                    </a:lnT>
                    <a:lnB w="57150">
                      <a:solidFill>
                        <a:srgbClr val="FFFFFF"/>
                      </a:solidFill>
                      <a:prstDash val="solid"/>
                    </a:lnB>
                    <a:solidFill>
                      <a:srgbClr val="4472C4"/>
                    </a:solidFill>
                  </a:tcPr>
                </a:tc>
                <a:tc>
                  <a:txBody>
                    <a:bodyPr/>
                    <a:lstStyle/>
                    <a:p>
                      <a:pPr algn="ctr">
                        <a:lnSpc>
                          <a:spcPct val="100000"/>
                        </a:lnSpc>
                        <a:spcBef>
                          <a:spcPts val="260"/>
                        </a:spcBef>
                      </a:pPr>
                      <a:r>
                        <a:rPr sz="1600" b="1" spc="-25" dirty="0">
                          <a:solidFill>
                            <a:srgbClr val="FFFFFF"/>
                          </a:solidFill>
                          <a:latin typeface="Calibri"/>
                          <a:cs typeface="Calibri"/>
                        </a:rPr>
                        <a:t>PJM</a:t>
                      </a:r>
                      <a:endParaRPr sz="1600">
                        <a:latin typeface="Calibri"/>
                        <a:cs typeface="Calibri"/>
                      </a:endParaRPr>
                    </a:p>
                    <a:p>
                      <a:pPr marL="213995" marR="207010" algn="ctr">
                        <a:lnSpc>
                          <a:spcPct val="100000"/>
                        </a:lnSpc>
                      </a:pPr>
                      <a:r>
                        <a:rPr sz="1600" b="1" spc="-20" dirty="0">
                          <a:solidFill>
                            <a:srgbClr val="FFFFFF"/>
                          </a:solidFill>
                          <a:latin typeface="Calibri"/>
                          <a:cs typeface="Calibri"/>
                        </a:rPr>
                        <a:t>Regulated </a:t>
                      </a:r>
                      <a:r>
                        <a:rPr sz="1600" b="1" dirty="0">
                          <a:solidFill>
                            <a:srgbClr val="FFFFFF"/>
                          </a:solidFill>
                          <a:latin typeface="Calibri"/>
                          <a:cs typeface="Calibri"/>
                        </a:rPr>
                        <a:t>Utility</a:t>
                      </a:r>
                      <a:r>
                        <a:rPr sz="1600" b="1" spc="-35" dirty="0">
                          <a:solidFill>
                            <a:srgbClr val="FFFFFF"/>
                          </a:solidFill>
                          <a:latin typeface="Calibri"/>
                          <a:cs typeface="Calibri"/>
                        </a:rPr>
                        <a:t> </a:t>
                      </a:r>
                      <a:r>
                        <a:rPr sz="1600" b="1" spc="-50" dirty="0">
                          <a:solidFill>
                            <a:srgbClr val="FFFFFF"/>
                          </a:solidFill>
                          <a:latin typeface="Calibri"/>
                          <a:cs typeface="Calibri"/>
                        </a:rPr>
                        <a:t>2</a:t>
                      </a:r>
                      <a:endParaRPr sz="1600">
                        <a:latin typeface="Calibri"/>
                        <a:cs typeface="Calibri"/>
                      </a:endParaRPr>
                    </a:p>
                  </a:txBody>
                  <a:tcPr marL="0" marR="0" marT="33020" marB="0">
                    <a:lnL w="12700">
                      <a:solidFill>
                        <a:srgbClr val="FFFFFF"/>
                      </a:solidFill>
                      <a:prstDash val="solid"/>
                    </a:lnL>
                    <a:lnR w="12700">
                      <a:solidFill>
                        <a:srgbClr val="FFFFFF"/>
                      </a:solidFill>
                      <a:prstDash val="solid"/>
                    </a:lnR>
                    <a:lnT w="19050">
                      <a:solidFill>
                        <a:srgbClr val="FFFFFF"/>
                      </a:solidFill>
                      <a:prstDash val="solid"/>
                    </a:lnT>
                    <a:lnB w="57150">
                      <a:solidFill>
                        <a:srgbClr val="FFFFFF"/>
                      </a:solidFill>
                      <a:prstDash val="solid"/>
                    </a:lnB>
                    <a:solidFill>
                      <a:srgbClr val="4472C4"/>
                    </a:solidFill>
                  </a:tcPr>
                </a:tc>
                <a:tc>
                  <a:txBody>
                    <a:bodyPr/>
                    <a:lstStyle/>
                    <a:p>
                      <a:pPr algn="ctr">
                        <a:lnSpc>
                          <a:spcPct val="100000"/>
                        </a:lnSpc>
                        <a:spcBef>
                          <a:spcPts val="260"/>
                        </a:spcBef>
                      </a:pPr>
                      <a:r>
                        <a:rPr sz="1600" b="1" spc="-25" dirty="0">
                          <a:solidFill>
                            <a:srgbClr val="FFFFFF"/>
                          </a:solidFill>
                          <a:latin typeface="Calibri"/>
                          <a:cs typeface="Calibri"/>
                        </a:rPr>
                        <a:t>PJM</a:t>
                      </a:r>
                      <a:endParaRPr sz="1600">
                        <a:latin typeface="Calibri"/>
                        <a:cs typeface="Calibri"/>
                      </a:endParaRPr>
                    </a:p>
                    <a:p>
                      <a:pPr marL="273685" marR="267335" algn="ctr">
                        <a:lnSpc>
                          <a:spcPct val="100000"/>
                        </a:lnSpc>
                      </a:pPr>
                      <a:r>
                        <a:rPr sz="1600" b="1" spc="-10" dirty="0">
                          <a:solidFill>
                            <a:srgbClr val="FFFFFF"/>
                          </a:solidFill>
                          <a:latin typeface="Calibri"/>
                          <a:cs typeface="Calibri"/>
                        </a:rPr>
                        <a:t>Regulated </a:t>
                      </a:r>
                      <a:r>
                        <a:rPr sz="1600" b="1" dirty="0">
                          <a:solidFill>
                            <a:srgbClr val="FFFFFF"/>
                          </a:solidFill>
                          <a:latin typeface="Calibri"/>
                          <a:cs typeface="Calibri"/>
                        </a:rPr>
                        <a:t>Utility</a:t>
                      </a:r>
                      <a:r>
                        <a:rPr sz="1600" b="1" spc="-35" dirty="0">
                          <a:solidFill>
                            <a:srgbClr val="FFFFFF"/>
                          </a:solidFill>
                          <a:latin typeface="Calibri"/>
                          <a:cs typeface="Calibri"/>
                        </a:rPr>
                        <a:t> </a:t>
                      </a:r>
                      <a:r>
                        <a:rPr sz="1600" b="1" spc="-25" dirty="0">
                          <a:solidFill>
                            <a:srgbClr val="FFFFFF"/>
                          </a:solidFill>
                          <a:latin typeface="Calibri"/>
                          <a:cs typeface="Calibri"/>
                        </a:rPr>
                        <a:t>3*</a:t>
                      </a:r>
                      <a:endParaRPr sz="1600">
                        <a:latin typeface="Calibri"/>
                        <a:cs typeface="Calibri"/>
                      </a:endParaRPr>
                    </a:p>
                  </a:txBody>
                  <a:tcPr marL="0" marR="0" marT="33020" marB="0">
                    <a:lnL w="12700">
                      <a:solidFill>
                        <a:srgbClr val="FFFFFF"/>
                      </a:solidFill>
                      <a:prstDash val="solid"/>
                    </a:lnL>
                    <a:lnR w="12700">
                      <a:solidFill>
                        <a:srgbClr val="FFFFFF"/>
                      </a:solidFill>
                      <a:prstDash val="solid"/>
                    </a:lnR>
                    <a:lnT w="19050">
                      <a:solidFill>
                        <a:srgbClr val="FFFFFF"/>
                      </a:solidFill>
                      <a:prstDash val="solid"/>
                    </a:lnT>
                    <a:lnB w="57150">
                      <a:solidFill>
                        <a:srgbClr val="FFFFFF"/>
                      </a:solidFill>
                      <a:prstDash val="solid"/>
                    </a:lnB>
                    <a:solidFill>
                      <a:srgbClr val="4472C4"/>
                    </a:solidFill>
                  </a:tcPr>
                </a:tc>
                <a:extLst>
                  <a:ext uri="{0D108BD9-81ED-4DB2-BD59-A6C34878D82A}">
                    <a16:rowId xmlns:a16="http://schemas.microsoft.com/office/drawing/2014/main" val="10000"/>
                  </a:ext>
                </a:extLst>
              </a:tr>
              <a:tr h="370840">
                <a:tc>
                  <a:txBody>
                    <a:bodyPr/>
                    <a:lstStyle/>
                    <a:p>
                      <a:pPr marL="91440">
                        <a:lnSpc>
                          <a:spcPct val="100000"/>
                        </a:lnSpc>
                        <a:spcBef>
                          <a:spcPts val="259"/>
                        </a:spcBef>
                      </a:pPr>
                      <a:r>
                        <a:rPr sz="1600" dirty="0">
                          <a:latin typeface="Calibri"/>
                          <a:cs typeface="Calibri"/>
                        </a:rPr>
                        <a:t>Rate</a:t>
                      </a:r>
                      <a:r>
                        <a:rPr sz="1600" spc="-20" dirty="0">
                          <a:latin typeface="Calibri"/>
                          <a:cs typeface="Calibri"/>
                        </a:rPr>
                        <a:t> </a:t>
                      </a:r>
                      <a:r>
                        <a:rPr sz="1600" dirty="0">
                          <a:latin typeface="Calibri"/>
                          <a:cs typeface="Calibri"/>
                        </a:rPr>
                        <a:t>of</a:t>
                      </a:r>
                      <a:r>
                        <a:rPr sz="1600" spc="-30" dirty="0">
                          <a:latin typeface="Calibri"/>
                          <a:cs typeface="Calibri"/>
                        </a:rPr>
                        <a:t> </a:t>
                      </a:r>
                      <a:r>
                        <a:rPr sz="1600" dirty="0">
                          <a:latin typeface="Calibri"/>
                          <a:cs typeface="Calibri"/>
                        </a:rPr>
                        <a:t>Return</a:t>
                      </a:r>
                      <a:r>
                        <a:rPr sz="1600" spc="-20" dirty="0">
                          <a:latin typeface="Calibri"/>
                          <a:cs typeface="Calibri"/>
                        </a:rPr>
                        <a:t> </a:t>
                      </a:r>
                      <a:r>
                        <a:rPr sz="1600" dirty="0">
                          <a:latin typeface="Calibri"/>
                          <a:cs typeface="Calibri"/>
                        </a:rPr>
                        <a:t>on</a:t>
                      </a:r>
                      <a:r>
                        <a:rPr sz="1600" spc="-25" dirty="0">
                          <a:latin typeface="Calibri"/>
                          <a:cs typeface="Calibri"/>
                        </a:rPr>
                        <a:t> </a:t>
                      </a:r>
                      <a:r>
                        <a:rPr sz="1600" spc="-10" dirty="0">
                          <a:latin typeface="Calibri"/>
                          <a:cs typeface="Calibri"/>
                        </a:rPr>
                        <a:t>Equity</a:t>
                      </a:r>
                      <a:endParaRPr sz="1600">
                        <a:latin typeface="Calibri"/>
                        <a:cs typeface="Calibri"/>
                      </a:endParaRPr>
                    </a:p>
                  </a:txBody>
                  <a:tcPr marL="0" marR="0" marT="33019" marB="0">
                    <a:lnL w="19050">
                      <a:solidFill>
                        <a:srgbClr val="FFFFFF"/>
                      </a:solidFill>
                      <a:prstDash val="solid"/>
                    </a:lnL>
                    <a:lnR w="12700">
                      <a:solidFill>
                        <a:srgbClr val="FFFFFF"/>
                      </a:solidFill>
                      <a:prstDash val="solid"/>
                    </a:lnR>
                    <a:lnT w="57150">
                      <a:solidFill>
                        <a:srgbClr val="FFFFFF"/>
                      </a:solidFill>
                      <a:prstDash val="solid"/>
                    </a:lnT>
                    <a:lnB w="19050">
                      <a:solidFill>
                        <a:srgbClr val="FFFFFF"/>
                      </a:solidFill>
                      <a:prstDash val="solid"/>
                    </a:lnB>
                    <a:solidFill>
                      <a:srgbClr val="CFD5EA"/>
                    </a:solidFill>
                  </a:tcPr>
                </a:tc>
                <a:tc>
                  <a:txBody>
                    <a:bodyPr/>
                    <a:lstStyle/>
                    <a:p>
                      <a:pPr marR="86995" algn="r">
                        <a:lnSpc>
                          <a:spcPct val="100000"/>
                        </a:lnSpc>
                        <a:spcBef>
                          <a:spcPts val="259"/>
                        </a:spcBef>
                      </a:pPr>
                      <a:r>
                        <a:rPr sz="1600" spc="-20" dirty="0">
                          <a:latin typeface="Calibri"/>
                          <a:cs typeface="Calibri"/>
                        </a:rPr>
                        <a:t>9.0%</a:t>
                      </a:r>
                      <a:endParaRPr sz="1600">
                        <a:latin typeface="Calibri"/>
                        <a:cs typeface="Calibri"/>
                      </a:endParaRPr>
                    </a:p>
                  </a:txBody>
                  <a:tcPr marL="0" marR="0" marT="33019" marB="0">
                    <a:lnL w="12700">
                      <a:solidFill>
                        <a:srgbClr val="FFFFFF"/>
                      </a:solidFill>
                      <a:prstDash val="solid"/>
                    </a:lnL>
                    <a:lnR w="12700">
                      <a:solidFill>
                        <a:srgbClr val="FFFFFF"/>
                      </a:solidFill>
                      <a:prstDash val="solid"/>
                    </a:lnR>
                    <a:lnT w="57150">
                      <a:solidFill>
                        <a:srgbClr val="FFFFFF"/>
                      </a:solidFill>
                      <a:prstDash val="solid"/>
                    </a:lnT>
                    <a:lnB w="19050">
                      <a:solidFill>
                        <a:srgbClr val="FFFFFF"/>
                      </a:solidFill>
                      <a:prstDash val="solid"/>
                    </a:lnB>
                    <a:solidFill>
                      <a:srgbClr val="CFD5EA"/>
                    </a:solidFill>
                  </a:tcPr>
                </a:tc>
                <a:tc>
                  <a:txBody>
                    <a:bodyPr/>
                    <a:lstStyle/>
                    <a:p>
                      <a:pPr marR="86995" algn="r">
                        <a:lnSpc>
                          <a:spcPct val="100000"/>
                        </a:lnSpc>
                        <a:spcBef>
                          <a:spcPts val="259"/>
                        </a:spcBef>
                      </a:pPr>
                      <a:r>
                        <a:rPr sz="1600" spc="-10" dirty="0">
                          <a:latin typeface="Calibri"/>
                          <a:cs typeface="Calibri"/>
                        </a:rPr>
                        <a:t>10.5%</a:t>
                      </a:r>
                      <a:endParaRPr sz="1600">
                        <a:latin typeface="Calibri"/>
                        <a:cs typeface="Calibri"/>
                      </a:endParaRPr>
                    </a:p>
                  </a:txBody>
                  <a:tcPr marL="0" marR="0" marT="33019" marB="0">
                    <a:lnL w="12700">
                      <a:solidFill>
                        <a:srgbClr val="FFFFFF"/>
                      </a:solidFill>
                      <a:prstDash val="solid"/>
                    </a:lnL>
                    <a:lnR w="12700">
                      <a:solidFill>
                        <a:srgbClr val="FFFFFF"/>
                      </a:solidFill>
                      <a:prstDash val="solid"/>
                    </a:lnR>
                    <a:lnT w="57150">
                      <a:solidFill>
                        <a:srgbClr val="FFFFFF"/>
                      </a:solidFill>
                      <a:prstDash val="solid"/>
                    </a:lnT>
                    <a:lnB w="19050">
                      <a:solidFill>
                        <a:srgbClr val="FFFFFF"/>
                      </a:solidFill>
                      <a:prstDash val="solid"/>
                    </a:lnB>
                    <a:solidFill>
                      <a:srgbClr val="CFD5EA"/>
                    </a:solidFill>
                  </a:tcPr>
                </a:tc>
                <a:tc>
                  <a:txBody>
                    <a:bodyPr/>
                    <a:lstStyle/>
                    <a:p>
                      <a:pPr marR="86995" algn="r">
                        <a:lnSpc>
                          <a:spcPct val="100000"/>
                        </a:lnSpc>
                        <a:spcBef>
                          <a:spcPts val="259"/>
                        </a:spcBef>
                      </a:pPr>
                      <a:r>
                        <a:rPr sz="1600" spc="-10" dirty="0">
                          <a:latin typeface="Calibri"/>
                          <a:cs typeface="Calibri"/>
                        </a:rPr>
                        <a:t>10.8%</a:t>
                      </a:r>
                      <a:endParaRPr sz="1600">
                        <a:latin typeface="Calibri"/>
                        <a:cs typeface="Calibri"/>
                      </a:endParaRPr>
                    </a:p>
                  </a:txBody>
                  <a:tcPr marL="0" marR="0" marT="33019" marB="0">
                    <a:lnL w="12700">
                      <a:solidFill>
                        <a:srgbClr val="FFFFFF"/>
                      </a:solidFill>
                      <a:prstDash val="solid"/>
                    </a:lnL>
                    <a:lnR w="12700">
                      <a:solidFill>
                        <a:srgbClr val="FFFFFF"/>
                      </a:solidFill>
                      <a:prstDash val="solid"/>
                    </a:lnR>
                    <a:lnT w="57150">
                      <a:solidFill>
                        <a:srgbClr val="FFFFFF"/>
                      </a:solidFill>
                      <a:prstDash val="solid"/>
                    </a:lnT>
                    <a:lnB w="19050">
                      <a:solidFill>
                        <a:srgbClr val="FFFFFF"/>
                      </a:solidFill>
                      <a:prstDash val="solid"/>
                    </a:lnB>
                    <a:solidFill>
                      <a:srgbClr val="CFD5EA"/>
                    </a:solidFill>
                  </a:tcPr>
                </a:tc>
                <a:tc>
                  <a:txBody>
                    <a:bodyPr/>
                    <a:lstStyle/>
                    <a:p>
                      <a:pPr marR="85725" algn="r">
                        <a:lnSpc>
                          <a:spcPct val="100000"/>
                        </a:lnSpc>
                        <a:spcBef>
                          <a:spcPts val="259"/>
                        </a:spcBef>
                      </a:pPr>
                      <a:r>
                        <a:rPr sz="1600" spc="-10" dirty="0">
                          <a:latin typeface="Calibri"/>
                          <a:cs typeface="Calibri"/>
                        </a:rPr>
                        <a:t>11.4%</a:t>
                      </a:r>
                      <a:endParaRPr sz="1600">
                        <a:latin typeface="Calibri"/>
                        <a:cs typeface="Calibri"/>
                      </a:endParaRPr>
                    </a:p>
                  </a:txBody>
                  <a:tcPr marL="0" marR="0" marT="33019" marB="0">
                    <a:lnL w="12700">
                      <a:solidFill>
                        <a:srgbClr val="FFFFFF"/>
                      </a:solidFill>
                      <a:prstDash val="solid"/>
                    </a:lnL>
                    <a:lnR w="12700">
                      <a:solidFill>
                        <a:srgbClr val="FFFFFF"/>
                      </a:solidFill>
                      <a:prstDash val="solid"/>
                    </a:lnR>
                    <a:lnT w="57150">
                      <a:solidFill>
                        <a:srgbClr val="FFFFFF"/>
                      </a:solidFill>
                      <a:prstDash val="solid"/>
                    </a:lnT>
                    <a:lnB w="19050">
                      <a:solidFill>
                        <a:srgbClr val="FFFFFF"/>
                      </a:solidFill>
                      <a:prstDash val="solid"/>
                    </a:lnB>
                    <a:solidFill>
                      <a:srgbClr val="CFD5EA"/>
                    </a:solidFill>
                  </a:tcPr>
                </a:tc>
                <a:extLst>
                  <a:ext uri="{0D108BD9-81ED-4DB2-BD59-A6C34878D82A}">
                    <a16:rowId xmlns:a16="http://schemas.microsoft.com/office/drawing/2014/main" val="10001"/>
                  </a:ext>
                </a:extLst>
              </a:tr>
              <a:tr h="370205">
                <a:tc>
                  <a:txBody>
                    <a:bodyPr/>
                    <a:lstStyle/>
                    <a:p>
                      <a:pPr marL="91440">
                        <a:lnSpc>
                          <a:spcPct val="100000"/>
                        </a:lnSpc>
                        <a:spcBef>
                          <a:spcPts val="250"/>
                        </a:spcBef>
                      </a:pPr>
                      <a:r>
                        <a:rPr sz="1600" dirty="0">
                          <a:latin typeface="Calibri"/>
                          <a:cs typeface="Calibri"/>
                        </a:rPr>
                        <a:t>Cost</a:t>
                      </a:r>
                      <a:r>
                        <a:rPr sz="1600" spc="-15" dirty="0">
                          <a:latin typeface="Calibri"/>
                          <a:cs typeface="Calibri"/>
                        </a:rPr>
                        <a:t> </a:t>
                      </a:r>
                      <a:r>
                        <a:rPr sz="1600" dirty="0">
                          <a:latin typeface="Calibri"/>
                          <a:cs typeface="Calibri"/>
                        </a:rPr>
                        <a:t>of</a:t>
                      </a:r>
                      <a:r>
                        <a:rPr sz="1600" spc="-20" dirty="0">
                          <a:latin typeface="Calibri"/>
                          <a:cs typeface="Calibri"/>
                        </a:rPr>
                        <a:t> Debt</a:t>
                      </a:r>
                      <a:endParaRPr sz="1600">
                        <a:latin typeface="Calibri"/>
                        <a:cs typeface="Calibri"/>
                      </a:endParaRPr>
                    </a:p>
                  </a:txBody>
                  <a:tcPr marL="0" marR="0" marT="31750"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marR="86360" algn="r">
                        <a:lnSpc>
                          <a:spcPct val="100000"/>
                        </a:lnSpc>
                        <a:spcBef>
                          <a:spcPts val="250"/>
                        </a:spcBef>
                      </a:pPr>
                      <a:r>
                        <a:rPr sz="1600" spc="-10" dirty="0">
                          <a:latin typeface="Calibri"/>
                          <a:cs typeface="Calibri"/>
                        </a:rPr>
                        <a:t>3.50%</a:t>
                      </a:r>
                      <a:endParaRPr sz="1600">
                        <a:latin typeface="Calibri"/>
                        <a:cs typeface="Calibri"/>
                      </a:endParaRPr>
                    </a:p>
                  </a:txBody>
                  <a:tcPr marL="0" marR="0" marT="3175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marR="86995" algn="r">
                        <a:lnSpc>
                          <a:spcPct val="100000"/>
                        </a:lnSpc>
                        <a:spcBef>
                          <a:spcPts val="250"/>
                        </a:spcBef>
                      </a:pPr>
                      <a:r>
                        <a:rPr sz="1600" spc="-10" dirty="0">
                          <a:latin typeface="Calibri"/>
                          <a:cs typeface="Calibri"/>
                        </a:rPr>
                        <a:t>4.40%</a:t>
                      </a:r>
                      <a:endParaRPr sz="1600">
                        <a:latin typeface="Calibri"/>
                        <a:cs typeface="Calibri"/>
                      </a:endParaRPr>
                    </a:p>
                  </a:txBody>
                  <a:tcPr marL="0" marR="0" marT="3175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marR="86995" algn="r">
                        <a:lnSpc>
                          <a:spcPct val="100000"/>
                        </a:lnSpc>
                        <a:spcBef>
                          <a:spcPts val="250"/>
                        </a:spcBef>
                      </a:pPr>
                      <a:r>
                        <a:rPr sz="1600" spc="-10" dirty="0">
                          <a:latin typeface="Calibri"/>
                          <a:cs typeface="Calibri"/>
                        </a:rPr>
                        <a:t>4.80%</a:t>
                      </a:r>
                      <a:endParaRPr sz="1600">
                        <a:latin typeface="Calibri"/>
                        <a:cs typeface="Calibri"/>
                      </a:endParaRPr>
                    </a:p>
                  </a:txBody>
                  <a:tcPr marL="0" marR="0" marT="3175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marR="85725" algn="r">
                        <a:lnSpc>
                          <a:spcPct val="100000"/>
                        </a:lnSpc>
                        <a:spcBef>
                          <a:spcPts val="250"/>
                        </a:spcBef>
                      </a:pPr>
                      <a:r>
                        <a:rPr sz="1600" spc="-10" dirty="0">
                          <a:latin typeface="Calibri"/>
                          <a:cs typeface="Calibri"/>
                        </a:rPr>
                        <a:t>3.95%</a:t>
                      </a:r>
                      <a:endParaRPr sz="1600">
                        <a:latin typeface="Calibri"/>
                        <a:cs typeface="Calibri"/>
                      </a:endParaRPr>
                    </a:p>
                  </a:txBody>
                  <a:tcPr marL="0" marR="0" marT="3175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extLst>
                  <a:ext uri="{0D108BD9-81ED-4DB2-BD59-A6C34878D82A}">
                    <a16:rowId xmlns:a16="http://schemas.microsoft.com/office/drawing/2014/main" val="10002"/>
                  </a:ext>
                </a:extLst>
              </a:tr>
              <a:tr h="370840">
                <a:tc>
                  <a:txBody>
                    <a:bodyPr/>
                    <a:lstStyle/>
                    <a:p>
                      <a:pPr marL="91440">
                        <a:lnSpc>
                          <a:spcPct val="100000"/>
                        </a:lnSpc>
                        <a:spcBef>
                          <a:spcPts val="259"/>
                        </a:spcBef>
                      </a:pPr>
                      <a:r>
                        <a:rPr sz="1600" dirty="0">
                          <a:latin typeface="Calibri"/>
                          <a:cs typeface="Calibri"/>
                        </a:rPr>
                        <a:t>Equity/Debt</a:t>
                      </a:r>
                      <a:r>
                        <a:rPr sz="1600" spc="-80" dirty="0">
                          <a:latin typeface="Calibri"/>
                          <a:cs typeface="Calibri"/>
                        </a:rPr>
                        <a:t> </a:t>
                      </a:r>
                      <a:r>
                        <a:rPr sz="1600" spc="-10" dirty="0">
                          <a:latin typeface="Calibri"/>
                          <a:cs typeface="Calibri"/>
                        </a:rPr>
                        <a:t>Percentages</a:t>
                      </a:r>
                      <a:endParaRPr sz="1600">
                        <a:latin typeface="Calibri"/>
                        <a:cs typeface="Calibri"/>
                      </a:endParaRPr>
                    </a:p>
                  </a:txBody>
                  <a:tcPr marL="0" marR="0" marT="33019"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marR="86995" algn="r">
                        <a:lnSpc>
                          <a:spcPct val="100000"/>
                        </a:lnSpc>
                        <a:spcBef>
                          <a:spcPts val="259"/>
                        </a:spcBef>
                      </a:pPr>
                      <a:r>
                        <a:rPr sz="1600" dirty="0">
                          <a:latin typeface="Calibri"/>
                          <a:cs typeface="Calibri"/>
                        </a:rPr>
                        <a:t>40.0%</a:t>
                      </a:r>
                      <a:r>
                        <a:rPr sz="1600" spc="-5" dirty="0">
                          <a:latin typeface="Calibri"/>
                          <a:cs typeface="Calibri"/>
                        </a:rPr>
                        <a:t> </a:t>
                      </a:r>
                      <a:r>
                        <a:rPr sz="1600" dirty="0">
                          <a:latin typeface="Calibri"/>
                          <a:cs typeface="Calibri"/>
                        </a:rPr>
                        <a:t>/</a:t>
                      </a:r>
                      <a:r>
                        <a:rPr sz="1600" spc="-10" dirty="0">
                          <a:latin typeface="Calibri"/>
                          <a:cs typeface="Calibri"/>
                        </a:rPr>
                        <a:t> </a:t>
                      </a:r>
                      <a:r>
                        <a:rPr sz="1600" spc="-20" dirty="0">
                          <a:latin typeface="Calibri"/>
                          <a:cs typeface="Calibri"/>
                        </a:rPr>
                        <a:t>60.0%</a:t>
                      </a:r>
                      <a:endParaRPr sz="1600">
                        <a:latin typeface="Calibri"/>
                        <a:cs typeface="Calibri"/>
                      </a:endParaRPr>
                    </a:p>
                  </a:txBody>
                  <a:tcPr marL="0" marR="0" marT="3301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marR="86360" algn="r">
                        <a:lnSpc>
                          <a:spcPct val="100000"/>
                        </a:lnSpc>
                        <a:spcBef>
                          <a:spcPts val="259"/>
                        </a:spcBef>
                      </a:pPr>
                      <a:r>
                        <a:rPr sz="1600" dirty="0">
                          <a:latin typeface="Calibri"/>
                          <a:cs typeface="Calibri"/>
                        </a:rPr>
                        <a:t>50%</a:t>
                      </a:r>
                      <a:r>
                        <a:rPr sz="1600" spc="-5" dirty="0">
                          <a:latin typeface="Calibri"/>
                          <a:cs typeface="Calibri"/>
                        </a:rPr>
                        <a:t> </a:t>
                      </a:r>
                      <a:r>
                        <a:rPr sz="1600" dirty="0">
                          <a:latin typeface="Calibri"/>
                          <a:cs typeface="Calibri"/>
                        </a:rPr>
                        <a:t>/</a:t>
                      </a:r>
                      <a:r>
                        <a:rPr sz="1600" spc="-5" dirty="0">
                          <a:latin typeface="Calibri"/>
                          <a:cs typeface="Calibri"/>
                        </a:rPr>
                        <a:t> </a:t>
                      </a:r>
                      <a:r>
                        <a:rPr sz="1600" spc="-10" dirty="0">
                          <a:latin typeface="Calibri"/>
                          <a:cs typeface="Calibri"/>
                        </a:rPr>
                        <a:t>50.0%</a:t>
                      </a:r>
                      <a:endParaRPr sz="1600">
                        <a:latin typeface="Calibri"/>
                        <a:cs typeface="Calibri"/>
                      </a:endParaRPr>
                    </a:p>
                  </a:txBody>
                  <a:tcPr marL="0" marR="0" marT="3301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marR="85090" algn="r">
                        <a:lnSpc>
                          <a:spcPct val="100000"/>
                        </a:lnSpc>
                        <a:spcBef>
                          <a:spcPts val="259"/>
                        </a:spcBef>
                      </a:pPr>
                      <a:r>
                        <a:rPr sz="1600" dirty="0">
                          <a:latin typeface="Calibri"/>
                          <a:cs typeface="Calibri"/>
                        </a:rPr>
                        <a:t>51%</a:t>
                      </a:r>
                      <a:r>
                        <a:rPr sz="1600" spc="-5" dirty="0">
                          <a:latin typeface="Calibri"/>
                          <a:cs typeface="Calibri"/>
                        </a:rPr>
                        <a:t> </a:t>
                      </a:r>
                      <a:r>
                        <a:rPr sz="1600" dirty="0">
                          <a:latin typeface="Calibri"/>
                          <a:cs typeface="Calibri"/>
                        </a:rPr>
                        <a:t>/</a:t>
                      </a:r>
                      <a:r>
                        <a:rPr sz="1600" spc="-5" dirty="0">
                          <a:latin typeface="Calibri"/>
                          <a:cs typeface="Calibri"/>
                        </a:rPr>
                        <a:t> </a:t>
                      </a:r>
                      <a:r>
                        <a:rPr sz="1600" spc="-10" dirty="0">
                          <a:latin typeface="Calibri"/>
                          <a:cs typeface="Calibri"/>
                        </a:rPr>
                        <a:t>49.0%</a:t>
                      </a:r>
                      <a:endParaRPr sz="1600">
                        <a:latin typeface="Calibri"/>
                        <a:cs typeface="Calibri"/>
                      </a:endParaRPr>
                    </a:p>
                  </a:txBody>
                  <a:tcPr marL="0" marR="0" marT="3301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marR="85090" algn="r">
                        <a:lnSpc>
                          <a:spcPct val="100000"/>
                        </a:lnSpc>
                        <a:spcBef>
                          <a:spcPts val="259"/>
                        </a:spcBef>
                      </a:pPr>
                      <a:r>
                        <a:rPr sz="1600" dirty="0">
                          <a:latin typeface="Calibri"/>
                          <a:cs typeface="Calibri"/>
                        </a:rPr>
                        <a:t>54.6%</a:t>
                      </a:r>
                      <a:r>
                        <a:rPr sz="1600" spc="-15" dirty="0">
                          <a:latin typeface="Calibri"/>
                          <a:cs typeface="Calibri"/>
                        </a:rPr>
                        <a:t> </a:t>
                      </a:r>
                      <a:r>
                        <a:rPr sz="1600" dirty="0">
                          <a:latin typeface="Calibri"/>
                          <a:cs typeface="Calibri"/>
                        </a:rPr>
                        <a:t>/</a:t>
                      </a:r>
                      <a:r>
                        <a:rPr sz="1600" spc="-10" dirty="0">
                          <a:latin typeface="Calibri"/>
                          <a:cs typeface="Calibri"/>
                        </a:rPr>
                        <a:t> 45.4%</a:t>
                      </a:r>
                      <a:endParaRPr sz="1600">
                        <a:latin typeface="Calibri"/>
                        <a:cs typeface="Calibri"/>
                      </a:endParaRPr>
                    </a:p>
                  </a:txBody>
                  <a:tcPr marL="0" marR="0" marT="3301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extLst>
                  <a:ext uri="{0D108BD9-81ED-4DB2-BD59-A6C34878D82A}">
                    <a16:rowId xmlns:a16="http://schemas.microsoft.com/office/drawing/2014/main" val="10003"/>
                  </a:ext>
                </a:extLst>
              </a:tr>
              <a:tr h="370840">
                <a:tc>
                  <a:txBody>
                    <a:bodyPr/>
                    <a:lstStyle/>
                    <a:p>
                      <a:pPr marL="91440">
                        <a:lnSpc>
                          <a:spcPct val="100000"/>
                        </a:lnSpc>
                        <a:spcBef>
                          <a:spcPts val="259"/>
                        </a:spcBef>
                      </a:pPr>
                      <a:r>
                        <a:rPr sz="1600" spc="-10" dirty="0">
                          <a:latin typeface="Calibri"/>
                          <a:cs typeface="Calibri"/>
                        </a:rPr>
                        <a:t>Federal/State</a:t>
                      </a:r>
                      <a:r>
                        <a:rPr sz="1600" spc="-35" dirty="0">
                          <a:latin typeface="Calibri"/>
                          <a:cs typeface="Calibri"/>
                        </a:rPr>
                        <a:t> </a:t>
                      </a:r>
                      <a:r>
                        <a:rPr sz="1600" dirty="0">
                          <a:latin typeface="Calibri"/>
                          <a:cs typeface="Calibri"/>
                        </a:rPr>
                        <a:t>Income</a:t>
                      </a:r>
                      <a:r>
                        <a:rPr sz="1600" spc="-30" dirty="0">
                          <a:latin typeface="Calibri"/>
                          <a:cs typeface="Calibri"/>
                        </a:rPr>
                        <a:t> </a:t>
                      </a:r>
                      <a:r>
                        <a:rPr sz="1600" spc="-45" dirty="0">
                          <a:latin typeface="Calibri"/>
                          <a:cs typeface="Calibri"/>
                        </a:rPr>
                        <a:t>Tax </a:t>
                      </a:r>
                      <a:r>
                        <a:rPr sz="1600" spc="-20" dirty="0">
                          <a:latin typeface="Calibri"/>
                          <a:cs typeface="Calibri"/>
                        </a:rPr>
                        <a:t>Rates</a:t>
                      </a:r>
                      <a:endParaRPr sz="1600">
                        <a:latin typeface="Calibri"/>
                        <a:cs typeface="Calibri"/>
                      </a:endParaRPr>
                    </a:p>
                  </a:txBody>
                  <a:tcPr marL="0" marR="0" marT="33019" marB="0">
                    <a:lnL w="19050">
                      <a:solidFill>
                        <a:srgbClr val="FFFFFF"/>
                      </a:solidFill>
                      <a:prstDash val="solid"/>
                    </a:lnL>
                    <a:lnR w="12700">
                      <a:solidFill>
                        <a:srgbClr val="FFFFFF"/>
                      </a:solidFill>
                      <a:prstDash val="solid"/>
                    </a:lnR>
                    <a:lnT w="19050">
                      <a:solidFill>
                        <a:srgbClr val="FFFFFF"/>
                      </a:solidFill>
                      <a:prstDash val="solid"/>
                    </a:lnT>
                    <a:lnB w="19050">
                      <a:solidFill>
                        <a:srgbClr val="000000"/>
                      </a:solidFill>
                      <a:prstDash val="solid"/>
                    </a:lnB>
                    <a:solidFill>
                      <a:srgbClr val="E9EBF5"/>
                    </a:solidFill>
                  </a:tcPr>
                </a:tc>
                <a:tc>
                  <a:txBody>
                    <a:bodyPr/>
                    <a:lstStyle/>
                    <a:p>
                      <a:pPr marR="86360" algn="r">
                        <a:lnSpc>
                          <a:spcPct val="100000"/>
                        </a:lnSpc>
                        <a:spcBef>
                          <a:spcPts val="259"/>
                        </a:spcBef>
                      </a:pPr>
                      <a:r>
                        <a:rPr sz="1600" dirty="0">
                          <a:latin typeface="Calibri"/>
                          <a:cs typeface="Calibri"/>
                        </a:rPr>
                        <a:t>21.0%</a:t>
                      </a:r>
                      <a:r>
                        <a:rPr sz="1600" spc="-10" dirty="0">
                          <a:latin typeface="Calibri"/>
                          <a:cs typeface="Calibri"/>
                        </a:rPr>
                        <a:t> </a:t>
                      </a:r>
                      <a:r>
                        <a:rPr sz="1600" dirty="0">
                          <a:latin typeface="Calibri"/>
                          <a:cs typeface="Calibri"/>
                        </a:rPr>
                        <a:t>/</a:t>
                      </a:r>
                      <a:r>
                        <a:rPr sz="1600" spc="-10" dirty="0">
                          <a:latin typeface="Calibri"/>
                          <a:cs typeface="Calibri"/>
                        </a:rPr>
                        <a:t> </a:t>
                      </a:r>
                      <a:r>
                        <a:rPr sz="1600" spc="-20" dirty="0">
                          <a:latin typeface="Calibri"/>
                          <a:cs typeface="Calibri"/>
                        </a:rPr>
                        <a:t>9.0%</a:t>
                      </a:r>
                      <a:endParaRPr sz="1600">
                        <a:latin typeface="Calibri"/>
                        <a:cs typeface="Calibri"/>
                      </a:endParaRPr>
                    </a:p>
                  </a:txBody>
                  <a:tcPr marL="0" marR="0" marT="33019" marB="0">
                    <a:lnL w="12700">
                      <a:solidFill>
                        <a:srgbClr val="FFFFFF"/>
                      </a:solidFill>
                      <a:prstDash val="solid"/>
                    </a:lnL>
                    <a:lnR w="12700">
                      <a:solidFill>
                        <a:srgbClr val="FFFFFF"/>
                      </a:solidFill>
                      <a:prstDash val="solid"/>
                    </a:lnR>
                    <a:lnT w="19050">
                      <a:solidFill>
                        <a:srgbClr val="FFFFFF"/>
                      </a:solidFill>
                      <a:prstDash val="solid"/>
                    </a:lnT>
                    <a:lnB w="19050">
                      <a:solidFill>
                        <a:srgbClr val="000000"/>
                      </a:solidFill>
                      <a:prstDash val="solid"/>
                    </a:lnB>
                    <a:solidFill>
                      <a:srgbClr val="E9EBF5"/>
                    </a:solidFill>
                  </a:tcPr>
                </a:tc>
                <a:tc>
                  <a:txBody>
                    <a:bodyPr/>
                    <a:lstStyle/>
                    <a:p>
                      <a:pPr marR="86360" algn="r">
                        <a:lnSpc>
                          <a:spcPct val="100000"/>
                        </a:lnSpc>
                        <a:spcBef>
                          <a:spcPts val="259"/>
                        </a:spcBef>
                      </a:pPr>
                      <a:r>
                        <a:rPr sz="1600" dirty="0">
                          <a:latin typeface="Calibri"/>
                          <a:cs typeface="Calibri"/>
                        </a:rPr>
                        <a:t>21.0%</a:t>
                      </a:r>
                      <a:r>
                        <a:rPr sz="1600" spc="-10" dirty="0">
                          <a:latin typeface="Calibri"/>
                          <a:cs typeface="Calibri"/>
                        </a:rPr>
                        <a:t> </a:t>
                      </a:r>
                      <a:r>
                        <a:rPr sz="1600" dirty="0">
                          <a:latin typeface="Calibri"/>
                          <a:cs typeface="Calibri"/>
                        </a:rPr>
                        <a:t>/</a:t>
                      </a:r>
                      <a:r>
                        <a:rPr sz="1600" spc="-10" dirty="0">
                          <a:latin typeface="Calibri"/>
                          <a:cs typeface="Calibri"/>
                        </a:rPr>
                        <a:t> </a:t>
                      </a:r>
                      <a:r>
                        <a:rPr sz="1600" spc="-20" dirty="0">
                          <a:latin typeface="Calibri"/>
                          <a:cs typeface="Calibri"/>
                        </a:rPr>
                        <a:t>9.0%</a:t>
                      </a:r>
                      <a:endParaRPr sz="1600">
                        <a:latin typeface="Calibri"/>
                        <a:cs typeface="Calibri"/>
                      </a:endParaRPr>
                    </a:p>
                  </a:txBody>
                  <a:tcPr marL="0" marR="0" marT="33019" marB="0">
                    <a:lnL w="12700">
                      <a:solidFill>
                        <a:srgbClr val="FFFFFF"/>
                      </a:solidFill>
                      <a:prstDash val="solid"/>
                    </a:lnL>
                    <a:lnR w="12700">
                      <a:solidFill>
                        <a:srgbClr val="FFFFFF"/>
                      </a:solidFill>
                      <a:prstDash val="solid"/>
                    </a:lnR>
                    <a:lnT w="19050">
                      <a:solidFill>
                        <a:srgbClr val="FFFFFF"/>
                      </a:solidFill>
                      <a:prstDash val="solid"/>
                    </a:lnT>
                    <a:lnB w="19050">
                      <a:solidFill>
                        <a:srgbClr val="000000"/>
                      </a:solidFill>
                      <a:prstDash val="solid"/>
                    </a:lnB>
                    <a:solidFill>
                      <a:srgbClr val="E9EBF5"/>
                    </a:solidFill>
                  </a:tcPr>
                </a:tc>
                <a:tc>
                  <a:txBody>
                    <a:bodyPr/>
                    <a:lstStyle/>
                    <a:p>
                      <a:pPr marR="86360" algn="r">
                        <a:lnSpc>
                          <a:spcPct val="100000"/>
                        </a:lnSpc>
                        <a:spcBef>
                          <a:spcPts val="259"/>
                        </a:spcBef>
                      </a:pPr>
                      <a:r>
                        <a:rPr sz="1600" dirty="0">
                          <a:latin typeface="Calibri"/>
                          <a:cs typeface="Calibri"/>
                        </a:rPr>
                        <a:t>21.0%</a:t>
                      </a:r>
                      <a:r>
                        <a:rPr sz="1600" spc="-20" dirty="0">
                          <a:latin typeface="Calibri"/>
                          <a:cs typeface="Calibri"/>
                        </a:rPr>
                        <a:t> </a:t>
                      </a:r>
                      <a:r>
                        <a:rPr sz="1600" dirty="0">
                          <a:latin typeface="Calibri"/>
                          <a:cs typeface="Calibri"/>
                        </a:rPr>
                        <a:t>/</a:t>
                      </a:r>
                      <a:r>
                        <a:rPr sz="1600" spc="-10" dirty="0">
                          <a:latin typeface="Calibri"/>
                          <a:cs typeface="Calibri"/>
                        </a:rPr>
                        <a:t> </a:t>
                      </a:r>
                      <a:r>
                        <a:rPr sz="1600" spc="-20" dirty="0">
                          <a:latin typeface="Calibri"/>
                          <a:cs typeface="Calibri"/>
                        </a:rPr>
                        <a:t>9.0%</a:t>
                      </a:r>
                      <a:endParaRPr sz="1600">
                        <a:latin typeface="Calibri"/>
                        <a:cs typeface="Calibri"/>
                      </a:endParaRPr>
                    </a:p>
                  </a:txBody>
                  <a:tcPr marL="0" marR="0" marT="33019" marB="0">
                    <a:lnL w="12700">
                      <a:solidFill>
                        <a:srgbClr val="FFFFFF"/>
                      </a:solidFill>
                      <a:prstDash val="solid"/>
                    </a:lnL>
                    <a:lnR w="12700">
                      <a:solidFill>
                        <a:srgbClr val="FFFFFF"/>
                      </a:solidFill>
                      <a:prstDash val="solid"/>
                    </a:lnR>
                    <a:lnT w="19050">
                      <a:solidFill>
                        <a:srgbClr val="FFFFFF"/>
                      </a:solidFill>
                      <a:prstDash val="solid"/>
                    </a:lnT>
                    <a:lnB w="19050">
                      <a:solidFill>
                        <a:srgbClr val="000000"/>
                      </a:solidFill>
                      <a:prstDash val="solid"/>
                    </a:lnB>
                    <a:solidFill>
                      <a:srgbClr val="E9EBF5"/>
                    </a:solidFill>
                  </a:tcPr>
                </a:tc>
                <a:tc>
                  <a:txBody>
                    <a:bodyPr/>
                    <a:lstStyle/>
                    <a:p>
                      <a:pPr marR="85090" algn="r">
                        <a:lnSpc>
                          <a:spcPct val="100000"/>
                        </a:lnSpc>
                        <a:spcBef>
                          <a:spcPts val="259"/>
                        </a:spcBef>
                      </a:pPr>
                      <a:r>
                        <a:rPr sz="1600" dirty="0">
                          <a:latin typeface="Calibri"/>
                          <a:cs typeface="Calibri"/>
                        </a:rPr>
                        <a:t>21.0%</a:t>
                      </a:r>
                      <a:r>
                        <a:rPr sz="1600" spc="-10" dirty="0">
                          <a:latin typeface="Calibri"/>
                          <a:cs typeface="Calibri"/>
                        </a:rPr>
                        <a:t> </a:t>
                      </a:r>
                      <a:r>
                        <a:rPr sz="1600" dirty="0">
                          <a:latin typeface="Calibri"/>
                          <a:cs typeface="Calibri"/>
                        </a:rPr>
                        <a:t>/</a:t>
                      </a:r>
                      <a:r>
                        <a:rPr sz="1600" spc="-10" dirty="0">
                          <a:latin typeface="Calibri"/>
                          <a:cs typeface="Calibri"/>
                        </a:rPr>
                        <a:t> </a:t>
                      </a:r>
                      <a:r>
                        <a:rPr sz="1600" spc="-20" dirty="0">
                          <a:latin typeface="Calibri"/>
                          <a:cs typeface="Calibri"/>
                        </a:rPr>
                        <a:t>9.0%</a:t>
                      </a:r>
                      <a:endParaRPr sz="1600">
                        <a:latin typeface="Calibri"/>
                        <a:cs typeface="Calibri"/>
                      </a:endParaRPr>
                    </a:p>
                  </a:txBody>
                  <a:tcPr marL="0" marR="0" marT="33019" marB="0">
                    <a:lnL w="12700">
                      <a:solidFill>
                        <a:srgbClr val="FFFFFF"/>
                      </a:solidFill>
                      <a:prstDash val="solid"/>
                    </a:lnL>
                    <a:lnR w="12700">
                      <a:solidFill>
                        <a:srgbClr val="FFFFFF"/>
                      </a:solidFill>
                      <a:prstDash val="solid"/>
                    </a:lnR>
                    <a:lnT w="19050">
                      <a:solidFill>
                        <a:srgbClr val="FFFFFF"/>
                      </a:solidFill>
                      <a:prstDash val="solid"/>
                    </a:lnT>
                    <a:lnB w="19050">
                      <a:solidFill>
                        <a:srgbClr val="000000"/>
                      </a:solidFill>
                      <a:prstDash val="solid"/>
                    </a:lnB>
                    <a:solidFill>
                      <a:srgbClr val="E9EBF5"/>
                    </a:solidFill>
                  </a:tcPr>
                </a:tc>
                <a:extLst>
                  <a:ext uri="{0D108BD9-81ED-4DB2-BD59-A6C34878D82A}">
                    <a16:rowId xmlns:a16="http://schemas.microsoft.com/office/drawing/2014/main" val="10004"/>
                  </a:ext>
                </a:extLst>
              </a:tr>
              <a:tr h="578485">
                <a:tc>
                  <a:txBody>
                    <a:bodyPr/>
                    <a:lstStyle/>
                    <a:p>
                      <a:pPr marL="91440">
                        <a:lnSpc>
                          <a:spcPct val="100000"/>
                        </a:lnSpc>
                        <a:spcBef>
                          <a:spcPts val="250"/>
                        </a:spcBef>
                      </a:pPr>
                      <a:r>
                        <a:rPr sz="1600" spc="-25" dirty="0">
                          <a:latin typeface="Calibri"/>
                          <a:cs typeface="Calibri"/>
                        </a:rPr>
                        <a:t>Total</a:t>
                      </a:r>
                      <a:r>
                        <a:rPr sz="1600" spc="-50" dirty="0">
                          <a:latin typeface="Calibri"/>
                          <a:cs typeface="Calibri"/>
                        </a:rPr>
                        <a:t> </a:t>
                      </a:r>
                      <a:r>
                        <a:rPr sz="1600" spc="-20" dirty="0">
                          <a:latin typeface="Calibri"/>
                          <a:cs typeface="Calibri"/>
                        </a:rPr>
                        <a:t>Pre‐Tax</a:t>
                      </a:r>
                      <a:r>
                        <a:rPr sz="1600" spc="-30" dirty="0">
                          <a:latin typeface="Calibri"/>
                          <a:cs typeface="Calibri"/>
                        </a:rPr>
                        <a:t> </a:t>
                      </a:r>
                      <a:r>
                        <a:rPr sz="1600" dirty="0">
                          <a:latin typeface="Calibri"/>
                          <a:cs typeface="Calibri"/>
                        </a:rPr>
                        <a:t>Cost</a:t>
                      </a:r>
                      <a:r>
                        <a:rPr sz="1600" spc="-40" dirty="0">
                          <a:latin typeface="Calibri"/>
                          <a:cs typeface="Calibri"/>
                        </a:rPr>
                        <a:t> </a:t>
                      </a:r>
                      <a:r>
                        <a:rPr sz="1600" dirty="0">
                          <a:latin typeface="Calibri"/>
                          <a:cs typeface="Calibri"/>
                        </a:rPr>
                        <a:t>of</a:t>
                      </a:r>
                      <a:r>
                        <a:rPr sz="1600" spc="-25" dirty="0">
                          <a:latin typeface="Calibri"/>
                          <a:cs typeface="Calibri"/>
                        </a:rPr>
                        <a:t> </a:t>
                      </a:r>
                      <a:r>
                        <a:rPr sz="1600" spc="-10" dirty="0">
                          <a:latin typeface="Calibri"/>
                          <a:cs typeface="Calibri"/>
                        </a:rPr>
                        <a:t>Capital</a:t>
                      </a:r>
                      <a:endParaRPr sz="1600">
                        <a:latin typeface="Calibri"/>
                        <a:cs typeface="Calibri"/>
                      </a:endParaRPr>
                    </a:p>
                  </a:txBody>
                  <a:tcPr marL="0" marR="0" marT="31750" marB="0">
                    <a:lnL w="19050">
                      <a:solidFill>
                        <a:srgbClr val="FFFFFF"/>
                      </a:solidFill>
                      <a:prstDash val="solid"/>
                    </a:lnL>
                    <a:lnR w="12700">
                      <a:solidFill>
                        <a:srgbClr val="FFFFFF"/>
                      </a:solidFill>
                      <a:prstDash val="solid"/>
                    </a:lnR>
                    <a:lnT w="19050">
                      <a:solidFill>
                        <a:srgbClr val="000000"/>
                      </a:solidFill>
                      <a:prstDash val="solid"/>
                    </a:lnT>
                    <a:solidFill>
                      <a:srgbClr val="CFD5EA"/>
                    </a:solidFill>
                  </a:tcPr>
                </a:tc>
                <a:tc>
                  <a:txBody>
                    <a:bodyPr/>
                    <a:lstStyle/>
                    <a:p>
                      <a:pPr marR="85725" algn="r">
                        <a:lnSpc>
                          <a:spcPct val="100000"/>
                        </a:lnSpc>
                        <a:spcBef>
                          <a:spcPts val="250"/>
                        </a:spcBef>
                      </a:pPr>
                      <a:r>
                        <a:rPr sz="1600" spc="-20" dirty="0">
                          <a:latin typeface="Calibri"/>
                          <a:cs typeface="Calibri"/>
                        </a:rPr>
                        <a:t>7.1%</a:t>
                      </a:r>
                      <a:endParaRPr sz="1600">
                        <a:latin typeface="Calibri"/>
                        <a:cs typeface="Calibri"/>
                      </a:endParaRPr>
                    </a:p>
                  </a:txBody>
                  <a:tcPr marL="0" marR="0" marT="31750" marB="0">
                    <a:lnL w="12700">
                      <a:solidFill>
                        <a:srgbClr val="FFFFFF"/>
                      </a:solidFill>
                      <a:prstDash val="solid"/>
                    </a:lnL>
                    <a:lnR w="12700">
                      <a:solidFill>
                        <a:srgbClr val="FFFFFF"/>
                      </a:solidFill>
                      <a:prstDash val="solid"/>
                    </a:lnR>
                    <a:lnT w="19050">
                      <a:solidFill>
                        <a:srgbClr val="000000"/>
                      </a:solidFill>
                      <a:prstDash val="solid"/>
                    </a:lnT>
                    <a:solidFill>
                      <a:srgbClr val="CFD5EA"/>
                    </a:solidFill>
                  </a:tcPr>
                </a:tc>
                <a:tc>
                  <a:txBody>
                    <a:bodyPr/>
                    <a:lstStyle/>
                    <a:p>
                      <a:pPr marR="85725" algn="r">
                        <a:lnSpc>
                          <a:spcPct val="100000"/>
                        </a:lnSpc>
                        <a:spcBef>
                          <a:spcPts val="250"/>
                        </a:spcBef>
                      </a:pPr>
                      <a:r>
                        <a:rPr sz="1600" spc="-20" dirty="0">
                          <a:latin typeface="Calibri"/>
                          <a:cs typeface="Calibri"/>
                        </a:rPr>
                        <a:t>9.0%</a:t>
                      </a:r>
                      <a:endParaRPr sz="1600">
                        <a:latin typeface="Calibri"/>
                        <a:cs typeface="Calibri"/>
                      </a:endParaRPr>
                    </a:p>
                    <a:p>
                      <a:pPr marR="85725" algn="r">
                        <a:lnSpc>
                          <a:spcPct val="100000"/>
                        </a:lnSpc>
                      </a:pPr>
                      <a:r>
                        <a:rPr sz="1600" b="1" dirty="0">
                          <a:latin typeface="Calibri"/>
                          <a:cs typeface="Calibri"/>
                        </a:rPr>
                        <a:t>+28%</a:t>
                      </a:r>
                      <a:r>
                        <a:rPr sz="1600" b="1" spc="-20" dirty="0">
                          <a:latin typeface="Calibri"/>
                          <a:cs typeface="Calibri"/>
                        </a:rPr>
                        <a:t> </a:t>
                      </a:r>
                      <a:r>
                        <a:rPr sz="1600" b="1" spc="-10" dirty="0">
                          <a:latin typeface="Calibri"/>
                          <a:cs typeface="Calibri"/>
                        </a:rPr>
                        <a:t>higher</a:t>
                      </a:r>
                      <a:endParaRPr sz="1600">
                        <a:latin typeface="Calibri"/>
                        <a:cs typeface="Calibri"/>
                      </a:endParaRPr>
                    </a:p>
                  </a:txBody>
                  <a:tcPr marL="0" marR="0" marT="31750" marB="0">
                    <a:lnL w="12700">
                      <a:solidFill>
                        <a:srgbClr val="FFFFFF"/>
                      </a:solidFill>
                      <a:prstDash val="solid"/>
                    </a:lnL>
                    <a:lnR w="12700">
                      <a:solidFill>
                        <a:srgbClr val="FFFFFF"/>
                      </a:solidFill>
                      <a:prstDash val="solid"/>
                    </a:lnR>
                    <a:lnT w="19050">
                      <a:solidFill>
                        <a:srgbClr val="000000"/>
                      </a:solidFill>
                      <a:prstDash val="solid"/>
                    </a:lnT>
                    <a:solidFill>
                      <a:srgbClr val="CFD5EA"/>
                    </a:solidFill>
                  </a:tcPr>
                </a:tc>
                <a:tc>
                  <a:txBody>
                    <a:bodyPr/>
                    <a:lstStyle/>
                    <a:p>
                      <a:pPr marR="85725" algn="r">
                        <a:lnSpc>
                          <a:spcPct val="100000"/>
                        </a:lnSpc>
                        <a:spcBef>
                          <a:spcPts val="250"/>
                        </a:spcBef>
                      </a:pPr>
                      <a:r>
                        <a:rPr sz="1600" spc="-20" dirty="0">
                          <a:latin typeface="Calibri"/>
                          <a:cs typeface="Calibri"/>
                        </a:rPr>
                        <a:t>9.5%</a:t>
                      </a:r>
                      <a:endParaRPr sz="1600">
                        <a:latin typeface="Calibri"/>
                        <a:cs typeface="Calibri"/>
                      </a:endParaRPr>
                    </a:p>
                    <a:p>
                      <a:pPr marR="85725" algn="r">
                        <a:lnSpc>
                          <a:spcPct val="100000"/>
                        </a:lnSpc>
                      </a:pPr>
                      <a:r>
                        <a:rPr sz="1600" b="1" dirty="0">
                          <a:latin typeface="Calibri"/>
                          <a:cs typeface="Calibri"/>
                        </a:rPr>
                        <a:t>+35%</a:t>
                      </a:r>
                      <a:r>
                        <a:rPr sz="1600" b="1" spc="-15" dirty="0">
                          <a:latin typeface="Calibri"/>
                          <a:cs typeface="Calibri"/>
                        </a:rPr>
                        <a:t> </a:t>
                      </a:r>
                      <a:r>
                        <a:rPr sz="1600" b="1" spc="-10" dirty="0">
                          <a:latin typeface="Calibri"/>
                          <a:cs typeface="Calibri"/>
                        </a:rPr>
                        <a:t>higher</a:t>
                      </a:r>
                      <a:endParaRPr sz="1600">
                        <a:latin typeface="Calibri"/>
                        <a:cs typeface="Calibri"/>
                      </a:endParaRPr>
                    </a:p>
                  </a:txBody>
                  <a:tcPr marL="0" marR="0" marT="31750" marB="0">
                    <a:lnL w="12700">
                      <a:solidFill>
                        <a:srgbClr val="FFFFFF"/>
                      </a:solidFill>
                      <a:prstDash val="solid"/>
                    </a:lnL>
                    <a:lnR w="12700">
                      <a:solidFill>
                        <a:srgbClr val="FFFFFF"/>
                      </a:solidFill>
                      <a:prstDash val="solid"/>
                    </a:lnR>
                    <a:lnT w="19050">
                      <a:solidFill>
                        <a:srgbClr val="000000"/>
                      </a:solidFill>
                      <a:prstDash val="solid"/>
                    </a:lnT>
                    <a:solidFill>
                      <a:srgbClr val="CFD5EA"/>
                    </a:solidFill>
                  </a:tcPr>
                </a:tc>
                <a:tc>
                  <a:txBody>
                    <a:bodyPr/>
                    <a:lstStyle/>
                    <a:p>
                      <a:pPr marR="85090" algn="r">
                        <a:lnSpc>
                          <a:spcPct val="100000"/>
                        </a:lnSpc>
                        <a:spcBef>
                          <a:spcPts val="250"/>
                        </a:spcBef>
                      </a:pPr>
                      <a:r>
                        <a:rPr sz="1600" spc="-20" dirty="0">
                          <a:latin typeface="Calibri"/>
                          <a:cs typeface="Calibri"/>
                        </a:rPr>
                        <a:t>9.9%</a:t>
                      </a:r>
                      <a:endParaRPr sz="1600">
                        <a:latin typeface="Calibri"/>
                        <a:cs typeface="Calibri"/>
                      </a:endParaRPr>
                    </a:p>
                    <a:p>
                      <a:pPr marR="85090" algn="r">
                        <a:lnSpc>
                          <a:spcPct val="100000"/>
                        </a:lnSpc>
                      </a:pPr>
                      <a:r>
                        <a:rPr sz="1600" b="1" dirty="0">
                          <a:latin typeface="Calibri"/>
                          <a:cs typeface="Calibri"/>
                        </a:rPr>
                        <a:t>+40%</a:t>
                      </a:r>
                      <a:r>
                        <a:rPr sz="1600" b="1" spc="-15" dirty="0">
                          <a:latin typeface="Calibri"/>
                          <a:cs typeface="Calibri"/>
                        </a:rPr>
                        <a:t> </a:t>
                      </a:r>
                      <a:r>
                        <a:rPr sz="1600" b="1" spc="-10" dirty="0">
                          <a:latin typeface="Calibri"/>
                          <a:cs typeface="Calibri"/>
                        </a:rPr>
                        <a:t>higher</a:t>
                      </a:r>
                      <a:endParaRPr sz="1600">
                        <a:latin typeface="Calibri"/>
                        <a:cs typeface="Calibri"/>
                      </a:endParaRPr>
                    </a:p>
                  </a:txBody>
                  <a:tcPr marL="0" marR="0" marT="31750" marB="0">
                    <a:lnL w="12700">
                      <a:solidFill>
                        <a:srgbClr val="FFFFFF"/>
                      </a:solidFill>
                      <a:prstDash val="solid"/>
                    </a:lnL>
                    <a:lnR w="12700">
                      <a:solidFill>
                        <a:srgbClr val="FFFFFF"/>
                      </a:solidFill>
                      <a:prstDash val="solid"/>
                    </a:lnR>
                    <a:lnT w="19050">
                      <a:solidFill>
                        <a:srgbClr val="000000"/>
                      </a:solidFill>
                      <a:prstDash val="solid"/>
                    </a:lnT>
                    <a:solidFill>
                      <a:srgbClr val="CFD5EA"/>
                    </a:solidFill>
                  </a:tcPr>
                </a:tc>
                <a:extLst>
                  <a:ext uri="{0D108BD9-81ED-4DB2-BD59-A6C34878D82A}">
                    <a16:rowId xmlns:a16="http://schemas.microsoft.com/office/drawing/2014/main" val="10005"/>
                  </a:ext>
                </a:extLst>
              </a:tr>
              <a:tr h="579120">
                <a:tc>
                  <a:txBody>
                    <a:bodyPr/>
                    <a:lstStyle/>
                    <a:p>
                      <a:pPr marL="90805">
                        <a:lnSpc>
                          <a:spcPct val="100000"/>
                        </a:lnSpc>
                        <a:spcBef>
                          <a:spcPts val="250"/>
                        </a:spcBef>
                      </a:pPr>
                      <a:r>
                        <a:rPr sz="1600" dirty="0">
                          <a:latin typeface="Calibri"/>
                          <a:cs typeface="Calibri"/>
                        </a:rPr>
                        <a:t>Annual</a:t>
                      </a:r>
                      <a:r>
                        <a:rPr sz="1600" spc="-60" dirty="0">
                          <a:latin typeface="Calibri"/>
                          <a:cs typeface="Calibri"/>
                        </a:rPr>
                        <a:t> </a:t>
                      </a:r>
                      <a:r>
                        <a:rPr sz="1600" dirty="0">
                          <a:latin typeface="Calibri"/>
                          <a:cs typeface="Calibri"/>
                        </a:rPr>
                        <a:t>Capital</a:t>
                      </a:r>
                      <a:r>
                        <a:rPr sz="1600" spc="-50" dirty="0">
                          <a:latin typeface="Calibri"/>
                          <a:cs typeface="Calibri"/>
                        </a:rPr>
                        <a:t> </a:t>
                      </a:r>
                      <a:r>
                        <a:rPr sz="1600" dirty="0">
                          <a:latin typeface="Calibri"/>
                          <a:cs typeface="Calibri"/>
                        </a:rPr>
                        <a:t>Recovery</a:t>
                      </a:r>
                      <a:r>
                        <a:rPr sz="1600" spc="-40" dirty="0">
                          <a:latin typeface="Calibri"/>
                          <a:cs typeface="Calibri"/>
                        </a:rPr>
                        <a:t> </a:t>
                      </a:r>
                      <a:r>
                        <a:rPr sz="1600" spc="-25" dirty="0">
                          <a:latin typeface="Calibri"/>
                          <a:cs typeface="Calibri"/>
                        </a:rPr>
                        <a:t>for</a:t>
                      </a:r>
                      <a:endParaRPr sz="1600">
                        <a:latin typeface="Calibri"/>
                        <a:cs typeface="Calibri"/>
                      </a:endParaRPr>
                    </a:p>
                    <a:p>
                      <a:pPr marL="90805">
                        <a:lnSpc>
                          <a:spcPct val="100000"/>
                        </a:lnSpc>
                      </a:pPr>
                      <a:r>
                        <a:rPr sz="1600" dirty="0">
                          <a:latin typeface="Calibri"/>
                          <a:cs typeface="Calibri"/>
                        </a:rPr>
                        <a:t>$3</a:t>
                      </a:r>
                      <a:r>
                        <a:rPr sz="1600" spc="-35" dirty="0">
                          <a:latin typeface="Calibri"/>
                          <a:cs typeface="Calibri"/>
                        </a:rPr>
                        <a:t> </a:t>
                      </a:r>
                      <a:r>
                        <a:rPr sz="1600" dirty="0">
                          <a:latin typeface="Calibri"/>
                          <a:cs typeface="Calibri"/>
                        </a:rPr>
                        <a:t>Billion</a:t>
                      </a:r>
                      <a:r>
                        <a:rPr sz="1600" spc="-35" dirty="0">
                          <a:latin typeface="Calibri"/>
                          <a:cs typeface="Calibri"/>
                        </a:rPr>
                        <a:t> </a:t>
                      </a:r>
                      <a:r>
                        <a:rPr sz="1600" dirty="0">
                          <a:latin typeface="Calibri"/>
                          <a:cs typeface="Calibri"/>
                        </a:rPr>
                        <a:t>Rate</a:t>
                      </a:r>
                      <a:r>
                        <a:rPr sz="1600" spc="-15" dirty="0">
                          <a:latin typeface="Calibri"/>
                          <a:cs typeface="Calibri"/>
                        </a:rPr>
                        <a:t> </a:t>
                      </a:r>
                      <a:r>
                        <a:rPr sz="1600" spc="-20" dirty="0">
                          <a:latin typeface="Calibri"/>
                          <a:cs typeface="Calibri"/>
                        </a:rPr>
                        <a:t>Base</a:t>
                      </a:r>
                      <a:endParaRPr sz="1600">
                        <a:latin typeface="Calibri"/>
                        <a:cs typeface="Calibri"/>
                      </a:endParaRPr>
                    </a:p>
                  </a:txBody>
                  <a:tcPr marL="0" marR="0" marT="31750" marB="0">
                    <a:solidFill>
                      <a:srgbClr val="E9EBF5"/>
                    </a:solidFill>
                  </a:tcPr>
                </a:tc>
                <a:tc>
                  <a:txBody>
                    <a:bodyPr/>
                    <a:lstStyle/>
                    <a:p>
                      <a:pPr marR="84455" algn="r">
                        <a:lnSpc>
                          <a:spcPct val="100000"/>
                        </a:lnSpc>
                        <a:spcBef>
                          <a:spcPts val="250"/>
                        </a:spcBef>
                      </a:pPr>
                      <a:r>
                        <a:rPr sz="1600" dirty="0">
                          <a:latin typeface="Calibri"/>
                          <a:cs typeface="Calibri"/>
                        </a:rPr>
                        <a:t>$212</a:t>
                      </a:r>
                      <a:r>
                        <a:rPr sz="1600" spc="-10" dirty="0">
                          <a:latin typeface="Calibri"/>
                          <a:cs typeface="Calibri"/>
                        </a:rPr>
                        <a:t> million</a:t>
                      </a:r>
                      <a:endParaRPr sz="1600">
                        <a:latin typeface="Calibri"/>
                        <a:cs typeface="Calibri"/>
                      </a:endParaRPr>
                    </a:p>
                  </a:txBody>
                  <a:tcPr marL="0" marR="0" marT="31750" marB="0">
                    <a:solidFill>
                      <a:srgbClr val="E9EBF5"/>
                    </a:solidFill>
                  </a:tcPr>
                </a:tc>
                <a:tc>
                  <a:txBody>
                    <a:bodyPr/>
                    <a:lstStyle/>
                    <a:p>
                      <a:pPr marL="200025">
                        <a:lnSpc>
                          <a:spcPct val="100000"/>
                        </a:lnSpc>
                        <a:spcBef>
                          <a:spcPts val="250"/>
                        </a:spcBef>
                      </a:pPr>
                      <a:r>
                        <a:rPr sz="1600" dirty="0">
                          <a:latin typeface="Calibri"/>
                          <a:cs typeface="Calibri"/>
                        </a:rPr>
                        <a:t>$271</a:t>
                      </a:r>
                      <a:r>
                        <a:rPr sz="1600" spc="-10" dirty="0">
                          <a:latin typeface="Calibri"/>
                          <a:cs typeface="Calibri"/>
                        </a:rPr>
                        <a:t> million</a:t>
                      </a:r>
                      <a:endParaRPr sz="1600">
                        <a:latin typeface="Calibri"/>
                        <a:cs typeface="Calibri"/>
                      </a:endParaRPr>
                    </a:p>
                    <a:p>
                      <a:pPr marL="200660">
                        <a:lnSpc>
                          <a:spcPct val="100000"/>
                        </a:lnSpc>
                      </a:pPr>
                      <a:r>
                        <a:rPr sz="1600" dirty="0">
                          <a:latin typeface="Calibri"/>
                          <a:cs typeface="Calibri"/>
                        </a:rPr>
                        <a:t>+$59</a:t>
                      </a:r>
                      <a:r>
                        <a:rPr sz="1600" spc="-10" dirty="0">
                          <a:latin typeface="Calibri"/>
                          <a:cs typeface="Calibri"/>
                        </a:rPr>
                        <a:t> million</a:t>
                      </a:r>
                      <a:endParaRPr sz="1600">
                        <a:latin typeface="Calibri"/>
                        <a:cs typeface="Calibri"/>
                      </a:endParaRPr>
                    </a:p>
                  </a:txBody>
                  <a:tcPr marL="0" marR="0" marT="31750" marB="0">
                    <a:solidFill>
                      <a:srgbClr val="E9EBF5"/>
                    </a:solidFill>
                  </a:tcPr>
                </a:tc>
                <a:tc>
                  <a:txBody>
                    <a:bodyPr/>
                    <a:lstStyle/>
                    <a:p>
                      <a:pPr marL="161290">
                        <a:lnSpc>
                          <a:spcPct val="100000"/>
                        </a:lnSpc>
                        <a:spcBef>
                          <a:spcPts val="250"/>
                        </a:spcBef>
                      </a:pPr>
                      <a:r>
                        <a:rPr sz="1600" dirty="0">
                          <a:latin typeface="Calibri"/>
                          <a:cs typeface="Calibri"/>
                        </a:rPr>
                        <a:t>$285</a:t>
                      </a:r>
                      <a:r>
                        <a:rPr sz="1600" spc="-10" dirty="0">
                          <a:latin typeface="Calibri"/>
                          <a:cs typeface="Calibri"/>
                        </a:rPr>
                        <a:t> million</a:t>
                      </a:r>
                      <a:endParaRPr sz="1600">
                        <a:latin typeface="Calibri"/>
                        <a:cs typeface="Calibri"/>
                      </a:endParaRPr>
                    </a:p>
                    <a:p>
                      <a:pPr marL="162560">
                        <a:lnSpc>
                          <a:spcPct val="100000"/>
                        </a:lnSpc>
                      </a:pPr>
                      <a:r>
                        <a:rPr sz="1600" dirty="0">
                          <a:latin typeface="Calibri"/>
                          <a:cs typeface="Calibri"/>
                        </a:rPr>
                        <a:t>+$74</a:t>
                      </a:r>
                      <a:r>
                        <a:rPr sz="1600" spc="-10" dirty="0">
                          <a:latin typeface="Calibri"/>
                          <a:cs typeface="Calibri"/>
                        </a:rPr>
                        <a:t> million</a:t>
                      </a:r>
                      <a:endParaRPr sz="1600">
                        <a:latin typeface="Calibri"/>
                        <a:cs typeface="Calibri"/>
                      </a:endParaRPr>
                    </a:p>
                  </a:txBody>
                  <a:tcPr marL="0" marR="0" marT="31750" marB="0">
                    <a:solidFill>
                      <a:srgbClr val="E9EBF5"/>
                    </a:solidFill>
                  </a:tcPr>
                </a:tc>
                <a:tc>
                  <a:txBody>
                    <a:bodyPr/>
                    <a:lstStyle/>
                    <a:p>
                      <a:pPr marL="282575">
                        <a:lnSpc>
                          <a:spcPct val="100000"/>
                        </a:lnSpc>
                        <a:spcBef>
                          <a:spcPts val="250"/>
                        </a:spcBef>
                      </a:pPr>
                      <a:r>
                        <a:rPr sz="1600" dirty="0">
                          <a:latin typeface="Calibri"/>
                          <a:cs typeface="Calibri"/>
                        </a:rPr>
                        <a:t>$297</a:t>
                      </a:r>
                      <a:r>
                        <a:rPr sz="1600" spc="-10" dirty="0">
                          <a:latin typeface="Calibri"/>
                          <a:cs typeface="Calibri"/>
                        </a:rPr>
                        <a:t> million</a:t>
                      </a:r>
                      <a:endParaRPr sz="1600">
                        <a:latin typeface="Calibri"/>
                        <a:cs typeface="Calibri"/>
                      </a:endParaRPr>
                    </a:p>
                    <a:p>
                      <a:pPr marL="283845">
                        <a:lnSpc>
                          <a:spcPct val="100000"/>
                        </a:lnSpc>
                      </a:pPr>
                      <a:r>
                        <a:rPr sz="1600" dirty="0">
                          <a:latin typeface="Calibri"/>
                          <a:cs typeface="Calibri"/>
                        </a:rPr>
                        <a:t>+$85</a:t>
                      </a:r>
                      <a:r>
                        <a:rPr sz="1600" spc="-10" dirty="0">
                          <a:latin typeface="Calibri"/>
                          <a:cs typeface="Calibri"/>
                        </a:rPr>
                        <a:t> million</a:t>
                      </a:r>
                      <a:endParaRPr sz="1600">
                        <a:latin typeface="Calibri"/>
                        <a:cs typeface="Calibri"/>
                      </a:endParaRPr>
                    </a:p>
                  </a:txBody>
                  <a:tcPr marL="0" marR="0" marT="31750" marB="0">
                    <a:solidFill>
                      <a:srgbClr val="E9EBF5"/>
                    </a:solidFill>
                  </a:tcPr>
                </a:tc>
                <a:extLst>
                  <a:ext uri="{0D108BD9-81ED-4DB2-BD59-A6C34878D82A}">
                    <a16:rowId xmlns:a16="http://schemas.microsoft.com/office/drawing/2014/main" val="10006"/>
                  </a:ext>
                </a:extLst>
              </a:tr>
              <a:tr h="370205">
                <a:tc>
                  <a:txBody>
                    <a:bodyPr/>
                    <a:lstStyle/>
                    <a:p>
                      <a:pPr marL="90805">
                        <a:lnSpc>
                          <a:spcPct val="100000"/>
                        </a:lnSpc>
                        <a:spcBef>
                          <a:spcPts val="250"/>
                        </a:spcBef>
                      </a:pPr>
                      <a:r>
                        <a:rPr sz="1600" dirty="0">
                          <a:latin typeface="Calibri"/>
                          <a:cs typeface="Calibri"/>
                        </a:rPr>
                        <a:t>Incremental</a:t>
                      </a:r>
                      <a:r>
                        <a:rPr sz="1600" spc="-40" dirty="0">
                          <a:latin typeface="Calibri"/>
                          <a:cs typeface="Calibri"/>
                        </a:rPr>
                        <a:t> </a:t>
                      </a:r>
                      <a:r>
                        <a:rPr sz="1600" dirty="0">
                          <a:latin typeface="Calibri"/>
                          <a:cs typeface="Calibri"/>
                        </a:rPr>
                        <a:t>Cost</a:t>
                      </a:r>
                      <a:r>
                        <a:rPr sz="1600" spc="-40" dirty="0">
                          <a:latin typeface="Calibri"/>
                          <a:cs typeface="Calibri"/>
                        </a:rPr>
                        <a:t> </a:t>
                      </a:r>
                      <a:r>
                        <a:rPr sz="1600" dirty="0">
                          <a:latin typeface="Calibri"/>
                          <a:cs typeface="Calibri"/>
                        </a:rPr>
                        <a:t>Over</a:t>
                      </a:r>
                      <a:r>
                        <a:rPr sz="1600" spc="-30" dirty="0">
                          <a:latin typeface="Calibri"/>
                          <a:cs typeface="Calibri"/>
                        </a:rPr>
                        <a:t> </a:t>
                      </a:r>
                      <a:r>
                        <a:rPr sz="1600" dirty="0">
                          <a:latin typeface="Calibri"/>
                          <a:cs typeface="Calibri"/>
                        </a:rPr>
                        <a:t>20</a:t>
                      </a:r>
                      <a:r>
                        <a:rPr sz="1600" spc="-35" dirty="0">
                          <a:latin typeface="Calibri"/>
                          <a:cs typeface="Calibri"/>
                        </a:rPr>
                        <a:t> </a:t>
                      </a:r>
                      <a:r>
                        <a:rPr sz="1600" spc="-20" dirty="0">
                          <a:latin typeface="Calibri"/>
                          <a:cs typeface="Calibri"/>
                        </a:rPr>
                        <a:t>Years</a:t>
                      </a:r>
                      <a:endParaRPr sz="1600">
                        <a:latin typeface="Calibri"/>
                        <a:cs typeface="Calibri"/>
                      </a:endParaRPr>
                    </a:p>
                  </a:txBody>
                  <a:tcPr marL="0" marR="0" marT="31750" marB="0">
                    <a:solidFill>
                      <a:srgbClr val="CFD5EA"/>
                    </a:solidFill>
                  </a:tcPr>
                </a:tc>
                <a:tc>
                  <a:txBody>
                    <a:bodyPr/>
                    <a:lstStyle/>
                    <a:p>
                      <a:pPr>
                        <a:lnSpc>
                          <a:spcPct val="100000"/>
                        </a:lnSpc>
                      </a:pPr>
                      <a:endParaRPr sz="1600">
                        <a:latin typeface="Times New Roman"/>
                        <a:cs typeface="Times New Roman"/>
                      </a:endParaRPr>
                    </a:p>
                  </a:txBody>
                  <a:tcPr marL="0" marR="0" marT="0" marB="0">
                    <a:solidFill>
                      <a:srgbClr val="CFD5EA"/>
                    </a:solidFill>
                  </a:tcPr>
                </a:tc>
                <a:tc>
                  <a:txBody>
                    <a:bodyPr/>
                    <a:lstStyle/>
                    <a:p>
                      <a:pPr marR="85090" algn="r">
                        <a:lnSpc>
                          <a:spcPct val="100000"/>
                        </a:lnSpc>
                        <a:spcBef>
                          <a:spcPts val="250"/>
                        </a:spcBef>
                      </a:pPr>
                      <a:r>
                        <a:rPr sz="1600" b="1" dirty="0">
                          <a:latin typeface="Calibri"/>
                          <a:cs typeface="Calibri"/>
                        </a:rPr>
                        <a:t>+$1.2</a:t>
                      </a:r>
                      <a:r>
                        <a:rPr sz="1600" b="1" spc="-25" dirty="0">
                          <a:latin typeface="Calibri"/>
                          <a:cs typeface="Calibri"/>
                        </a:rPr>
                        <a:t> </a:t>
                      </a:r>
                      <a:r>
                        <a:rPr sz="1600" b="1" spc="-10" dirty="0">
                          <a:latin typeface="Calibri"/>
                          <a:cs typeface="Calibri"/>
                        </a:rPr>
                        <a:t>billion</a:t>
                      </a:r>
                      <a:endParaRPr sz="1600">
                        <a:latin typeface="Calibri"/>
                        <a:cs typeface="Calibri"/>
                      </a:endParaRPr>
                    </a:p>
                  </a:txBody>
                  <a:tcPr marL="0" marR="0" marT="31750" marB="0">
                    <a:solidFill>
                      <a:srgbClr val="CFD5EA"/>
                    </a:solidFill>
                  </a:tcPr>
                </a:tc>
                <a:tc>
                  <a:txBody>
                    <a:bodyPr/>
                    <a:lstStyle/>
                    <a:p>
                      <a:pPr marR="85090" algn="r">
                        <a:lnSpc>
                          <a:spcPct val="100000"/>
                        </a:lnSpc>
                        <a:spcBef>
                          <a:spcPts val="250"/>
                        </a:spcBef>
                      </a:pPr>
                      <a:r>
                        <a:rPr sz="1600" b="1" dirty="0">
                          <a:latin typeface="Calibri"/>
                          <a:cs typeface="Calibri"/>
                        </a:rPr>
                        <a:t>+1.5</a:t>
                      </a:r>
                      <a:r>
                        <a:rPr sz="1600" b="1" spc="-25" dirty="0">
                          <a:latin typeface="Calibri"/>
                          <a:cs typeface="Calibri"/>
                        </a:rPr>
                        <a:t> </a:t>
                      </a:r>
                      <a:r>
                        <a:rPr sz="1600" b="1" spc="-10" dirty="0">
                          <a:latin typeface="Calibri"/>
                          <a:cs typeface="Calibri"/>
                        </a:rPr>
                        <a:t>billion</a:t>
                      </a:r>
                      <a:endParaRPr sz="1600">
                        <a:latin typeface="Calibri"/>
                        <a:cs typeface="Calibri"/>
                      </a:endParaRPr>
                    </a:p>
                  </a:txBody>
                  <a:tcPr marL="0" marR="0" marT="31750" marB="0">
                    <a:solidFill>
                      <a:srgbClr val="CFD5EA"/>
                    </a:solidFill>
                  </a:tcPr>
                </a:tc>
                <a:tc>
                  <a:txBody>
                    <a:bodyPr/>
                    <a:lstStyle/>
                    <a:p>
                      <a:pPr marR="84455" algn="r">
                        <a:lnSpc>
                          <a:spcPct val="100000"/>
                        </a:lnSpc>
                        <a:spcBef>
                          <a:spcPts val="250"/>
                        </a:spcBef>
                      </a:pPr>
                      <a:r>
                        <a:rPr sz="1600" b="1" dirty="0">
                          <a:latin typeface="Calibri"/>
                          <a:cs typeface="Calibri"/>
                        </a:rPr>
                        <a:t>+1.7</a:t>
                      </a:r>
                      <a:r>
                        <a:rPr sz="1600" b="1" spc="-25" dirty="0">
                          <a:latin typeface="Calibri"/>
                          <a:cs typeface="Calibri"/>
                        </a:rPr>
                        <a:t> </a:t>
                      </a:r>
                      <a:r>
                        <a:rPr sz="1600" b="1" spc="-10" dirty="0">
                          <a:latin typeface="Calibri"/>
                          <a:cs typeface="Calibri"/>
                        </a:rPr>
                        <a:t>billion</a:t>
                      </a:r>
                      <a:endParaRPr sz="1600">
                        <a:latin typeface="Calibri"/>
                        <a:cs typeface="Calibri"/>
                      </a:endParaRPr>
                    </a:p>
                  </a:txBody>
                  <a:tcPr marL="0" marR="0" marT="31750" marB="0">
                    <a:solidFill>
                      <a:srgbClr val="CFD5EA"/>
                    </a:solidFill>
                  </a:tcPr>
                </a:tc>
                <a:extLst>
                  <a:ext uri="{0D108BD9-81ED-4DB2-BD59-A6C34878D82A}">
                    <a16:rowId xmlns:a16="http://schemas.microsoft.com/office/drawing/2014/main" val="10007"/>
                  </a:ext>
                </a:extLst>
              </a:tr>
            </a:tbl>
          </a:graphicData>
        </a:graphic>
      </p:graphicFrame>
      <p:sp>
        <p:nvSpPr>
          <p:cNvPr id="4" name="object 4"/>
          <p:cNvSpPr txBox="1"/>
          <p:nvPr/>
        </p:nvSpPr>
        <p:spPr>
          <a:xfrm>
            <a:off x="1869441" y="897585"/>
            <a:ext cx="5097145" cy="787400"/>
          </a:xfrm>
          <a:prstGeom prst="rect">
            <a:avLst/>
          </a:prstGeom>
        </p:spPr>
        <p:txBody>
          <a:bodyPr vert="horz" wrap="square" lIns="0" tIns="88900" rIns="0" bIns="0" rtlCol="0">
            <a:spAutoFit/>
          </a:bodyPr>
          <a:lstStyle/>
          <a:p>
            <a:pPr marL="186690" indent="-174625" fontAlgn="auto">
              <a:spcBef>
                <a:spcPts val="700"/>
              </a:spcBef>
              <a:spcAft>
                <a:spcPts val="0"/>
              </a:spcAft>
              <a:buClr>
                <a:srgbClr val="1A3567"/>
              </a:buClr>
              <a:buSzPct val="75000"/>
              <a:buFont typeface="Wingdings"/>
              <a:buChar char=""/>
              <a:tabLst>
                <a:tab pos="187325" algn="l"/>
              </a:tabLst>
            </a:pPr>
            <a:r>
              <a:rPr sz="2000" kern="0" dirty="0">
                <a:solidFill>
                  <a:srgbClr val="3F3F3F"/>
                </a:solidFill>
                <a:latin typeface="Calibri"/>
                <a:cs typeface="Calibri"/>
              </a:rPr>
              <a:t>Cap</a:t>
            </a:r>
            <a:r>
              <a:rPr sz="2000" kern="0" spc="-55" dirty="0">
                <a:solidFill>
                  <a:srgbClr val="3F3F3F"/>
                </a:solidFill>
                <a:latin typeface="Calibri"/>
                <a:cs typeface="Calibri"/>
              </a:rPr>
              <a:t> </a:t>
            </a:r>
            <a:r>
              <a:rPr sz="2000" kern="0" dirty="0">
                <a:solidFill>
                  <a:srgbClr val="3F3F3F"/>
                </a:solidFill>
                <a:latin typeface="Calibri"/>
                <a:cs typeface="Calibri"/>
              </a:rPr>
              <a:t>on</a:t>
            </a:r>
            <a:r>
              <a:rPr sz="2000" kern="0" spc="-60" dirty="0">
                <a:solidFill>
                  <a:srgbClr val="3F3F3F"/>
                </a:solidFill>
                <a:latin typeface="Calibri"/>
                <a:cs typeface="Calibri"/>
              </a:rPr>
              <a:t> </a:t>
            </a:r>
            <a:r>
              <a:rPr sz="2000" kern="0" dirty="0">
                <a:solidFill>
                  <a:srgbClr val="3F3F3F"/>
                </a:solidFill>
                <a:latin typeface="Calibri"/>
                <a:cs typeface="Calibri"/>
              </a:rPr>
              <a:t>rate</a:t>
            </a:r>
            <a:r>
              <a:rPr sz="2000" kern="0" spc="-40" dirty="0">
                <a:solidFill>
                  <a:srgbClr val="3F3F3F"/>
                </a:solidFill>
                <a:latin typeface="Calibri"/>
                <a:cs typeface="Calibri"/>
              </a:rPr>
              <a:t> </a:t>
            </a:r>
            <a:r>
              <a:rPr sz="2000" kern="0" dirty="0">
                <a:solidFill>
                  <a:srgbClr val="3F3F3F"/>
                </a:solidFill>
                <a:latin typeface="Calibri"/>
                <a:cs typeface="Calibri"/>
              </a:rPr>
              <a:t>of</a:t>
            </a:r>
            <a:r>
              <a:rPr sz="2000" kern="0" spc="-60" dirty="0">
                <a:solidFill>
                  <a:srgbClr val="3F3F3F"/>
                </a:solidFill>
                <a:latin typeface="Calibri"/>
                <a:cs typeface="Calibri"/>
              </a:rPr>
              <a:t> </a:t>
            </a:r>
            <a:r>
              <a:rPr sz="2000" kern="0" dirty="0">
                <a:solidFill>
                  <a:srgbClr val="3F3F3F"/>
                </a:solidFill>
                <a:latin typeface="Calibri"/>
                <a:cs typeface="Calibri"/>
              </a:rPr>
              <a:t>return</a:t>
            </a:r>
            <a:r>
              <a:rPr sz="2000" kern="0" spc="-35" dirty="0">
                <a:solidFill>
                  <a:srgbClr val="3F3F3F"/>
                </a:solidFill>
                <a:latin typeface="Calibri"/>
                <a:cs typeface="Calibri"/>
              </a:rPr>
              <a:t> </a:t>
            </a:r>
            <a:r>
              <a:rPr sz="2000" kern="0" dirty="0">
                <a:solidFill>
                  <a:srgbClr val="3F3F3F"/>
                </a:solidFill>
                <a:latin typeface="Calibri"/>
                <a:cs typeface="Calibri"/>
              </a:rPr>
              <a:t>on</a:t>
            </a:r>
            <a:r>
              <a:rPr sz="2000" kern="0" spc="-55" dirty="0">
                <a:solidFill>
                  <a:srgbClr val="3F3F3F"/>
                </a:solidFill>
                <a:latin typeface="Calibri"/>
                <a:cs typeface="Calibri"/>
              </a:rPr>
              <a:t> </a:t>
            </a:r>
            <a:r>
              <a:rPr sz="2000" kern="0" spc="-10" dirty="0">
                <a:solidFill>
                  <a:srgbClr val="3F3F3F"/>
                </a:solidFill>
                <a:latin typeface="Calibri"/>
                <a:cs typeface="Calibri"/>
              </a:rPr>
              <a:t>equity</a:t>
            </a:r>
            <a:endParaRPr sz="2000" kern="0">
              <a:solidFill>
                <a:sysClr val="windowText" lastClr="000000"/>
              </a:solidFill>
              <a:latin typeface="Calibri"/>
              <a:cs typeface="Calibri"/>
            </a:endParaRPr>
          </a:p>
          <a:p>
            <a:pPr marL="186690" indent="-174625" fontAlgn="auto">
              <a:spcBef>
                <a:spcPts val="600"/>
              </a:spcBef>
              <a:spcAft>
                <a:spcPts val="0"/>
              </a:spcAft>
              <a:buClr>
                <a:srgbClr val="1A3567"/>
              </a:buClr>
              <a:buSzPct val="75000"/>
              <a:buFont typeface="Wingdings"/>
              <a:buChar char=""/>
              <a:tabLst>
                <a:tab pos="187325" algn="l"/>
              </a:tabLst>
            </a:pPr>
            <a:r>
              <a:rPr sz="2000" kern="0" dirty="0">
                <a:solidFill>
                  <a:srgbClr val="3F3F3F"/>
                </a:solidFill>
                <a:latin typeface="Calibri"/>
                <a:cs typeface="Calibri"/>
              </a:rPr>
              <a:t>Cap</a:t>
            </a:r>
            <a:r>
              <a:rPr sz="2000" kern="0" spc="-55" dirty="0">
                <a:solidFill>
                  <a:srgbClr val="3F3F3F"/>
                </a:solidFill>
                <a:latin typeface="Calibri"/>
                <a:cs typeface="Calibri"/>
              </a:rPr>
              <a:t> </a:t>
            </a:r>
            <a:r>
              <a:rPr sz="2000" kern="0" dirty="0">
                <a:solidFill>
                  <a:srgbClr val="3F3F3F"/>
                </a:solidFill>
                <a:latin typeface="Calibri"/>
                <a:cs typeface="Calibri"/>
              </a:rPr>
              <a:t>on</a:t>
            </a:r>
            <a:r>
              <a:rPr sz="2000" kern="0" spc="-55" dirty="0">
                <a:solidFill>
                  <a:srgbClr val="3F3F3F"/>
                </a:solidFill>
                <a:latin typeface="Calibri"/>
                <a:cs typeface="Calibri"/>
              </a:rPr>
              <a:t> </a:t>
            </a:r>
            <a:r>
              <a:rPr sz="2000" kern="0" spc="-10" dirty="0">
                <a:solidFill>
                  <a:srgbClr val="3F3F3F"/>
                </a:solidFill>
                <a:latin typeface="Calibri"/>
                <a:cs typeface="Calibri"/>
              </a:rPr>
              <a:t>percentage</a:t>
            </a:r>
            <a:r>
              <a:rPr sz="2000" kern="0" spc="-35" dirty="0">
                <a:solidFill>
                  <a:srgbClr val="3F3F3F"/>
                </a:solidFill>
                <a:latin typeface="Calibri"/>
                <a:cs typeface="Calibri"/>
              </a:rPr>
              <a:t> </a:t>
            </a:r>
            <a:r>
              <a:rPr sz="2000" kern="0" dirty="0">
                <a:solidFill>
                  <a:srgbClr val="3F3F3F"/>
                </a:solidFill>
                <a:latin typeface="Calibri"/>
                <a:cs typeface="Calibri"/>
              </a:rPr>
              <a:t>of</a:t>
            </a:r>
            <a:r>
              <a:rPr sz="2000" kern="0" spc="-55" dirty="0">
                <a:solidFill>
                  <a:srgbClr val="3F3F3F"/>
                </a:solidFill>
                <a:latin typeface="Calibri"/>
                <a:cs typeface="Calibri"/>
              </a:rPr>
              <a:t> </a:t>
            </a:r>
            <a:r>
              <a:rPr sz="2000" kern="0" dirty="0">
                <a:solidFill>
                  <a:srgbClr val="3F3F3F"/>
                </a:solidFill>
                <a:latin typeface="Calibri"/>
                <a:cs typeface="Calibri"/>
              </a:rPr>
              <a:t>equity</a:t>
            </a:r>
            <a:r>
              <a:rPr sz="2000" kern="0" spc="-40" dirty="0">
                <a:solidFill>
                  <a:srgbClr val="3F3F3F"/>
                </a:solidFill>
                <a:latin typeface="Calibri"/>
                <a:cs typeface="Calibri"/>
              </a:rPr>
              <a:t> </a:t>
            </a:r>
            <a:r>
              <a:rPr sz="2000" kern="0" dirty="0">
                <a:solidFill>
                  <a:srgbClr val="3F3F3F"/>
                </a:solidFill>
                <a:latin typeface="Calibri"/>
                <a:cs typeface="Calibri"/>
              </a:rPr>
              <a:t>in</a:t>
            </a:r>
            <a:r>
              <a:rPr sz="2000" kern="0" spc="-45" dirty="0">
                <a:solidFill>
                  <a:srgbClr val="3F3F3F"/>
                </a:solidFill>
                <a:latin typeface="Calibri"/>
                <a:cs typeface="Calibri"/>
              </a:rPr>
              <a:t> </a:t>
            </a:r>
            <a:r>
              <a:rPr sz="2000" kern="0" dirty="0">
                <a:solidFill>
                  <a:srgbClr val="3F3F3F"/>
                </a:solidFill>
                <a:latin typeface="Calibri"/>
                <a:cs typeface="Calibri"/>
              </a:rPr>
              <a:t>capital</a:t>
            </a:r>
            <a:r>
              <a:rPr sz="2000" kern="0" spc="-35" dirty="0">
                <a:solidFill>
                  <a:srgbClr val="3F3F3F"/>
                </a:solidFill>
                <a:latin typeface="Calibri"/>
                <a:cs typeface="Calibri"/>
              </a:rPr>
              <a:t> </a:t>
            </a:r>
            <a:r>
              <a:rPr sz="2000" kern="0" spc="-10" dirty="0">
                <a:solidFill>
                  <a:srgbClr val="3F3F3F"/>
                </a:solidFill>
                <a:latin typeface="Calibri"/>
                <a:cs typeface="Calibri"/>
              </a:rPr>
              <a:t>structure</a:t>
            </a:r>
            <a:endParaRPr sz="2000" kern="0">
              <a:solidFill>
                <a:sysClr val="windowText" lastClr="000000"/>
              </a:solidFill>
              <a:latin typeface="Calibri"/>
              <a:cs typeface="Calibri"/>
            </a:endParaRPr>
          </a:p>
        </p:txBody>
      </p:sp>
      <p:sp>
        <p:nvSpPr>
          <p:cNvPr id="5" name="object 5"/>
          <p:cNvSpPr txBox="1"/>
          <p:nvPr/>
        </p:nvSpPr>
        <p:spPr>
          <a:xfrm>
            <a:off x="1869440" y="5616956"/>
            <a:ext cx="6351270" cy="330835"/>
          </a:xfrm>
          <a:prstGeom prst="rect">
            <a:avLst/>
          </a:prstGeom>
        </p:spPr>
        <p:txBody>
          <a:bodyPr vert="horz" wrap="square" lIns="0" tIns="12700" rIns="0" bIns="0" rtlCol="0">
            <a:spAutoFit/>
          </a:bodyPr>
          <a:lstStyle/>
          <a:p>
            <a:pPr marL="12700" fontAlgn="auto">
              <a:spcBef>
                <a:spcPts val="100"/>
              </a:spcBef>
              <a:spcAft>
                <a:spcPts val="0"/>
              </a:spcAft>
            </a:pPr>
            <a:r>
              <a:rPr sz="1000" kern="0" dirty="0">
                <a:solidFill>
                  <a:srgbClr val="003B5C"/>
                </a:solidFill>
                <a:latin typeface="Calibri"/>
                <a:cs typeface="Calibri"/>
              </a:rPr>
              <a:t>Utility</a:t>
            </a:r>
            <a:r>
              <a:rPr sz="1000" kern="0" spc="-55" dirty="0">
                <a:solidFill>
                  <a:srgbClr val="003B5C"/>
                </a:solidFill>
                <a:latin typeface="Calibri"/>
                <a:cs typeface="Calibri"/>
              </a:rPr>
              <a:t> </a:t>
            </a:r>
            <a:r>
              <a:rPr sz="1000" kern="0" dirty="0">
                <a:solidFill>
                  <a:srgbClr val="003B5C"/>
                </a:solidFill>
                <a:latin typeface="Calibri"/>
                <a:cs typeface="Calibri"/>
              </a:rPr>
              <a:t>capital</a:t>
            </a:r>
            <a:r>
              <a:rPr sz="1000" kern="0" spc="-45" dirty="0">
                <a:solidFill>
                  <a:srgbClr val="003B5C"/>
                </a:solidFill>
                <a:latin typeface="Calibri"/>
                <a:cs typeface="Calibri"/>
              </a:rPr>
              <a:t> </a:t>
            </a:r>
            <a:r>
              <a:rPr sz="1000" kern="0" dirty="0">
                <a:solidFill>
                  <a:srgbClr val="003B5C"/>
                </a:solidFill>
                <a:latin typeface="Calibri"/>
                <a:cs typeface="Calibri"/>
              </a:rPr>
              <a:t>structures</a:t>
            </a:r>
            <a:r>
              <a:rPr sz="1000" kern="0" spc="-30" dirty="0">
                <a:solidFill>
                  <a:srgbClr val="003B5C"/>
                </a:solidFill>
                <a:latin typeface="Calibri"/>
                <a:cs typeface="Calibri"/>
              </a:rPr>
              <a:t> </a:t>
            </a:r>
            <a:r>
              <a:rPr sz="1000" kern="0" dirty="0">
                <a:solidFill>
                  <a:srgbClr val="003B5C"/>
                </a:solidFill>
                <a:latin typeface="Calibri"/>
                <a:cs typeface="Calibri"/>
              </a:rPr>
              <a:t>from</a:t>
            </a:r>
            <a:r>
              <a:rPr sz="1000" kern="0" spc="-30" dirty="0">
                <a:solidFill>
                  <a:srgbClr val="003B5C"/>
                </a:solidFill>
                <a:latin typeface="Calibri"/>
                <a:cs typeface="Calibri"/>
              </a:rPr>
              <a:t> </a:t>
            </a:r>
            <a:r>
              <a:rPr sz="1000" u="sng" kern="0" spc="-10" dirty="0">
                <a:solidFill>
                  <a:srgbClr val="0563C1"/>
                </a:solidFill>
                <a:uFill>
                  <a:solidFill>
                    <a:srgbClr val="0563C1"/>
                  </a:solidFill>
                </a:uFill>
                <a:latin typeface="Calibri"/>
                <a:cs typeface="Calibri"/>
                <a:hlinkClick r:id="rId2"/>
              </a:rPr>
              <a:t>https://w</a:t>
            </a:r>
            <a:r>
              <a:rPr sz="1000" u="sng" kern="0" spc="-10" dirty="0">
                <a:solidFill>
                  <a:srgbClr val="0563C1"/>
                </a:solidFill>
                <a:uFill>
                  <a:solidFill>
                    <a:srgbClr val="0563C1"/>
                  </a:solidFill>
                </a:uFill>
                <a:latin typeface="Calibri"/>
                <a:cs typeface="Calibri"/>
              </a:rPr>
              <a:t>ww.pjm</a:t>
            </a:r>
            <a:r>
              <a:rPr sz="1000" u="sng" kern="0" spc="-10" dirty="0">
                <a:solidFill>
                  <a:srgbClr val="0563C1"/>
                </a:solidFill>
                <a:uFill>
                  <a:solidFill>
                    <a:srgbClr val="0563C1"/>
                  </a:solidFill>
                </a:uFill>
                <a:latin typeface="Calibri"/>
                <a:cs typeface="Calibri"/>
                <a:hlinkClick r:id="rId2"/>
              </a:rPr>
              <a:t>.co</a:t>
            </a:r>
            <a:r>
              <a:rPr sz="1000" u="sng" kern="0" spc="-10" dirty="0">
                <a:solidFill>
                  <a:srgbClr val="0563C1"/>
                </a:solidFill>
                <a:uFill>
                  <a:solidFill>
                    <a:srgbClr val="0563C1"/>
                  </a:solidFill>
                </a:uFill>
                <a:latin typeface="Calibri"/>
                <a:cs typeface="Calibri"/>
              </a:rPr>
              <a:t>m</a:t>
            </a:r>
            <a:r>
              <a:rPr sz="1000" u="sng" kern="0" spc="-10" dirty="0">
                <a:solidFill>
                  <a:srgbClr val="0563C1"/>
                </a:solidFill>
                <a:uFill>
                  <a:solidFill>
                    <a:srgbClr val="0563C1"/>
                  </a:solidFill>
                </a:uFill>
                <a:latin typeface="Calibri"/>
                <a:cs typeface="Calibri"/>
                <a:hlinkClick r:id="rId2"/>
              </a:rPr>
              <a:t>/mark</a:t>
            </a:r>
            <a:r>
              <a:rPr sz="1000" u="sng" kern="0" spc="-10" dirty="0">
                <a:solidFill>
                  <a:srgbClr val="0563C1"/>
                </a:solidFill>
                <a:uFill>
                  <a:solidFill>
                    <a:srgbClr val="0563C1"/>
                  </a:solidFill>
                </a:uFill>
                <a:latin typeface="Calibri"/>
                <a:cs typeface="Calibri"/>
              </a:rPr>
              <a:t>e</a:t>
            </a:r>
            <a:r>
              <a:rPr sz="1000" u="sng" kern="0" spc="-10" dirty="0">
                <a:solidFill>
                  <a:srgbClr val="0563C1"/>
                </a:solidFill>
                <a:uFill>
                  <a:solidFill>
                    <a:srgbClr val="0563C1"/>
                  </a:solidFill>
                </a:uFill>
                <a:latin typeface="Calibri"/>
                <a:cs typeface="Calibri"/>
                <a:hlinkClick r:id="rId2"/>
              </a:rPr>
              <a:t>ts‐</a:t>
            </a:r>
            <a:r>
              <a:rPr sz="1000" u="sng" kern="0" spc="-10" dirty="0">
                <a:solidFill>
                  <a:srgbClr val="0563C1"/>
                </a:solidFill>
                <a:uFill>
                  <a:solidFill>
                    <a:srgbClr val="0563C1"/>
                  </a:solidFill>
                </a:uFill>
                <a:latin typeface="Calibri"/>
                <a:cs typeface="Calibri"/>
              </a:rPr>
              <a:t>and‐operations/billing‐settlements‐and‐credit/formula‐rates</a:t>
            </a:r>
            <a:endParaRPr sz="1000" kern="0">
              <a:solidFill>
                <a:sysClr val="windowText" lastClr="000000"/>
              </a:solidFill>
              <a:latin typeface="Calibri"/>
              <a:cs typeface="Calibri"/>
            </a:endParaRPr>
          </a:p>
          <a:p>
            <a:pPr marL="12700" fontAlgn="auto">
              <a:spcBef>
                <a:spcPts val="0"/>
              </a:spcBef>
              <a:spcAft>
                <a:spcPts val="0"/>
              </a:spcAft>
            </a:pPr>
            <a:r>
              <a:rPr sz="1000" kern="0" dirty="0">
                <a:solidFill>
                  <a:srgbClr val="003B5C"/>
                </a:solidFill>
                <a:latin typeface="Calibri"/>
                <a:cs typeface="Calibri"/>
              </a:rPr>
              <a:t>*Utility</a:t>
            </a:r>
            <a:r>
              <a:rPr sz="1000" kern="0" spc="-45" dirty="0">
                <a:solidFill>
                  <a:srgbClr val="003B5C"/>
                </a:solidFill>
                <a:latin typeface="Calibri"/>
                <a:cs typeface="Calibri"/>
              </a:rPr>
              <a:t> </a:t>
            </a:r>
            <a:r>
              <a:rPr sz="1000" kern="0" dirty="0">
                <a:solidFill>
                  <a:srgbClr val="003B5C"/>
                </a:solidFill>
                <a:latin typeface="Calibri"/>
                <a:cs typeface="Calibri"/>
              </a:rPr>
              <a:t>3</a:t>
            </a:r>
            <a:r>
              <a:rPr sz="1000" kern="0" spc="-15" dirty="0">
                <a:solidFill>
                  <a:srgbClr val="003B5C"/>
                </a:solidFill>
                <a:latin typeface="Calibri"/>
                <a:cs typeface="Calibri"/>
              </a:rPr>
              <a:t> </a:t>
            </a:r>
            <a:r>
              <a:rPr sz="1000" kern="0" dirty="0">
                <a:solidFill>
                  <a:srgbClr val="003B5C"/>
                </a:solidFill>
                <a:latin typeface="Calibri"/>
                <a:cs typeface="Calibri"/>
              </a:rPr>
              <a:t>includes</a:t>
            </a:r>
            <a:r>
              <a:rPr sz="1000" kern="0" spc="-35" dirty="0">
                <a:solidFill>
                  <a:srgbClr val="003B5C"/>
                </a:solidFill>
                <a:latin typeface="Calibri"/>
                <a:cs typeface="Calibri"/>
              </a:rPr>
              <a:t> </a:t>
            </a:r>
            <a:r>
              <a:rPr sz="1000" kern="0" dirty="0">
                <a:solidFill>
                  <a:srgbClr val="003B5C"/>
                </a:solidFill>
                <a:latin typeface="Calibri"/>
                <a:cs typeface="Calibri"/>
              </a:rPr>
              <a:t>100</a:t>
            </a:r>
            <a:r>
              <a:rPr sz="1000" kern="0" spc="-10" dirty="0">
                <a:solidFill>
                  <a:srgbClr val="003B5C"/>
                </a:solidFill>
                <a:latin typeface="Calibri"/>
                <a:cs typeface="Calibri"/>
              </a:rPr>
              <a:t> </a:t>
            </a:r>
            <a:r>
              <a:rPr sz="1000" kern="0" dirty="0">
                <a:solidFill>
                  <a:srgbClr val="003B5C"/>
                </a:solidFill>
                <a:latin typeface="Calibri"/>
                <a:cs typeface="Calibri"/>
              </a:rPr>
              <a:t>bps</a:t>
            </a:r>
            <a:r>
              <a:rPr sz="1000" kern="0" spc="-30" dirty="0">
                <a:solidFill>
                  <a:srgbClr val="003B5C"/>
                </a:solidFill>
                <a:latin typeface="Calibri"/>
                <a:cs typeface="Calibri"/>
              </a:rPr>
              <a:t> </a:t>
            </a:r>
            <a:r>
              <a:rPr sz="1000" kern="0" dirty="0">
                <a:solidFill>
                  <a:srgbClr val="003B5C"/>
                </a:solidFill>
                <a:latin typeface="Calibri"/>
                <a:cs typeface="Calibri"/>
              </a:rPr>
              <a:t>incentive</a:t>
            </a:r>
            <a:r>
              <a:rPr sz="1000" kern="0" spc="-25" dirty="0">
                <a:solidFill>
                  <a:srgbClr val="003B5C"/>
                </a:solidFill>
                <a:latin typeface="Calibri"/>
                <a:cs typeface="Calibri"/>
              </a:rPr>
              <a:t> </a:t>
            </a:r>
            <a:r>
              <a:rPr sz="1000" kern="0" spc="-10" dirty="0">
                <a:solidFill>
                  <a:srgbClr val="003B5C"/>
                </a:solidFill>
                <a:latin typeface="Calibri"/>
                <a:cs typeface="Calibri"/>
              </a:rPr>
              <a:t>adder</a:t>
            </a:r>
            <a:endParaRPr sz="1000" kern="0">
              <a:solidFill>
                <a:sysClr val="windowText" lastClr="000000"/>
              </a:solidFill>
              <a:latin typeface="Calibri"/>
              <a:cs typeface="Calibri"/>
            </a:endParaRPr>
          </a:p>
        </p:txBody>
      </p:sp>
    </p:spTree>
    <p:extLst>
      <p:ext uri="{BB962C8B-B14F-4D97-AF65-F5344CB8AC3E}">
        <p14:creationId xmlns:p14="http://schemas.microsoft.com/office/powerpoint/2010/main" val="8276887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54200" y="2299207"/>
            <a:ext cx="7195820" cy="513080"/>
          </a:xfrm>
          <a:prstGeom prst="rect">
            <a:avLst/>
          </a:prstGeom>
        </p:spPr>
        <p:txBody>
          <a:bodyPr vert="horz" wrap="square" lIns="0" tIns="12065" rIns="0" bIns="0" rtlCol="0">
            <a:spAutoFit/>
          </a:bodyPr>
          <a:lstStyle/>
          <a:p>
            <a:pPr marL="12700" fontAlgn="auto">
              <a:spcBef>
                <a:spcPts val="95"/>
              </a:spcBef>
              <a:spcAft>
                <a:spcPts val="0"/>
              </a:spcAft>
            </a:pPr>
            <a:r>
              <a:rPr sz="3200" kern="0" dirty="0">
                <a:solidFill>
                  <a:srgbClr val="1A3567"/>
                </a:solidFill>
                <a:latin typeface="Calibri"/>
                <a:cs typeface="Calibri"/>
              </a:rPr>
              <a:t>LS</a:t>
            </a:r>
            <a:r>
              <a:rPr sz="3200" kern="0" spc="-114" dirty="0">
                <a:solidFill>
                  <a:srgbClr val="1A3567"/>
                </a:solidFill>
                <a:latin typeface="Calibri"/>
                <a:cs typeface="Calibri"/>
              </a:rPr>
              <a:t> </a:t>
            </a:r>
            <a:r>
              <a:rPr sz="3200" kern="0" spc="-10" dirty="0">
                <a:solidFill>
                  <a:srgbClr val="1A3567"/>
                </a:solidFill>
                <a:latin typeface="Calibri"/>
                <a:cs typeface="Calibri"/>
              </a:rPr>
              <a:t>Power</a:t>
            </a:r>
            <a:r>
              <a:rPr sz="3200" kern="0" spc="-114" dirty="0">
                <a:solidFill>
                  <a:srgbClr val="1A3567"/>
                </a:solidFill>
                <a:latin typeface="Calibri"/>
                <a:cs typeface="Calibri"/>
              </a:rPr>
              <a:t> </a:t>
            </a:r>
            <a:r>
              <a:rPr sz="3200" kern="0" spc="-20" dirty="0">
                <a:solidFill>
                  <a:srgbClr val="1A3567"/>
                </a:solidFill>
                <a:latin typeface="Calibri"/>
                <a:cs typeface="Calibri"/>
              </a:rPr>
              <a:t>Grid’s</a:t>
            </a:r>
            <a:r>
              <a:rPr sz="3200" kern="0" spc="-85" dirty="0">
                <a:solidFill>
                  <a:srgbClr val="1A3567"/>
                </a:solidFill>
                <a:latin typeface="Calibri"/>
                <a:cs typeface="Calibri"/>
              </a:rPr>
              <a:t> </a:t>
            </a:r>
            <a:r>
              <a:rPr sz="3200" kern="0" dirty="0">
                <a:solidFill>
                  <a:srgbClr val="1A3567"/>
                </a:solidFill>
                <a:latin typeface="Calibri"/>
                <a:cs typeface="Calibri"/>
              </a:rPr>
              <a:t>Proposal</a:t>
            </a:r>
            <a:r>
              <a:rPr sz="3200" kern="0" spc="-95" dirty="0">
                <a:solidFill>
                  <a:srgbClr val="1A3567"/>
                </a:solidFill>
                <a:latin typeface="Calibri"/>
                <a:cs typeface="Calibri"/>
              </a:rPr>
              <a:t> </a:t>
            </a:r>
            <a:r>
              <a:rPr sz="3200" kern="0" dirty="0">
                <a:solidFill>
                  <a:srgbClr val="1A3567"/>
                </a:solidFill>
                <a:latin typeface="Calibri"/>
                <a:cs typeface="Calibri"/>
              </a:rPr>
              <a:t>is</a:t>
            </a:r>
            <a:r>
              <a:rPr sz="3200" kern="0" spc="-114" dirty="0">
                <a:solidFill>
                  <a:srgbClr val="1A3567"/>
                </a:solidFill>
                <a:latin typeface="Calibri"/>
                <a:cs typeface="Calibri"/>
              </a:rPr>
              <a:t> </a:t>
            </a:r>
            <a:r>
              <a:rPr sz="3200" kern="0" dirty="0">
                <a:solidFill>
                  <a:srgbClr val="1A3567"/>
                </a:solidFill>
                <a:latin typeface="Calibri"/>
                <a:cs typeface="Calibri"/>
              </a:rPr>
              <a:t>Most</a:t>
            </a:r>
            <a:r>
              <a:rPr sz="3200" kern="0" spc="-114" dirty="0">
                <a:solidFill>
                  <a:srgbClr val="1A3567"/>
                </a:solidFill>
                <a:latin typeface="Calibri"/>
                <a:cs typeface="Calibri"/>
              </a:rPr>
              <a:t> </a:t>
            </a:r>
            <a:r>
              <a:rPr sz="3200" kern="0" spc="-10" dirty="0">
                <a:solidFill>
                  <a:srgbClr val="1A3567"/>
                </a:solidFill>
                <a:latin typeface="Calibri"/>
                <a:cs typeface="Calibri"/>
              </a:rPr>
              <a:t>Affordable</a:t>
            </a:r>
            <a:endParaRPr sz="3200" kern="0">
              <a:solidFill>
                <a:sysClr val="windowText" lastClr="000000"/>
              </a:solidFill>
              <a:latin typeface="Calibri"/>
              <a:cs typeface="Calibri"/>
            </a:endParaRPr>
          </a:p>
        </p:txBody>
      </p:sp>
      <p:sp>
        <p:nvSpPr>
          <p:cNvPr id="3" name="object 3"/>
          <p:cNvSpPr txBox="1"/>
          <p:nvPr/>
        </p:nvSpPr>
        <p:spPr>
          <a:xfrm>
            <a:off x="1854201" y="3073400"/>
            <a:ext cx="4533265" cy="391160"/>
          </a:xfrm>
          <a:prstGeom prst="rect">
            <a:avLst/>
          </a:prstGeom>
        </p:spPr>
        <p:txBody>
          <a:bodyPr vert="horz" wrap="square" lIns="0" tIns="12700" rIns="0" bIns="0" rtlCol="0">
            <a:spAutoFit/>
          </a:bodyPr>
          <a:lstStyle/>
          <a:p>
            <a:pPr marL="12700" fontAlgn="auto">
              <a:spcBef>
                <a:spcPts val="100"/>
              </a:spcBef>
              <a:spcAft>
                <a:spcPts val="0"/>
              </a:spcAft>
            </a:pPr>
            <a:r>
              <a:rPr sz="2400" b="1" kern="0" dirty="0">
                <a:solidFill>
                  <a:srgbClr val="70AD47"/>
                </a:solidFill>
                <a:latin typeface="Calibri"/>
                <a:cs typeface="Calibri"/>
              </a:rPr>
              <a:t>Backed</a:t>
            </a:r>
            <a:r>
              <a:rPr sz="2400" b="1" kern="0" spc="-60" dirty="0">
                <a:solidFill>
                  <a:srgbClr val="70AD47"/>
                </a:solidFill>
                <a:latin typeface="Calibri"/>
                <a:cs typeface="Calibri"/>
              </a:rPr>
              <a:t> </a:t>
            </a:r>
            <a:r>
              <a:rPr sz="2400" b="1" kern="0" dirty="0">
                <a:solidFill>
                  <a:srgbClr val="70AD47"/>
                </a:solidFill>
                <a:latin typeface="Calibri"/>
                <a:cs typeface="Calibri"/>
              </a:rPr>
              <a:t>by</a:t>
            </a:r>
            <a:r>
              <a:rPr sz="2400" b="1" kern="0" spc="-45" dirty="0">
                <a:solidFill>
                  <a:srgbClr val="70AD47"/>
                </a:solidFill>
                <a:latin typeface="Calibri"/>
                <a:cs typeface="Calibri"/>
              </a:rPr>
              <a:t> </a:t>
            </a:r>
            <a:r>
              <a:rPr sz="2400" b="1" kern="0" dirty="0">
                <a:solidFill>
                  <a:srgbClr val="70AD47"/>
                </a:solidFill>
                <a:latin typeface="Calibri"/>
                <a:cs typeface="Calibri"/>
              </a:rPr>
              <a:t>Strong</a:t>
            </a:r>
            <a:r>
              <a:rPr sz="2400" b="1" kern="0" spc="-50" dirty="0">
                <a:solidFill>
                  <a:srgbClr val="70AD47"/>
                </a:solidFill>
                <a:latin typeface="Calibri"/>
                <a:cs typeface="Calibri"/>
              </a:rPr>
              <a:t> </a:t>
            </a:r>
            <a:r>
              <a:rPr sz="2400" b="1" kern="0" dirty="0">
                <a:solidFill>
                  <a:srgbClr val="70AD47"/>
                </a:solidFill>
                <a:latin typeface="Calibri"/>
                <a:cs typeface="Calibri"/>
              </a:rPr>
              <a:t>Cost</a:t>
            </a:r>
            <a:r>
              <a:rPr sz="2400" b="1" kern="0" spc="-40" dirty="0">
                <a:solidFill>
                  <a:srgbClr val="70AD47"/>
                </a:solidFill>
                <a:latin typeface="Calibri"/>
                <a:cs typeface="Calibri"/>
              </a:rPr>
              <a:t> </a:t>
            </a:r>
            <a:r>
              <a:rPr sz="2400" b="1" kern="0" spc="-10" dirty="0">
                <a:solidFill>
                  <a:srgbClr val="70AD47"/>
                </a:solidFill>
                <a:latin typeface="Calibri"/>
                <a:cs typeface="Calibri"/>
              </a:rPr>
              <a:t>Containment</a:t>
            </a:r>
            <a:endParaRPr sz="2400" kern="0">
              <a:solidFill>
                <a:sysClr val="windowText" lastClr="000000"/>
              </a:solidFill>
              <a:latin typeface="Calibri"/>
              <a:cs typeface="Calibri"/>
            </a:endParaRPr>
          </a:p>
        </p:txBody>
      </p:sp>
    </p:spTree>
    <p:extLst>
      <p:ext uri="{BB962C8B-B14F-4D97-AF65-F5344CB8AC3E}">
        <p14:creationId xmlns:p14="http://schemas.microsoft.com/office/powerpoint/2010/main" val="2850469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52600" y="859536"/>
            <a:ext cx="8686800" cy="45720"/>
          </a:xfrm>
          <a:custGeom>
            <a:avLst/>
            <a:gdLst/>
            <a:ahLst/>
            <a:cxnLst/>
            <a:rect l="l" t="t" r="r" b="b"/>
            <a:pathLst>
              <a:path w="8686800" h="45719">
                <a:moveTo>
                  <a:pt x="8686800" y="45720"/>
                </a:moveTo>
                <a:lnTo>
                  <a:pt x="8686800" y="0"/>
                </a:lnTo>
                <a:lnTo>
                  <a:pt x="0" y="0"/>
                </a:lnTo>
                <a:lnTo>
                  <a:pt x="0" y="45720"/>
                </a:lnTo>
                <a:lnTo>
                  <a:pt x="8686800" y="45720"/>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3" name="object 3"/>
          <p:cNvSpPr/>
          <p:nvPr/>
        </p:nvSpPr>
        <p:spPr>
          <a:xfrm>
            <a:off x="1752600" y="6374130"/>
            <a:ext cx="8686800" cy="36195"/>
          </a:xfrm>
          <a:custGeom>
            <a:avLst/>
            <a:gdLst/>
            <a:ahLst/>
            <a:cxnLst/>
            <a:rect l="l" t="t" r="r" b="b"/>
            <a:pathLst>
              <a:path w="8686800" h="36195">
                <a:moveTo>
                  <a:pt x="8686800" y="35813"/>
                </a:moveTo>
                <a:lnTo>
                  <a:pt x="8686800" y="0"/>
                </a:lnTo>
                <a:lnTo>
                  <a:pt x="0" y="0"/>
                </a:lnTo>
                <a:lnTo>
                  <a:pt x="0" y="35814"/>
                </a:lnTo>
                <a:lnTo>
                  <a:pt x="8686800" y="35813"/>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4" name="object 4"/>
          <p:cNvPicPr/>
          <p:nvPr/>
        </p:nvPicPr>
        <p:blipFill>
          <a:blip r:embed="rId2" cstate="print"/>
          <a:stretch>
            <a:fillRect/>
          </a:stretch>
        </p:blipFill>
        <p:spPr>
          <a:xfrm>
            <a:off x="8733282" y="6504431"/>
            <a:ext cx="1711261" cy="209550"/>
          </a:xfrm>
          <a:prstGeom prst="rect">
            <a:avLst/>
          </a:prstGeom>
        </p:spPr>
      </p:pic>
      <p:sp>
        <p:nvSpPr>
          <p:cNvPr id="5" name="object 5"/>
          <p:cNvSpPr/>
          <p:nvPr/>
        </p:nvSpPr>
        <p:spPr>
          <a:xfrm>
            <a:off x="1752600" y="859536"/>
            <a:ext cx="8686800" cy="45720"/>
          </a:xfrm>
          <a:custGeom>
            <a:avLst/>
            <a:gdLst/>
            <a:ahLst/>
            <a:cxnLst/>
            <a:rect l="l" t="t" r="r" b="b"/>
            <a:pathLst>
              <a:path w="8686800" h="45719">
                <a:moveTo>
                  <a:pt x="8686800" y="45720"/>
                </a:moveTo>
                <a:lnTo>
                  <a:pt x="8686800" y="0"/>
                </a:lnTo>
                <a:lnTo>
                  <a:pt x="0" y="0"/>
                </a:lnTo>
                <a:lnTo>
                  <a:pt x="0" y="45720"/>
                </a:lnTo>
                <a:lnTo>
                  <a:pt x="8686800" y="45720"/>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6" name="object 6"/>
          <p:cNvSpPr/>
          <p:nvPr/>
        </p:nvSpPr>
        <p:spPr>
          <a:xfrm>
            <a:off x="1752600" y="6374130"/>
            <a:ext cx="8686800" cy="36195"/>
          </a:xfrm>
          <a:custGeom>
            <a:avLst/>
            <a:gdLst/>
            <a:ahLst/>
            <a:cxnLst/>
            <a:rect l="l" t="t" r="r" b="b"/>
            <a:pathLst>
              <a:path w="8686800" h="36195">
                <a:moveTo>
                  <a:pt x="8686800" y="35813"/>
                </a:moveTo>
                <a:lnTo>
                  <a:pt x="8686800" y="0"/>
                </a:lnTo>
                <a:lnTo>
                  <a:pt x="0" y="0"/>
                </a:lnTo>
                <a:lnTo>
                  <a:pt x="0" y="35814"/>
                </a:lnTo>
                <a:lnTo>
                  <a:pt x="8686800" y="35813"/>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7" name="object 7"/>
          <p:cNvPicPr/>
          <p:nvPr/>
        </p:nvPicPr>
        <p:blipFill>
          <a:blip r:embed="rId3" cstate="print"/>
          <a:stretch>
            <a:fillRect/>
          </a:stretch>
        </p:blipFill>
        <p:spPr>
          <a:xfrm>
            <a:off x="8733282" y="6482335"/>
            <a:ext cx="1706651" cy="231647"/>
          </a:xfrm>
          <a:prstGeom prst="rect">
            <a:avLst/>
          </a:prstGeom>
        </p:spPr>
      </p:pic>
      <p:sp>
        <p:nvSpPr>
          <p:cNvPr id="8" name="object 8"/>
          <p:cNvSpPr txBox="1">
            <a:spLocks noGrp="1"/>
          </p:cNvSpPr>
          <p:nvPr>
            <p:ph type="title"/>
          </p:nvPr>
        </p:nvSpPr>
        <p:spPr>
          <a:xfrm>
            <a:off x="1748282" y="440690"/>
            <a:ext cx="8439785" cy="391160"/>
          </a:xfrm>
          <a:prstGeom prst="rect">
            <a:avLst/>
          </a:prstGeom>
        </p:spPr>
        <p:txBody>
          <a:bodyPr vert="horz" wrap="square" lIns="0" tIns="12700" rIns="0" bIns="0" rtlCol="0">
            <a:spAutoFit/>
          </a:bodyPr>
          <a:lstStyle/>
          <a:p>
            <a:pPr marL="12700">
              <a:spcBef>
                <a:spcPts val="100"/>
              </a:spcBef>
            </a:pPr>
            <a:r>
              <a:rPr dirty="0"/>
              <a:t>State</a:t>
            </a:r>
            <a:r>
              <a:rPr spc="-40" dirty="0"/>
              <a:t> </a:t>
            </a:r>
            <a:r>
              <a:rPr dirty="0"/>
              <a:t>Agreement</a:t>
            </a:r>
            <a:r>
              <a:rPr spc="-45" dirty="0"/>
              <a:t> </a:t>
            </a:r>
            <a:r>
              <a:rPr dirty="0"/>
              <a:t>Approach</a:t>
            </a:r>
            <a:r>
              <a:rPr spc="-60" dirty="0"/>
              <a:t> </a:t>
            </a:r>
            <a:r>
              <a:rPr dirty="0"/>
              <a:t>Will</a:t>
            </a:r>
            <a:r>
              <a:rPr spc="-40" dirty="0"/>
              <a:t> </a:t>
            </a:r>
            <a:r>
              <a:rPr dirty="0"/>
              <a:t>Identify</a:t>
            </a:r>
            <a:r>
              <a:rPr spc="-45" dirty="0"/>
              <a:t> </a:t>
            </a:r>
            <a:r>
              <a:rPr dirty="0"/>
              <a:t>Least</a:t>
            </a:r>
            <a:r>
              <a:rPr spc="-45" dirty="0"/>
              <a:t> </a:t>
            </a:r>
            <a:r>
              <a:rPr dirty="0"/>
              <a:t>Cost,</a:t>
            </a:r>
            <a:r>
              <a:rPr spc="-25" dirty="0"/>
              <a:t> </a:t>
            </a:r>
            <a:r>
              <a:rPr dirty="0"/>
              <a:t>Least</a:t>
            </a:r>
            <a:r>
              <a:rPr spc="-30" dirty="0"/>
              <a:t> </a:t>
            </a:r>
            <a:r>
              <a:rPr dirty="0"/>
              <a:t>Risk</a:t>
            </a:r>
            <a:r>
              <a:rPr spc="-45" dirty="0"/>
              <a:t> </a:t>
            </a:r>
            <a:r>
              <a:rPr spc="-20" dirty="0"/>
              <a:t>Path</a:t>
            </a:r>
          </a:p>
        </p:txBody>
      </p:sp>
      <p:sp>
        <p:nvSpPr>
          <p:cNvPr id="9" name="object 9"/>
          <p:cNvSpPr txBox="1"/>
          <p:nvPr/>
        </p:nvSpPr>
        <p:spPr>
          <a:xfrm>
            <a:off x="1748282" y="1025448"/>
            <a:ext cx="6216015" cy="4455160"/>
          </a:xfrm>
          <a:prstGeom prst="rect">
            <a:avLst/>
          </a:prstGeom>
        </p:spPr>
        <p:txBody>
          <a:bodyPr vert="horz" wrap="square" lIns="0" tIns="37465" rIns="0" bIns="0" rtlCol="0">
            <a:spAutoFit/>
          </a:bodyPr>
          <a:lstStyle/>
          <a:p>
            <a:pPr marL="186690" indent="-174625" fontAlgn="auto">
              <a:spcBef>
                <a:spcPts val="295"/>
              </a:spcBef>
              <a:spcAft>
                <a:spcPts val="0"/>
              </a:spcAft>
              <a:buClr>
                <a:srgbClr val="1A3567"/>
              </a:buClr>
              <a:buSzPct val="75000"/>
              <a:buFont typeface="Wingdings"/>
              <a:buChar char=""/>
              <a:tabLst>
                <a:tab pos="187325" algn="l"/>
              </a:tabLst>
            </a:pPr>
            <a:r>
              <a:rPr sz="1600" b="1" kern="0" dirty="0">
                <a:solidFill>
                  <a:srgbClr val="3F3F3F"/>
                </a:solidFill>
                <a:latin typeface="Calibri"/>
                <a:cs typeface="Calibri"/>
              </a:rPr>
              <a:t>Benefits</a:t>
            </a:r>
            <a:r>
              <a:rPr sz="1600" b="1" kern="0" spc="-55" dirty="0">
                <a:solidFill>
                  <a:srgbClr val="3F3F3F"/>
                </a:solidFill>
                <a:latin typeface="Calibri"/>
                <a:cs typeface="Calibri"/>
              </a:rPr>
              <a:t> </a:t>
            </a:r>
            <a:r>
              <a:rPr sz="1600" b="1" kern="0" dirty="0">
                <a:solidFill>
                  <a:srgbClr val="3F3F3F"/>
                </a:solidFill>
                <a:latin typeface="Calibri"/>
                <a:cs typeface="Calibri"/>
              </a:rPr>
              <a:t>to</a:t>
            </a:r>
            <a:r>
              <a:rPr sz="1600" b="1" kern="0" spc="-30" dirty="0">
                <a:solidFill>
                  <a:srgbClr val="3F3F3F"/>
                </a:solidFill>
                <a:latin typeface="Calibri"/>
                <a:cs typeface="Calibri"/>
              </a:rPr>
              <a:t> </a:t>
            </a:r>
            <a:r>
              <a:rPr sz="1600" b="1" kern="0" dirty="0">
                <a:solidFill>
                  <a:srgbClr val="3F3F3F"/>
                </a:solidFill>
                <a:latin typeface="Calibri"/>
                <a:cs typeface="Calibri"/>
              </a:rPr>
              <a:t>New</a:t>
            </a:r>
            <a:r>
              <a:rPr sz="1600" b="1" kern="0" spc="-45" dirty="0">
                <a:solidFill>
                  <a:srgbClr val="3F3F3F"/>
                </a:solidFill>
                <a:latin typeface="Calibri"/>
                <a:cs typeface="Calibri"/>
              </a:rPr>
              <a:t> </a:t>
            </a:r>
            <a:r>
              <a:rPr sz="1600" b="1" kern="0" dirty="0">
                <a:solidFill>
                  <a:srgbClr val="3F3F3F"/>
                </a:solidFill>
                <a:latin typeface="Calibri"/>
                <a:cs typeface="Calibri"/>
              </a:rPr>
              <a:t>Jersey</a:t>
            </a:r>
            <a:r>
              <a:rPr sz="1600" b="1" kern="0" spc="-35" dirty="0">
                <a:solidFill>
                  <a:srgbClr val="3F3F3F"/>
                </a:solidFill>
                <a:latin typeface="Calibri"/>
                <a:cs typeface="Calibri"/>
              </a:rPr>
              <a:t> </a:t>
            </a:r>
            <a:r>
              <a:rPr sz="1600" b="1" kern="0" dirty="0">
                <a:solidFill>
                  <a:srgbClr val="3F3F3F"/>
                </a:solidFill>
                <a:latin typeface="Calibri"/>
                <a:cs typeface="Calibri"/>
              </a:rPr>
              <a:t>of</a:t>
            </a:r>
            <a:r>
              <a:rPr sz="1600" b="1" kern="0" spc="-20" dirty="0">
                <a:solidFill>
                  <a:srgbClr val="3F3F3F"/>
                </a:solidFill>
                <a:latin typeface="Calibri"/>
                <a:cs typeface="Calibri"/>
              </a:rPr>
              <a:t> </a:t>
            </a:r>
            <a:r>
              <a:rPr sz="1600" b="1" kern="0" dirty="0">
                <a:solidFill>
                  <a:srgbClr val="3F3F3F"/>
                </a:solidFill>
                <a:latin typeface="Calibri"/>
                <a:cs typeface="Calibri"/>
              </a:rPr>
              <a:t>LS</a:t>
            </a:r>
            <a:r>
              <a:rPr sz="1600" b="1" kern="0" spc="-30" dirty="0">
                <a:solidFill>
                  <a:srgbClr val="3F3F3F"/>
                </a:solidFill>
                <a:latin typeface="Calibri"/>
                <a:cs typeface="Calibri"/>
              </a:rPr>
              <a:t> </a:t>
            </a:r>
            <a:r>
              <a:rPr sz="1600" b="1" kern="0" spc="-10" dirty="0">
                <a:solidFill>
                  <a:srgbClr val="3F3F3F"/>
                </a:solidFill>
                <a:latin typeface="Calibri"/>
                <a:cs typeface="Calibri"/>
              </a:rPr>
              <a:t>Power’s</a:t>
            </a:r>
            <a:r>
              <a:rPr sz="1600" b="1" kern="0" spc="-40" dirty="0">
                <a:solidFill>
                  <a:srgbClr val="3F3F3F"/>
                </a:solidFill>
                <a:latin typeface="Calibri"/>
                <a:cs typeface="Calibri"/>
              </a:rPr>
              <a:t> </a:t>
            </a:r>
            <a:r>
              <a:rPr sz="1600" b="1" kern="0" dirty="0">
                <a:solidFill>
                  <a:srgbClr val="3F3F3F"/>
                </a:solidFill>
                <a:latin typeface="Calibri"/>
                <a:cs typeface="Calibri"/>
              </a:rPr>
              <a:t>Alternating</a:t>
            </a:r>
            <a:r>
              <a:rPr sz="1600" b="1" kern="0" spc="-40" dirty="0">
                <a:solidFill>
                  <a:srgbClr val="3F3F3F"/>
                </a:solidFill>
                <a:latin typeface="Calibri"/>
                <a:cs typeface="Calibri"/>
              </a:rPr>
              <a:t> </a:t>
            </a:r>
            <a:r>
              <a:rPr sz="1600" b="1" kern="0" dirty="0">
                <a:solidFill>
                  <a:srgbClr val="3F3F3F"/>
                </a:solidFill>
                <a:latin typeface="Calibri"/>
                <a:cs typeface="Calibri"/>
              </a:rPr>
              <a:t>Current</a:t>
            </a:r>
            <a:r>
              <a:rPr sz="1600" b="1" kern="0" spc="-15" dirty="0">
                <a:solidFill>
                  <a:srgbClr val="3F3F3F"/>
                </a:solidFill>
                <a:latin typeface="Calibri"/>
                <a:cs typeface="Calibri"/>
              </a:rPr>
              <a:t> </a:t>
            </a:r>
            <a:r>
              <a:rPr sz="1600" b="1" kern="0" dirty="0">
                <a:solidFill>
                  <a:srgbClr val="3F3F3F"/>
                </a:solidFill>
                <a:latin typeface="Calibri"/>
                <a:cs typeface="Calibri"/>
              </a:rPr>
              <a:t>(AC)</a:t>
            </a:r>
            <a:r>
              <a:rPr sz="1600" b="1" kern="0" spc="-20" dirty="0">
                <a:solidFill>
                  <a:srgbClr val="3F3F3F"/>
                </a:solidFill>
                <a:latin typeface="Calibri"/>
                <a:cs typeface="Calibri"/>
              </a:rPr>
              <a:t> </a:t>
            </a:r>
            <a:r>
              <a:rPr sz="1600" b="1" kern="0" spc="-10" dirty="0">
                <a:solidFill>
                  <a:srgbClr val="3F3F3F"/>
                </a:solidFill>
                <a:latin typeface="Calibri"/>
                <a:cs typeface="Calibri"/>
              </a:rPr>
              <a:t>Approach</a:t>
            </a:r>
            <a:endParaRPr sz="1600" kern="0">
              <a:solidFill>
                <a:sysClr val="windowText" lastClr="000000"/>
              </a:solidFill>
              <a:latin typeface="Calibri"/>
              <a:cs typeface="Calibri"/>
            </a:endParaRPr>
          </a:p>
          <a:p>
            <a:pPr marL="643890" lvl="1" indent="-174625" fontAlgn="auto">
              <a:spcBef>
                <a:spcPts val="200"/>
              </a:spcBef>
              <a:spcAft>
                <a:spcPts val="0"/>
              </a:spcAft>
              <a:buClr>
                <a:srgbClr val="1A3567"/>
              </a:buClr>
              <a:buSzPct val="75000"/>
              <a:buFont typeface="Wingdings"/>
              <a:buChar char=""/>
              <a:tabLst>
                <a:tab pos="644525" algn="l"/>
              </a:tabLst>
            </a:pPr>
            <a:r>
              <a:rPr sz="1600" kern="0" dirty="0">
                <a:solidFill>
                  <a:srgbClr val="3F3F3F"/>
                </a:solidFill>
                <a:latin typeface="Calibri"/>
                <a:cs typeface="Calibri"/>
              </a:rPr>
              <a:t>Increased</a:t>
            </a:r>
            <a:r>
              <a:rPr sz="1600" kern="0" spc="-50" dirty="0">
                <a:solidFill>
                  <a:srgbClr val="3F3F3F"/>
                </a:solidFill>
                <a:latin typeface="Calibri"/>
                <a:cs typeface="Calibri"/>
              </a:rPr>
              <a:t> </a:t>
            </a:r>
            <a:r>
              <a:rPr sz="1600" kern="0" spc="-10" dirty="0">
                <a:solidFill>
                  <a:srgbClr val="3F3F3F"/>
                </a:solidFill>
                <a:latin typeface="Calibri"/>
                <a:cs typeface="Calibri"/>
              </a:rPr>
              <a:t>system</a:t>
            </a:r>
            <a:r>
              <a:rPr sz="1600" kern="0" spc="-40" dirty="0">
                <a:solidFill>
                  <a:srgbClr val="3F3F3F"/>
                </a:solidFill>
                <a:latin typeface="Calibri"/>
                <a:cs typeface="Calibri"/>
              </a:rPr>
              <a:t> </a:t>
            </a:r>
            <a:r>
              <a:rPr sz="1600" kern="0" dirty="0">
                <a:solidFill>
                  <a:srgbClr val="3F3F3F"/>
                </a:solidFill>
                <a:latin typeface="Calibri"/>
                <a:cs typeface="Calibri"/>
              </a:rPr>
              <a:t>reliability</a:t>
            </a:r>
            <a:r>
              <a:rPr sz="1600" kern="0" spc="-60" dirty="0">
                <a:solidFill>
                  <a:srgbClr val="3F3F3F"/>
                </a:solidFill>
                <a:latin typeface="Calibri"/>
                <a:cs typeface="Calibri"/>
              </a:rPr>
              <a:t> </a:t>
            </a:r>
            <a:r>
              <a:rPr sz="1600" kern="0" dirty="0">
                <a:solidFill>
                  <a:srgbClr val="3F3F3F"/>
                </a:solidFill>
                <a:latin typeface="Calibri"/>
                <a:cs typeface="Calibri"/>
              </a:rPr>
              <a:t>and</a:t>
            </a:r>
            <a:r>
              <a:rPr sz="1600" kern="0" spc="-55" dirty="0">
                <a:solidFill>
                  <a:srgbClr val="3F3F3F"/>
                </a:solidFill>
                <a:latin typeface="Calibri"/>
                <a:cs typeface="Calibri"/>
              </a:rPr>
              <a:t> </a:t>
            </a:r>
            <a:r>
              <a:rPr sz="1600" kern="0" spc="-10" dirty="0">
                <a:solidFill>
                  <a:srgbClr val="3F3F3F"/>
                </a:solidFill>
                <a:latin typeface="Calibri"/>
                <a:cs typeface="Calibri"/>
              </a:rPr>
              <a:t>resilience</a:t>
            </a:r>
            <a:endParaRPr sz="1600" kern="0">
              <a:solidFill>
                <a:sysClr val="windowText" lastClr="000000"/>
              </a:solidFill>
              <a:latin typeface="Calibri"/>
              <a:cs typeface="Calibri"/>
            </a:endParaRPr>
          </a:p>
          <a:p>
            <a:pPr marL="643890" lvl="1" indent="-174625" fontAlgn="auto">
              <a:spcBef>
                <a:spcPts val="195"/>
              </a:spcBef>
              <a:spcAft>
                <a:spcPts val="0"/>
              </a:spcAft>
              <a:buClr>
                <a:srgbClr val="1A3567"/>
              </a:buClr>
              <a:buSzPct val="75000"/>
              <a:buFont typeface="Wingdings"/>
              <a:buChar char=""/>
              <a:tabLst>
                <a:tab pos="644525" algn="l"/>
              </a:tabLst>
            </a:pPr>
            <a:r>
              <a:rPr sz="1600" kern="0" dirty="0">
                <a:solidFill>
                  <a:srgbClr val="3F3F3F"/>
                </a:solidFill>
                <a:latin typeface="Calibri"/>
                <a:cs typeface="Calibri"/>
              </a:rPr>
              <a:t>Flexible</a:t>
            </a:r>
            <a:r>
              <a:rPr sz="1600" kern="0" spc="-50" dirty="0">
                <a:solidFill>
                  <a:srgbClr val="3F3F3F"/>
                </a:solidFill>
                <a:latin typeface="Calibri"/>
                <a:cs typeface="Calibri"/>
              </a:rPr>
              <a:t> </a:t>
            </a:r>
            <a:r>
              <a:rPr sz="1600" kern="0" dirty="0">
                <a:solidFill>
                  <a:srgbClr val="3F3F3F"/>
                </a:solidFill>
                <a:latin typeface="Calibri"/>
                <a:cs typeface="Calibri"/>
              </a:rPr>
              <a:t>and</a:t>
            </a:r>
            <a:r>
              <a:rPr sz="1600" kern="0" spc="-40" dirty="0">
                <a:solidFill>
                  <a:srgbClr val="3F3F3F"/>
                </a:solidFill>
                <a:latin typeface="Calibri"/>
                <a:cs typeface="Calibri"/>
              </a:rPr>
              <a:t> </a:t>
            </a:r>
            <a:r>
              <a:rPr sz="1600" kern="0" spc="-10" dirty="0">
                <a:solidFill>
                  <a:srgbClr val="3F3F3F"/>
                </a:solidFill>
                <a:latin typeface="Calibri"/>
                <a:cs typeface="Calibri"/>
              </a:rPr>
              <a:t>expandable</a:t>
            </a:r>
            <a:endParaRPr sz="1600" kern="0">
              <a:solidFill>
                <a:sysClr val="windowText" lastClr="000000"/>
              </a:solidFill>
              <a:latin typeface="Calibri"/>
              <a:cs typeface="Calibri"/>
            </a:endParaRPr>
          </a:p>
          <a:p>
            <a:pPr marL="643890" lvl="1" indent="-174625" fontAlgn="auto">
              <a:spcBef>
                <a:spcPts val="204"/>
              </a:spcBef>
              <a:spcAft>
                <a:spcPts val="0"/>
              </a:spcAft>
              <a:buClr>
                <a:srgbClr val="1A3567"/>
              </a:buClr>
              <a:buSzPct val="75000"/>
              <a:buFont typeface="Wingdings"/>
              <a:buChar char=""/>
              <a:tabLst>
                <a:tab pos="644525" algn="l"/>
              </a:tabLst>
            </a:pPr>
            <a:r>
              <a:rPr sz="1600" kern="0" dirty="0">
                <a:solidFill>
                  <a:srgbClr val="3F3F3F"/>
                </a:solidFill>
                <a:latin typeface="Calibri"/>
                <a:cs typeface="Calibri"/>
              </a:rPr>
              <a:t>Avoids</a:t>
            </a:r>
            <a:r>
              <a:rPr sz="1600" kern="0" spc="-25" dirty="0">
                <a:solidFill>
                  <a:srgbClr val="3F3F3F"/>
                </a:solidFill>
                <a:latin typeface="Calibri"/>
                <a:cs typeface="Calibri"/>
              </a:rPr>
              <a:t> </a:t>
            </a:r>
            <a:r>
              <a:rPr sz="1600" kern="0" spc="-10" dirty="0">
                <a:solidFill>
                  <a:srgbClr val="3F3F3F"/>
                </a:solidFill>
                <a:latin typeface="Calibri"/>
                <a:cs typeface="Calibri"/>
              </a:rPr>
              <a:t>significant</a:t>
            </a:r>
            <a:r>
              <a:rPr sz="1600" kern="0" spc="-40" dirty="0">
                <a:solidFill>
                  <a:srgbClr val="3F3F3F"/>
                </a:solidFill>
                <a:latin typeface="Calibri"/>
                <a:cs typeface="Calibri"/>
              </a:rPr>
              <a:t> </a:t>
            </a:r>
            <a:r>
              <a:rPr sz="1600" kern="0" dirty="0">
                <a:solidFill>
                  <a:srgbClr val="3F3F3F"/>
                </a:solidFill>
                <a:latin typeface="Calibri"/>
                <a:cs typeface="Calibri"/>
              </a:rPr>
              <a:t>DC</a:t>
            </a:r>
            <a:r>
              <a:rPr sz="1600" kern="0" spc="-30" dirty="0">
                <a:solidFill>
                  <a:srgbClr val="3F3F3F"/>
                </a:solidFill>
                <a:latin typeface="Calibri"/>
                <a:cs typeface="Calibri"/>
              </a:rPr>
              <a:t> </a:t>
            </a:r>
            <a:r>
              <a:rPr sz="1600" kern="0" dirty="0">
                <a:solidFill>
                  <a:srgbClr val="3F3F3F"/>
                </a:solidFill>
                <a:latin typeface="Calibri"/>
                <a:cs typeface="Calibri"/>
              </a:rPr>
              <a:t>terminal</a:t>
            </a:r>
            <a:r>
              <a:rPr sz="1600" kern="0" spc="-30" dirty="0">
                <a:solidFill>
                  <a:srgbClr val="3F3F3F"/>
                </a:solidFill>
                <a:latin typeface="Calibri"/>
                <a:cs typeface="Calibri"/>
              </a:rPr>
              <a:t> </a:t>
            </a:r>
            <a:r>
              <a:rPr sz="1600" kern="0" spc="-10" dirty="0">
                <a:solidFill>
                  <a:srgbClr val="3F3F3F"/>
                </a:solidFill>
                <a:latin typeface="Calibri"/>
                <a:cs typeface="Calibri"/>
              </a:rPr>
              <a:t>losses</a:t>
            </a:r>
            <a:endParaRPr sz="1600" kern="0">
              <a:solidFill>
                <a:sysClr val="windowText" lastClr="000000"/>
              </a:solidFill>
              <a:latin typeface="Calibri"/>
              <a:cs typeface="Calibri"/>
            </a:endParaRPr>
          </a:p>
          <a:p>
            <a:pPr marL="643890" lvl="1" indent="-174625" fontAlgn="auto">
              <a:spcBef>
                <a:spcPts val="200"/>
              </a:spcBef>
              <a:spcAft>
                <a:spcPts val="0"/>
              </a:spcAft>
              <a:buClr>
                <a:srgbClr val="1A3567"/>
              </a:buClr>
              <a:buSzPct val="75000"/>
              <a:buFont typeface="Wingdings"/>
              <a:buChar char=""/>
              <a:tabLst>
                <a:tab pos="644525" algn="l"/>
              </a:tabLst>
            </a:pPr>
            <a:r>
              <a:rPr sz="1600" kern="0" dirty="0">
                <a:solidFill>
                  <a:srgbClr val="3F3F3F"/>
                </a:solidFill>
                <a:latin typeface="Calibri"/>
                <a:cs typeface="Calibri"/>
              </a:rPr>
              <a:t>Avoids</a:t>
            </a:r>
            <a:r>
              <a:rPr sz="1600" kern="0" spc="-50" dirty="0">
                <a:solidFill>
                  <a:srgbClr val="3F3F3F"/>
                </a:solidFill>
                <a:latin typeface="Calibri"/>
                <a:cs typeface="Calibri"/>
              </a:rPr>
              <a:t> </a:t>
            </a:r>
            <a:r>
              <a:rPr sz="1600" kern="0" dirty="0">
                <a:solidFill>
                  <a:srgbClr val="3F3F3F"/>
                </a:solidFill>
                <a:latin typeface="Calibri"/>
                <a:cs typeface="Calibri"/>
              </a:rPr>
              <a:t>expensive</a:t>
            </a:r>
            <a:r>
              <a:rPr sz="1600" kern="0" spc="-50" dirty="0">
                <a:solidFill>
                  <a:srgbClr val="3F3F3F"/>
                </a:solidFill>
                <a:latin typeface="Calibri"/>
                <a:cs typeface="Calibri"/>
              </a:rPr>
              <a:t> </a:t>
            </a:r>
            <a:r>
              <a:rPr sz="1600" i="1" kern="0" dirty="0">
                <a:solidFill>
                  <a:srgbClr val="3F3F3F"/>
                </a:solidFill>
                <a:latin typeface="Calibri"/>
                <a:cs typeface="Calibri"/>
              </a:rPr>
              <a:t>unnecessary</a:t>
            </a:r>
            <a:r>
              <a:rPr sz="1600" i="1" kern="0" spc="-50" dirty="0">
                <a:solidFill>
                  <a:srgbClr val="3F3F3F"/>
                </a:solidFill>
                <a:latin typeface="Calibri"/>
                <a:cs typeface="Calibri"/>
              </a:rPr>
              <a:t> </a:t>
            </a:r>
            <a:r>
              <a:rPr sz="1600" kern="0" dirty="0">
                <a:solidFill>
                  <a:srgbClr val="3F3F3F"/>
                </a:solidFill>
                <a:latin typeface="Calibri"/>
                <a:cs typeface="Calibri"/>
              </a:rPr>
              <a:t>DC</a:t>
            </a:r>
            <a:r>
              <a:rPr sz="1600" kern="0" spc="-45" dirty="0">
                <a:solidFill>
                  <a:srgbClr val="3F3F3F"/>
                </a:solidFill>
                <a:latin typeface="Calibri"/>
                <a:cs typeface="Calibri"/>
              </a:rPr>
              <a:t> </a:t>
            </a:r>
            <a:r>
              <a:rPr sz="1600" kern="0" spc="-10" dirty="0">
                <a:solidFill>
                  <a:srgbClr val="3F3F3F"/>
                </a:solidFill>
                <a:latin typeface="Calibri"/>
                <a:cs typeface="Calibri"/>
              </a:rPr>
              <a:t>terminals</a:t>
            </a:r>
            <a:endParaRPr sz="1600" kern="0">
              <a:solidFill>
                <a:sysClr val="windowText" lastClr="000000"/>
              </a:solidFill>
              <a:latin typeface="Calibri"/>
              <a:cs typeface="Calibri"/>
            </a:endParaRPr>
          </a:p>
          <a:p>
            <a:pPr marL="1101090" lvl="2" indent="-174625" fontAlgn="auto">
              <a:spcBef>
                <a:spcPts val="195"/>
              </a:spcBef>
              <a:spcAft>
                <a:spcPts val="0"/>
              </a:spcAft>
              <a:buClr>
                <a:srgbClr val="1A3567"/>
              </a:buClr>
              <a:buSzPct val="75000"/>
              <a:buFont typeface="Wingdings"/>
              <a:buChar char=""/>
              <a:tabLst>
                <a:tab pos="1101725" algn="l"/>
              </a:tabLst>
            </a:pPr>
            <a:r>
              <a:rPr sz="1600" kern="0" dirty="0">
                <a:solidFill>
                  <a:srgbClr val="3F3F3F"/>
                </a:solidFill>
                <a:latin typeface="Calibri"/>
                <a:cs typeface="Calibri"/>
              </a:rPr>
              <a:t>As</a:t>
            </a:r>
            <a:r>
              <a:rPr sz="1600" kern="0" spc="-40" dirty="0">
                <a:solidFill>
                  <a:srgbClr val="3F3F3F"/>
                </a:solidFill>
                <a:latin typeface="Calibri"/>
                <a:cs typeface="Calibri"/>
              </a:rPr>
              <a:t> </a:t>
            </a:r>
            <a:r>
              <a:rPr sz="1600" kern="0" dirty="0">
                <a:solidFill>
                  <a:srgbClr val="3F3F3F"/>
                </a:solidFill>
                <a:latin typeface="Calibri"/>
                <a:cs typeface="Calibri"/>
              </a:rPr>
              <a:t>a</a:t>
            </a:r>
            <a:r>
              <a:rPr sz="1600" kern="0" spc="-35" dirty="0">
                <a:solidFill>
                  <a:srgbClr val="3F3F3F"/>
                </a:solidFill>
                <a:latin typeface="Calibri"/>
                <a:cs typeface="Calibri"/>
              </a:rPr>
              <a:t> </a:t>
            </a:r>
            <a:r>
              <a:rPr sz="1600" kern="0" dirty="0">
                <a:solidFill>
                  <a:srgbClr val="3F3F3F"/>
                </a:solidFill>
                <a:latin typeface="Calibri"/>
                <a:cs typeface="Calibri"/>
              </a:rPr>
              <a:t>result,</a:t>
            </a:r>
            <a:r>
              <a:rPr sz="1600" kern="0" spc="-15" dirty="0">
                <a:solidFill>
                  <a:srgbClr val="3F3F3F"/>
                </a:solidFill>
                <a:latin typeface="Calibri"/>
                <a:cs typeface="Calibri"/>
              </a:rPr>
              <a:t> </a:t>
            </a:r>
            <a:r>
              <a:rPr sz="1600" kern="0" dirty="0">
                <a:solidFill>
                  <a:srgbClr val="3F3F3F"/>
                </a:solidFill>
                <a:latin typeface="Calibri"/>
                <a:cs typeface="Calibri"/>
              </a:rPr>
              <a:t>least</a:t>
            </a:r>
            <a:r>
              <a:rPr sz="1600" kern="0" spc="-30" dirty="0">
                <a:solidFill>
                  <a:srgbClr val="3F3F3F"/>
                </a:solidFill>
                <a:latin typeface="Calibri"/>
                <a:cs typeface="Calibri"/>
              </a:rPr>
              <a:t> </a:t>
            </a:r>
            <a:r>
              <a:rPr sz="1600" kern="0" dirty="0">
                <a:solidFill>
                  <a:srgbClr val="3F3F3F"/>
                </a:solidFill>
                <a:latin typeface="Calibri"/>
                <a:cs typeface="Calibri"/>
              </a:rPr>
              <a:t>expensive</a:t>
            </a:r>
            <a:r>
              <a:rPr sz="1600" kern="0" spc="-35" dirty="0">
                <a:solidFill>
                  <a:srgbClr val="3F3F3F"/>
                </a:solidFill>
                <a:latin typeface="Calibri"/>
                <a:cs typeface="Calibri"/>
              </a:rPr>
              <a:t> </a:t>
            </a:r>
            <a:r>
              <a:rPr sz="1600" kern="0" dirty="0">
                <a:solidFill>
                  <a:srgbClr val="3F3F3F"/>
                </a:solidFill>
                <a:latin typeface="Calibri"/>
                <a:cs typeface="Calibri"/>
              </a:rPr>
              <a:t>per</a:t>
            </a:r>
            <a:r>
              <a:rPr sz="1600" kern="0" spc="-25" dirty="0">
                <a:solidFill>
                  <a:srgbClr val="3F3F3F"/>
                </a:solidFill>
                <a:latin typeface="Calibri"/>
                <a:cs typeface="Calibri"/>
              </a:rPr>
              <a:t> </a:t>
            </a:r>
            <a:r>
              <a:rPr sz="1600" kern="0" dirty="0">
                <a:solidFill>
                  <a:srgbClr val="3F3F3F"/>
                </a:solidFill>
                <a:latin typeface="Calibri"/>
                <a:cs typeface="Calibri"/>
              </a:rPr>
              <a:t>unit</a:t>
            </a:r>
            <a:r>
              <a:rPr sz="1600" kern="0" spc="-40" dirty="0">
                <a:solidFill>
                  <a:srgbClr val="3F3F3F"/>
                </a:solidFill>
                <a:latin typeface="Calibri"/>
                <a:cs typeface="Calibri"/>
              </a:rPr>
              <a:t> </a:t>
            </a:r>
            <a:r>
              <a:rPr sz="1600" kern="0" dirty="0">
                <a:solidFill>
                  <a:srgbClr val="3F3F3F"/>
                </a:solidFill>
                <a:latin typeface="Calibri"/>
                <a:cs typeface="Calibri"/>
              </a:rPr>
              <a:t>of</a:t>
            </a:r>
            <a:r>
              <a:rPr sz="1600" kern="0" spc="-25" dirty="0">
                <a:solidFill>
                  <a:srgbClr val="3F3F3F"/>
                </a:solidFill>
                <a:latin typeface="Calibri"/>
                <a:cs typeface="Calibri"/>
              </a:rPr>
              <a:t> </a:t>
            </a:r>
            <a:r>
              <a:rPr sz="1600" kern="0" dirty="0">
                <a:solidFill>
                  <a:srgbClr val="3F3F3F"/>
                </a:solidFill>
                <a:latin typeface="Calibri"/>
                <a:cs typeface="Calibri"/>
              </a:rPr>
              <a:t>capacity</a:t>
            </a:r>
            <a:r>
              <a:rPr sz="1600" kern="0" spc="-40" dirty="0">
                <a:solidFill>
                  <a:srgbClr val="3F3F3F"/>
                </a:solidFill>
                <a:latin typeface="Calibri"/>
                <a:cs typeface="Calibri"/>
              </a:rPr>
              <a:t> </a:t>
            </a:r>
            <a:r>
              <a:rPr sz="1600" kern="0" spc="-10" dirty="0">
                <a:solidFill>
                  <a:srgbClr val="3F3F3F"/>
                </a:solidFill>
                <a:latin typeface="Calibri"/>
                <a:cs typeface="Calibri"/>
              </a:rPr>
              <a:t>integration</a:t>
            </a:r>
            <a:endParaRPr sz="1600" kern="0">
              <a:solidFill>
                <a:sysClr val="windowText" lastClr="000000"/>
              </a:solidFill>
              <a:latin typeface="Calibri"/>
              <a:cs typeface="Calibri"/>
            </a:endParaRPr>
          </a:p>
          <a:p>
            <a:pPr marL="1101090" lvl="2" indent="-174625" fontAlgn="auto">
              <a:spcBef>
                <a:spcPts val="215"/>
              </a:spcBef>
              <a:spcAft>
                <a:spcPts val="0"/>
              </a:spcAft>
              <a:buClr>
                <a:srgbClr val="1A3567"/>
              </a:buClr>
              <a:buSzPct val="75000"/>
              <a:buFont typeface="Wingdings"/>
              <a:buChar char=""/>
              <a:tabLst>
                <a:tab pos="1101725" algn="l"/>
              </a:tabLst>
            </a:pPr>
            <a:r>
              <a:rPr sz="1400" kern="0" dirty="0">
                <a:solidFill>
                  <a:srgbClr val="3F3F3F"/>
                </a:solidFill>
                <a:latin typeface="Calibri"/>
                <a:cs typeface="Calibri"/>
              </a:rPr>
              <a:t>More</a:t>
            </a:r>
            <a:r>
              <a:rPr sz="1400" kern="0" spc="-40" dirty="0">
                <a:solidFill>
                  <a:srgbClr val="3F3F3F"/>
                </a:solidFill>
                <a:latin typeface="Calibri"/>
                <a:cs typeface="Calibri"/>
              </a:rPr>
              <a:t> </a:t>
            </a:r>
            <a:r>
              <a:rPr sz="1400" kern="0" dirty="0">
                <a:solidFill>
                  <a:srgbClr val="3F3F3F"/>
                </a:solidFill>
                <a:latin typeface="Calibri"/>
                <a:cs typeface="Calibri"/>
              </a:rPr>
              <a:t>than</a:t>
            </a:r>
            <a:r>
              <a:rPr sz="1400" kern="0" spc="-35" dirty="0">
                <a:solidFill>
                  <a:srgbClr val="3F3F3F"/>
                </a:solidFill>
                <a:latin typeface="Calibri"/>
                <a:cs typeface="Calibri"/>
              </a:rPr>
              <a:t> </a:t>
            </a:r>
            <a:r>
              <a:rPr sz="1400" kern="0" dirty="0">
                <a:solidFill>
                  <a:srgbClr val="3F3F3F"/>
                </a:solidFill>
                <a:latin typeface="Calibri"/>
                <a:cs typeface="Calibri"/>
              </a:rPr>
              <a:t>30%</a:t>
            </a:r>
            <a:r>
              <a:rPr sz="1400" kern="0" spc="-35" dirty="0">
                <a:solidFill>
                  <a:srgbClr val="3F3F3F"/>
                </a:solidFill>
                <a:latin typeface="Calibri"/>
                <a:cs typeface="Calibri"/>
              </a:rPr>
              <a:t> </a:t>
            </a:r>
            <a:r>
              <a:rPr sz="1400" kern="0" dirty="0">
                <a:solidFill>
                  <a:srgbClr val="3F3F3F"/>
                </a:solidFill>
                <a:latin typeface="Calibri"/>
                <a:cs typeface="Calibri"/>
              </a:rPr>
              <a:t>less,</a:t>
            </a:r>
            <a:r>
              <a:rPr sz="1400" kern="0" spc="-30" dirty="0">
                <a:solidFill>
                  <a:srgbClr val="3F3F3F"/>
                </a:solidFill>
                <a:latin typeface="Calibri"/>
                <a:cs typeface="Calibri"/>
              </a:rPr>
              <a:t> </a:t>
            </a:r>
            <a:r>
              <a:rPr sz="1400" kern="0" dirty="0">
                <a:solidFill>
                  <a:srgbClr val="3F3F3F"/>
                </a:solidFill>
                <a:latin typeface="Calibri"/>
                <a:cs typeface="Calibri"/>
              </a:rPr>
              <a:t>over</a:t>
            </a:r>
            <a:r>
              <a:rPr sz="1400" kern="0" spc="-40" dirty="0">
                <a:solidFill>
                  <a:srgbClr val="3F3F3F"/>
                </a:solidFill>
                <a:latin typeface="Calibri"/>
                <a:cs typeface="Calibri"/>
              </a:rPr>
              <a:t> </a:t>
            </a:r>
            <a:r>
              <a:rPr sz="1400" kern="0" dirty="0">
                <a:solidFill>
                  <a:srgbClr val="3F3F3F"/>
                </a:solidFill>
                <a:latin typeface="Calibri"/>
                <a:cs typeface="Calibri"/>
              </a:rPr>
              <a:t>$1</a:t>
            </a:r>
            <a:r>
              <a:rPr sz="1400" kern="0" spc="-40" dirty="0">
                <a:solidFill>
                  <a:srgbClr val="3F3F3F"/>
                </a:solidFill>
                <a:latin typeface="Calibri"/>
                <a:cs typeface="Calibri"/>
              </a:rPr>
              <a:t> </a:t>
            </a:r>
            <a:r>
              <a:rPr sz="1400" kern="0" dirty="0">
                <a:solidFill>
                  <a:srgbClr val="3F3F3F"/>
                </a:solidFill>
                <a:latin typeface="Calibri"/>
                <a:cs typeface="Calibri"/>
              </a:rPr>
              <a:t>billion</a:t>
            </a:r>
            <a:r>
              <a:rPr sz="1400" kern="0" spc="-25" dirty="0">
                <a:solidFill>
                  <a:srgbClr val="3F3F3F"/>
                </a:solidFill>
                <a:latin typeface="Calibri"/>
                <a:cs typeface="Calibri"/>
              </a:rPr>
              <a:t> </a:t>
            </a:r>
            <a:r>
              <a:rPr sz="1400" kern="0" spc="-10" dirty="0">
                <a:solidFill>
                  <a:srgbClr val="3F3F3F"/>
                </a:solidFill>
                <a:latin typeface="Calibri"/>
                <a:cs typeface="Calibri"/>
              </a:rPr>
              <a:t>savings</a:t>
            </a:r>
            <a:endParaRPr sz="1400" kern="0">
              <a:solidFill>
                <a:sysClr val="windowText" lastClr="000000"/>
              </a:solidFill>
              <a:latin typeface="Calibri"/>
              <a:cs typeface="Calibri"/>
            </a:endParaRPr>
          </a:p>
          <a:p>
            <a:pPr marL="186690" indent="-174625" fontAlgn="auto">
              <a:spcBef>
                <a:spcPts val="590"/>
              </a:spcBef>
              <a:spcAft>
                <a:spcPts val="0"/>
              </a:spcAft>
              <a:buClr>
                <a:srgbClr val="1A3567"/>
              </a:buClr>
              <a:buSzPct val="75000"/>
              <a:buFont typeface="Wingdings"/>
              <a:buChar char=""/>
              <a:tabLst>
                <a:tab pos="187325" algn="l"/>
              </a:tabLst>
            </a:pPr>
            <a:r>
              <a:rPr sz="1600" b="1" kern="0" dirty="0">
                <a:solidFill>
                  <a:srgbClr val="3F3F3F"/>
                </a:solidFill>
                <a:latin typeface="Calibri"/>
                <a:cs typeface="Calibri"/>
              </a:rPr>
              <a:t>Minimize</a:t>
            </a:r>
            <a:r>
              <a:rPr sz="1600" b="1" kern="0" spc="-45" dirty="0">
                <a:solidFill>
                  <a:srgbClr val="3F3F3F"/>
                </a:solidFill>
                <a:latin typeface="Calibri"/>
                <a:cs typeface="Calibri"/>
              </a:rPr>
              <a:t> </a:t>
            </a:r>
            <a:r>
              <a:rPr sz="1600" b="1" kern="0" dirty="0">
                <a:solidFill>
                  <a:srgbClr val="3F3F3F"/>
                </a:solidFill>
                <a:latin typeface="Calibri"/>
                <a:cs typeface="Calibri"/>
              </a:rPr>
              <a:t>impacts</a:t>
            </a:r>
            <a:r>
              <a:rPr sz="1600" b="1" kern="0" spc="-30" dirty="0">
                <a:solidFill>
                  <a:srgbClr val="3F3F3F"/>
                </a:solidFill>
                <a:latin typeface="Calibri"/>
                <a:cs typeface="Calibri"/>
              </a:rPr>
              <a:t> </a:t>
            </a:r>
            <a:r>
              <a:rPr sz="1600" b="1" kern="0" dirty="0">
                <a:solidFill>
                  <a:srgbClr val="3F3F3F"/>
                </a:solidFill>
                <a:latin typeface="Calibri"/>
                <a:cs typeface="Calibri"/>
              </a:rPr>
              <a:t>through</a:t>
            </a:r>
            <a:r>
              <a:rPr sz="1600" b="1" kern="0" spc="-30" dirty="0">
                <a:solidFill>
                  <a:srgbClr val="3F3F3F"/>
                </a:solidFill>
                <a:latin typeface="Calibri"/>
                <a:cs typeface="Calibri"/>
              </a:rPr>
              <a:t> </a:t>
            </a:r>
            <a:r>
              <a:rPr sz="1600" b="1" kern="0" dirty="0">
                <a:solidFill>
                  <a:srgbClr val="3F3F3F"/>
                </a:solidFill>
                <a:latin typeface="Calibri"/>
                <a:cs typeface="Calibri"/>
              </a:rPr>
              <a:t>a</a:t>
            </a:r>
            <a:r>
              <a:rPr sz="1600" b="1" kern="0" spc="-30" dirty="0">
                <a:solidFill>
                  <a:srgbClr val="3F3F3F"/>
                </a:solidFill>
                <a:latin typeface="Calibri"/>
                <a:cs typeface="Calibri"/>
              </a:rPr>
              <a:t> </a:t>
            </a:r>
            <a:r>
              <a:rPr sz="1600" b="1" kern="0" dirty="0">
                <a:solidFill>
                  <a:srgbClr val="3F3F3F"/>
                </a:solidFill>
                <a:latin typeface="Calibri"/>
                <a:cs typeface="Calibri"/>
              </a:rPr>
              <a:t>coordinated</a:t>
            </a:r>
            <a:r>
              <a:rPr sz="1600" b="1" kern="0" spc="-35" dirty="0">
                <a:solidFill>
                  <a:srgbClr val="3F3F3F"/>
                </a:solidFill>
                <a:latin typeface="Calibri"/>
                <a:cs typeface="Calibri"/>
              </a:rPr>
              <a:t> </a:t>
            </a:r>
            <a:r>
              <a:rPr sz="1600" b="1" kern="0" spc="-20" dirty="0">
                <a:solidFill>
                  <a:srgbClr val="3F3F3F"/>
                </a:solidFill>
                <a:latin typeface="Calibri"/>
                <a:cs typeface="Calibri"/>
              </a:rPr>
              <a:t>plan</a:t>
            </a:r>
            <a:endParaRPr sz="1600" kern="0">
              <a:solidFill>
                <a:sysClr val="windowText" lastClr="000000"/>
              </a:solidFill>
              <a:latin typeface="Calibri"/>
              <a:cs typeface="Calibri"/>
            </a:endParaRPr>
          </a:p>
          <a:p>
            <a:pPr marL="654050" marR="1815464" lvl="1" indent="-184785" fontAlgn="auto">
              <a:lnSpc>
                <a:spcPct val="110300"/>
              </a:lnSpc>
              <a:spcBef>
                <a:spcPts val="0"/>
              </a:spcBef>
              <a:spcAft>
                <a:spcPts val="0"/>
              </a:spcAft>
              <a:buClr>
                <a:srgbClr val="1A3567"/>
              </a:buClr>
              <a:buSzPct val="75000"/>
              <a:buFont typeface="Wingdings"/>
              <a:buChar char=""/>
              <a:tabLst>
                <a:tab pos="644525" algn="l"/>
              </a:tabLst>
            </a:pPr>
            <a:r>
              <a:rPr sz="1600" kern="0" dirty="0">
                <a:solidFill>
                  <a:srgbClr val="3F3F3F"/>
                </a:solidFill>
                <a:latin typeface="Calibri"/>
                <a:cs typeface="Calibri"/>
              </a:rPr>
              <a:t>Consolidate</a:t>
            </a:r>
            <a:r>
              <a:rPr sz="1600" kern="0" spc="-80" dirty="0">
                <a:solidFill>
                  <a:srgbClr val="3F3F3F"/>
                </a:solidFill>
                <a:latin typeface="Calibri"/>
                <a:cs typeface="Calibri"/>
              </a:rPr>
              <a:t> </a:t>
            </a:r>
            <a:r>
              <a:rPr sz="1600" kern="0" dirty="0">
                <a:solidFill>
                  <a:srgbClr val="3F3F3F"/>
                </a:solidFill>
                <a:latin typeface="Calibri"/>
                <a:cs typeface="Calibri"/>
              </a:rPr>
              <a:t>onshore</a:t>
            </a:r>
            <a:r>
              <a:rPr sz="1600" kern="0" spc="-55" dirty="0">
                <a:solidFill>
                  <a:srgbClr val="3F3F3F"/>
                </a:solidFill>
                <a:latin typeface="Calibri"/>
                <a:cs typeface="Calibri"/>
              </a:rPr>
              <a:t> </a:t>
            </a:r>
            <a:r>
              <a:rPr sz="1600" kern="0" dirty="0">
                <a:solidFill>
                  <a:srgbClr val="3F3F3F"/>
                </a:solidFill>
                <a:latin typeface="Calibri"/>
                <a:cs typeface="Calibri"/>
              </a:rPr>
              <a:t>corridors,</a:t>
            </a:r>
            <a:r>
              <a:rPr sz="1600" kern="0" spc="-60" dirty="0">
                <a:solidFill>
                  <a:srgbClr val="3F3F3F"/>
                </a:solidFill>
                <a:latin typeface="Calibri"/>
                <a:cs typeface="Calibri"/>
              </a:rPr>
              <a:t> </a:t>
            </a:r>
            <a:r>
              <a:rPr sz="1600" kern="0" dirty="0">
                <a:solidFill>
                  <a:srgbClr val="3F3F3F"/>
                </a:solidFill>
                <a:latin typeface="Calibri"/>
                <a:cs typeface="Calibri"/>
              </a:rPr>
              <a:t>shore</a:t>
            </a:r>
            <a:r>
              <a:rPr sz="1600" kern="0" spc="-50" dirty="0">
                <a:solidFill>
                  <a:srgbClr val="3F3F3F"/>
                </a:solidFill>
                <a:latin typeface="Calibri"/>
                <a:cs typeface="Calibri"/>
              </a:rPr>
              <a:t> </a:t>
            </a:r>
            <a:r>
              <a:rPr sz="1600" kern="0" spc="-10" dirty="0">
                <a:solidFill>
                  <a:srgbClr val="3F3F3F"/>
                </a:solidFill>
                <a:latin typeface="Calibri"/>
                <a:cs typeface="Calibri"/>
              </a:rPr>
              <a:t>landing, </a:t>
            </a:r>
            <a:r>
              <a:rPr sz="1600" kern="0" dirty="0">
                <a:solidFill>
                  <a:srgbClr val="3F3F3F"/>
                </a:solidFill>
                <a:latin typeface="Calibri"/>
                <a:cs typeface="Calibri"/>
              </a:rPr>
              <a:t>and</a:t>
            </a:r>
            <a:r>
              <a:rPr sz="1600" kern="0" spc="-70" dirty="0">
                <a:solidFill>
                  <a:srgbClr val="3F3F3F"/>
                </a:solidFill>
                <a:latin typeface="Calibri"/>
                <a:cs typeface="Calibri"/>
              </a:rPr>
              <a:t> </a:t>
            </a:r>
            <a:r>
              <a:rPr sz="1600" kern="0" dirty="0">
                <a:solidFill>
                  <a:srgbClr val="3F3F3F"/>
                </a:solidFill>
                <a:latin typeface="Calibri"/>
                <a:cs typeface="Calibri"/>
              </a:rPr>
              <a:t>offshore</a:t>
            </a:r>
            <a:r>
              <a:rPr sz="1600" kern="0" spc="-30" dirty="0">
                <a:solidFill>
                  <a:srgbClr val="3F3F3F"/>
                </a:solidFill>
                <a:latin typeface="Calibri"/>
                <a:cs typeface="Calibri"/>
              </a:rPr>
              <a:t> </a:t>
            </a:r>
            <a:r>
              <a:rPr sz="1600" kern="0" spc="-10" dirty="0">
                <a:solidFill>
                  <a:srgbClr val="3F3F3F"/>
                </a:solidFill>
                <a:latin typeface="Calibri"/>
                <a:cs typeface="Calibri"/>
              </a:rPr>
              <a:t>cables</a:t>
            </a:r>
            <a:endParaRPr sz="1600" kern="0">
              <a:solidFill>
                <a:sysClr val="windowText" lastClr="000000"/>
              </a:solidFill>
              <a:latin typeface="Calibri"/>
              <a:cs typeface="Calibri"/>
            </a:endParaRPr>
          </a:p>
          <a:p>
            <a:pPr marL="643890" lvl="1" indent="-174625" fontAlgn="auto">
              <a:spcBef>
                <a:spcPts val="204"/>
              </a:spcBef>
              <a:spcAft>
                <a:spcPts val="0"/>
              </a:spcAft>
              <a:buClr>
                <a:srgbClr val="1A3567"/>
              </a:buClr>
              <a:buSzPct val="75000"/>
              <a:buFont typeface="Wingdings"/>
              <a:buChar char=""/>
              <a:tabLst>
                <a:tab pos="644525" algn="l"/>
              </a:tabLst>
            </a:pPr>
            <a:r>
              <a:rPr sz="1600" kern="0" dirty="0">
                <a:solidFill>
                  <a:srgbClr val="3F3F3F"/>
                </a:solidFill>
                <a:latin typeface="Calibri"/>
                <a:cs typeface="Calibri"/>
              </a:rPr>
              <a:t>Smaller</a:t>
            </a:r>
            <a:r>
              <a:rPr sz="1600" kern="0" spc="-40" dirty="0">
                <a:solidFill>
                  <a:srgbClr val="3F3F3F"/>
                </a:solidFill>
                <a:latin typeface="Calibri"/>
                <a:cs typeface="Calibri"/>
              </a:rPr>
              <a:t> </a:t>
            </a:r>
            <a:r>
              <a:rPr sz="1600" kern="0" spc="-10" dirty="0">
                <a:solidFill>
                  <a:srgbClr val="3F3F3F"/>
                </a:solidFill>
                <a:latin typeface="Calibri"/>
                <a:cs typeface="Calibri"/>
              </a:rPr>
              <a:t>footprint</a:t>
            </a:r>
            <a:endParaRPr sz="1600" kern="0">
              <a:solidFill>
                <a:sysClr val="windowText" lastClr="000000"/>
              </a:solidFill>
              <a:latin typeface="Calibri"/>
              <a:cs typeface="Calibri"/>
            </a:endParaRPr>
          </a:p>
          <a:p>
            <a:pPr marL="186690" indent="-174625" fontAlgn="auto">
              <a:spcBef>
                <a:spcPts val="600"/>
              </a:spcBef>
              <a:spcAft>
                <a:spcPts val="0"/>
              </a:spcAft>
              <a:buClr>
                <a:srgbClr val="1A3567"/>
              </a:buClr>
              <a:buSzPct val="75000"/>
              <a:buFont typeface="Wingdings"/>
              <a:buChar char=""/>
              <a:tabLst>
                <a:tab pos="187325" algn="l"/>
              </a:tabLst>
            </a:pPr>
            <a:r>
              <a:rPr sz="1600" b="1" kern="0" dirty="0">
                <a:solidFill>
                  <a:srgbClr val="3F3F3F"/>
                </a:solidFill>
                <a:latin typeface="Calibri"/>
                <a:cs typeface="Calibri"/>
              </a:rPr>
              <a:t>Economic</a:t>
            </a:r>
            <a:r>
              <a:rPr sz="1600" b="1" kern="0" spc="-55" dirty="0">
                <a:solidFill>
                  <a:srgbClr val="3F3F3F"/>
                </a:solidFill>
                <a:latin typeface="Calibri"/>
                <a:cs typeface="Calibri"/>
              </a:rPr>
              <a:t> </a:t>
            </a:r>
            <a:r>
              <a:rPr sz="1600" b="1" kern="0" dirty="0">
                <a:solidFill>
                  <a:srgbClr val="3F3F3F"/>
                </a:solidFill>
                <a:latin typeface="Calibri"/>
                <a:cs typeface="Calibri"/>
              </a:rPr>
              <a:t>development</a:t>
            </a:r>
            <a:r>
              <a:rPr sz="1600" b="1" kern="0" spc="-50" dirty="0">
                <a:solidFill>
                  <a:srgbClr val="3F3F3F"/>
                </a:solidFill>
                <a:latin typeface="Calibri"/>
                <a:cs typeface="Calibri"/>
              </a:rPr>
              <a:t> </a:t>
            </a:r>
            <a:r>
              <a:rPr sz="1600" b="1" kern="0" spc="-10" dirty="0">
                <a:solidFill>
                  <a:srgbClr val="3F3F3F"/>
                </a:solidFill>
                <a:latin typeface="Calibri"/>
                <a:cs typeface="Calibri"/>
              </a:rPr>
              <a:t>benefits</a:t>
            </a:r>
            <a:endParaRPr sz="1600" kern="0">
              <a:solidFill>
                <a:sysClr val="windowText" lastClr="000000"/>
              </a:solidFill>
              <a:latin typeface="Calibri"/>
              <a:cs typeface="Calibri"/>
            </a:endParaRPr>
          </a:p>
          <a:p>
            <a:pPr marL="643890" lvl="1" indent="-174625" fontAlgn="auto">
              <a:spcBef>
                <a:spcPts val="200"/>
              </a:spcBef>
              <a:spcAft>
                <a:spcPts val="0"/>
              </a:spcAft>
              <a:buClr>
                <a:srgbClr val="1A3567"/>
              </a:buClr>
              <a:buSzPct val="75000"/>
              <a:buFont typeface="Wingdings"/>
              <a:buChar char=""/>
              <a:tabLst>
                <a:tab pos="644525" algn="l"/>
              </a:tabLst>
            </a:pPr>
            <a:r>
              <a:rPr sz="1600" kern="0" dirty="0">
                <a:solidFill>
                  <a:srgbClr val="3F3F3F"/>
                </a:solidFill>
                <a:latin typeface="Calibri"/>
                <a:cs typeface="Calibri"/>
              </a:rPr>
              <a:t>Construction</a:t>
            </a:r>
            <a:r>
              <a:rPr sz="1600" kern="0" spc="-75" dirty="0">
                <a:solidFill>
                  <a:srgbClr val="3F3F3F"/>
                </a:solidFill>
                <a:latin typeface="Calibri"/>
                <a:cs typeface="Calibri"/>
              </a:rPr>
              <a:t> </a:t>
            </a:r>
            <a:r>
              <a:rPr sz="1600" kern="0" spc="-10" dirty="0">
                <a:solidFill>
                  <a:srgbClr val="3F3F3F"/>
                </a:solidFill>
                <a:latin typeface="Calibri"/>
                <a:cs typeface="Calibri"/>
              </a:rPr>
              <a:t>employment</a:t>
            </a:r>
            <a:endParaRPr sz="1600" kern="0">
              <a:solidFill>
                <a:sysClr val="windowText" lastClr="000000"/>
              </a:solidFill>
              <a:latin typeface="Calibri"/>
              <a:cs typeface="Calibri"/>
            </a:endParaRPr>
          </a:p>
          <a:p>
            <a:pPr marL="643890" lvl="1" indent="-174625" fontAlgn="auto">
              <a:spcBef>
                <a:spcPts val="195"/>
              </a:spcBef>
              <a:spcAft>
                <a:spcPts val="0"/>
              </a:spcAft>
              <a:buClr>
                <a:srgbClr val="1A3567"/>
              </a:buClr>
              <a:buSzPct val="75000"/>
              <a:buFont typeface="Wingdings"/>
              <a:buChar char=""/>
              <a:tabLst>
                <a:tab pos="644525" algn="l"/>
              </a:tabLst>
            </a:pPr>
            <a:r>
              <a:rPr sz="1600" kern="0" dirty="0">
                <a:solidFill>
                  <a:srgbClr val="3F3F3F"/>
                </a:solidFill>
                <a:latin typeface="Calibri"/>
                <a:cs typeface="Calibri"/>
              </a:rPr>
              <a:t>Union</a:t>
            </a:r>
            <a:r>
              <a:rPr sz="1600" kern="0" spc="-5" dirty="0">
                <a:solidFill>
                  <a:srgbClr val="3F3F3F"/>
                </a:solidFill>
                <a:latin typeface="Calibri"/>
                <a:cs typeface="Calibri"/>
              </a:rPr>
              <a:t> </a:t>
            </a:r>
            <a:r>
              <a:rPr sz="1600" kern="0" spc="-10" dirty="0">
                <a:solidFill>
                  <a:srgbClr val="3F3F3F"/>
                </a:solidFill>
                <a:latin typeface="Calibri"/>
                <a:cs typeface="Calibri"/>
              </a:rPr>
              <a:t>labor</a:t>
            </a:r>
            <a:endParaRPr sz="1600" kern="0">
              <a:solidFill>
                <a:sysClr val="windowText" lastClr="000000"/>
              </a:solidFill>
              <a:latin typeface="Calibri"/>
              <a:cs typeface="Calibri"/>
            </a:endParaRPr>
          </a:p>
          <a:p>
            <a:pPr marL="643890" lvl="1" indent="-174625" fontAlgn="auto">
              <a:spcBef>
                <a:spcPts val="204"/>
              </a:spcBef>
              <a:spcAft>
                <a:spcPts val="0"/>
              </a:spcAft>
              <a:buClr>
                <a:srgbClr val="1A3567"/>
              </a:buClr>
              <a:buSzPct val="75000"/>
              <a:buFont typeface="Wingdings"/>
              <a:buChar char=""/>
              <a:tabLst>
                <a:tab pos="644525" algn="l"/>
              </a:tabLst>
            </a:pPr>
            <a:r>
              <a:rPr sz="1600" kern="0" dirty="0">
                <a:solidFill>
                  <a:srgbClr val="3F3F3F"/>
                </a:solidFill>
                <a:latin typeface="Calibri"/>
                <a:cs typeface="Calibri"/>
              </a:rPr>
              <a:t>Sales</a:t>
            </a:r>
            <a:r>
              <a:rPr sz="1600" kern="0" spc="-55" dirty="0">
                <a:solidFill>
                  <a:srgbClr val="3F3F3F"/>
                </a:solidFill>
                <a:latin typeface="Calibri"/>
                <a:cs typeface="Calibri"/>
              </a:rPr>
              <a:t> </a:t>
            </a:r>
            <a:r>
              <a:rPr sz="1600" kern="0" dirty="0">
                <a:solidFill>
                  <a:srgbClr val="3F3F3F"/>
                </a:solidFill>
                <a:latin typeface="Calibri"/>
                <a:cs typeface="Calibri"/>
              </a:rPr>
              <a:t>tax</a:t>
            </a:r>
            <a:r>
              <a:rPr sz="1600" kern="0" spc="-45" dirty="0">
                <a:solidFill>
                  <a:srgbClr val="3F3F3F"/>
                </a:solidFill>
                <a:latin typeface="Calibri"/>
                <a:cs typeface="Calibri"/>
              </a:rPr>
              <a:t> </a:t>
            </a:r>
            <a:r>
              <a:rPr sz="1600" kern="0" dirty="0">
                <a:solidFill>
                  <a:srgbClr val="3F3F3F"/>
                </a:solidFill>
                <a:latin typeface="Calibri"/>
                <a:cs typeface="Calibri"/>
              </a:rPr>
              <a:t>revenue</a:t>
            </a:r>
            <a:r>
              <a:rPr sz="1600" kern="0" spc="-30" dirty="0">
                <a:solidFill>
                  <a:srgbClr val="3F3F3F"/>
                </a:solidFill>
                <a:latin typeface="Calibri"/>
                <a:cs typeface="Calibri"/>
              </a:rPr>
              <a:t> </a:t>
            </a:r>
            <a:r>
              <a:rPr sz="1600" kern="0" dirty="0">
                <a:solidFill>
                  <a:srgbClr val="3F3F3F"/>
                </a:solidFill>
                <a:latin typeface="Calibri"/>
                <a:cs typeface="Calibri"/>
              </a:rPr>
              <a:t>and</a:t>
            </a:r>
            <a:r>
              <a:rPr sz="1600" kern="0" spc="-45" dirty="0">
                <a:solidFill>
                  <a:srgbClr val="3F3F3F"/>
                </a:solidFill>
                <a:latin typeface="Calibri"/>
                <a:cs typeface="Calibri"/>
              </a:rPr>
              <a:t> </a:t>
            </a:r>
            <a:r>
              <a:rPr sz="1600" kern="0" dirty="0">
                <a:solidFill>
                  <a:srgbClr val="3F3F3F"/>
                </a:solidFill>
                <a:latin typeface="Calibri"/>
                <a:cs typeface="Calibri"/>
              </a:rPr>
              <a:t>property</a:t>
            </a:r>
            <a:r>
              <a:rPr sz="1600" kern="0" spc="-30" dirty="0">
                <a:solidFill>
                  <a:srgbClr val="3F3F3F"/>
                </a:solidFill>
                <a:latin typeface="Calibri"/>
                <a:cs typeface="Calibri"/>
              </a:rPr>
              <a:t> </a:t>
            </a:r>
            <a:r>
              <a:rPr sz="1600" kern="0" dirty="0">
                <a:solidFill>
                  <a:srgbClr val="3F3F3F"/>
                </a:solidFill>
                <a:latin typeface="Calibri"/>
                <a:cs typeface="Calibri"/>
              </a:rPr>
              <a:t>tax</a:t>
            </a:r>
            <a:r>
              <a:rPr sz="1600" kern="0" spc="-45" dirty="0">
                <a:solidFill>
                  <a:srgbClr val="3F3F3F"/>
                </a:solidFill>
                <a:latin typeface="Calibri"/>
                <a:cs typeface="Calibri"/>
              </a:rPr>
              <a:t> </a:t>
            </a:r>
            <a:r>
              <a:rPr sz="1600" kern="0" spc="-10" dirty="0">
                <a:solidFill>
                  <a:srgbClr val="3F3F3F"/>
                </a:solidFill>
                <a:latin typeface="Calibri"/>
                <a:cs typeface="Calibri"/>
              </a:rPr>
              <a:t>payments</a:t>
            </a:r>
            <a:endParaRPr sz="1600" kern="0">
              <a:solidFill>
                <a:sysClr val="windowText" lastClr="000000"/>
              </a:solidFill>
              <a:latin typeface="Calibri"/>
              <a:cs typeface="Calibri"/>
            </a:endParaRPr>
          </a:p>
          <a:p>
            <a:pPr marL="186690" indent="-174625" fontAlgn="auto">
              <a:spcBef>
                <a:spcPts val="600"/>
              </a:spcBef>
              <a:spcAft>
                <a:spcPts val="0"/>
              </a:spcAft>
              <a:buClr>
                <a:srgbClr val="1A3567"/>
              </a:buClr>
              <a:buSzPct val="75000"/>
              <a:buFont typeface="Wingdings"/>
              <a:buChar char=""/>
              <a:tabLst>
                <a:tab pos="187325" algn="l"/>
              </a:tabLst>
            </a:pPr>
            <a:r>
              <a:rPr sz="1600" b="1" kern="0" dirty="0">
                <a:solidFill>
                  <a:srgbClr val="3F3F3F"/>
                </a:solidFill>
                <a:latin typeface="Calibri"/>
                <a:cs typeface="Calibri"/>
              </a:rPr>
              <a:t>Community</a:t>
            </a:r>
            <a:r>
              <a:rPr sz="1600" b="1" kern="0" spc="-45" dirty="0">
                <a:solidFill>
                  <a:srgbClr val="3F3F3F"/>
                </a:solidFill>
                <a:latin typeface="Calibri"/>
                <a:cs typeface="Calibri"/>
              </a:rPr>
              <a:t> </a:t>
            </a:r>
            <a:r>
              <a:rPr sz="1600" b="1" kern="0" spc="-10" dirty="0">
                <a:solidFill>
                  <a:srgbClr val="3F3F3F"/>
                </a:solidFill>
                <a:latin typeface="Calibri"/>
                <a:cs typeface="Calibri"/>
              </a:rPr>
              <a:t>investment</a:t>
            </a:r>
            <a:r>
              <a:rPr sz="1600" b="1" kern="0" spc="-35" dirty="0">
                <a:solidFill>
                  <a:srgbClr val="3F3F3F"/>
                </a:solidFill>
                <a:latin typeface="Calibri"/>
                <a:cs typeface="Calibri"/>
              </a:rPr>
              <a:t> </a:t>
            </a:r>
            <a:r>
              <a:rPr sz="1600" b="1" kern="0" spc="-10" dirty="0">
                <a:solidFill>
                  <a:srgbClr val="3F3F3F"/>
                </a:solidFill>
                <a:latin typeface="Calibri"/>
                <a:cs typeface="Calibri"/>
              </a:rPr>
              <a:t>commitment</a:t>
            </a:r>
            <a:endParaRPr sz="1600" kern="0">
              <a:solidFill>
                <a:sysClr val="windowText" lastClr="000000"/>
              </a:solidFill>
              <a:latin typeface="Calibri"/>
              <a:cs typeface="Calibri"/>
            </a:endParaRPr>
          </a:p>
        </p:txBody>
      </p:sp>
      <p:pic>
        <p:nvPicPr>
          <p:cNvPr id="10" name="object 10"/>
          <p:cNvPicPr/>
          <p:nvPr/>
        </p:nvPicPr>
        <p:blipFill>
          <a:blip r:embed="rId4" cstate="print"/>
          <a:stretch>
            <a:fillRect/>
          </a:stretch>
        </p:blipFill>
        <p:spPr>
          <a:xfrm>
            <a:off x="6835710" y="3071033"/>
            <a:ext cx="3496294" cy="2478352"/>
          </a:xfrm>
          <a:prstGeom prst="rect">
            <a:avLst/>
          </a:prstGeom>
        </p:spPr>
      </p:pic>
      <p:sp>
        <p:nvSpPr>
          <p:cNvPr id="11" name="object 11"/>
          <p:cNvSpPr txBox="1"/>
          <p:nvPr/>
        </p:nvSpPr>
        <p:spPr>
          <a:xfrm>
            <a:off x="2849372" y="5858510"/>
            <a:ext cx="6283960" cy="452755"/>
          </a:xfrm>
          <a:prstGeom prst="rect">
            <a:avLst/>
          </a:prstGeom>
        </p:spPr>
        <p:txBody>
          <a:bodyPr vert="horz" wrap="square" lIns="0" tIns="12700" rIns="0" bIns="0" rtlCol="0">
            <a:spAutoFit/>
          </a:bodyPr>
          <a:lstStyle/>
          <a:p>
            <a:pPr marL="12700" fontAlgn="auto">
              <a:spcBef>
                <a:spcPts val="100"/>
              </a:spcBef>
              <a:spcAft>
                <a:spcPts val="0"/>
              </a:spcAft>
            </a:pPr>
            <a:r>
              <a:rPr sz="2800" i="1" kern="0" dirty="0">
                <a:solidFill>
                  <a:srgbClr val="1F4E79"/>
                </a:solidFill>
                <a:latin typeface="Calibri"/>
                <a:cs typeface="Calibri"/>
              </a:rPr>
              <a:t>LS</a:t>
            </a:r>
            <a:r>
              <a:rPr sz="2800" i="1" kern="0" spc="-40" dirty="0">
                <a:solidFill>
                  <a:srgbClr val="1F4E79"/>
                </a:solidFill>
                <a:latin typeface="Calibri"/>
                <a:cs typeface="Calibri"/>
              </a:rPr>
              <a:t> </a:t>
            </a:r>
            <a:r>
              <a:rPr sz="2800" i="1" kern="0" dirty="0">
                <a:solidFill>
                  <a:srgbClr val="1F4E79"/>
                </a:solidFill>
                <a:latin typeface="Calibri"/>
                <a:cs typeface="Calibri"/>
              </a:rPr>
              <a:t>Power</a:t>
            </a:r>
            <a:r>
              <a:rPr sz="2800" i="1" kern="0" spc="-40" dirty="0">
                <a:solidFill>
                  <a:srgbClr val="1F4E79"/>
                </a:solidFill>
                <a:latin typeface="Calibri"/>
                <a:cs typeface="Calibri"/>
              </a:rPr>
              <a:t> </a:t>
            </a:r>
            <a:r>
              <a:rPr sz="2800" i="1" kern="0" spc="-10" dirty="0">
                <a:solidFill>
                  <a:srgbClr val="1F4E79"/>
                </a:solidFill>
                <a:latin typeface="Calibri"/>
                <a:cs typeface="Calibri"/>
              </a:rPr>
              <a:t>Grid’s</a:t>
            </a:r>
            <a:r>
              <a:rPr sz="2800" i="1" kern="0" spc="-55" dirty="0">
                <a:solidFill>
                  <a:srgbClr val="1F4E79"/>
                </a:solidFill>
                <a:latin typeface="Calibri"/>
                <a:cs typeface="Calibri"/>
              </a:rPr>
              <a:t> </a:t>
            </a:r>
            <a:r>
              <a:rPr sz="2800" i="1" kern="0" dirty="0">
                <a:solidFill>
                  <a:srgbClr val="1F4E79"/>
                </a:solidFill>
                <a:latin typeface="Calibri"/>
                <a:cs typeface="Calibri"/>
              </a:rPr>
              <a:t>Proposal</a:t>
            </a:r>
            <a:r>
              <a:rPr sz="2800" i="1" kern="0" spc="-35" dirty="0">
                <a:solidFill>
                  <a:srgbClr val="1F4E79"/>
                </a:solidFill>
                <a:latin typeface="Calibri"/>
                <a:cs typeface="Calibri"/>
              </a:rPr>
              <a:t> </a:t>
            </a:r>
            <a:r>
              <a:rPr sz="2800" i="1" kern="0" dirty="0">
                <a:solidFill>
                  <a:srgbClr val="1F4E79"/>
                </a:solidFill>
                <a:latin typeface="Calibri"/>
                <a:cs typeface="Calibri"/>
              </a:rPr>
              <a:t>is</a:t>
            </a:r>
            <a:r>
              <a:rPr sz="2800" i="1" kern="0" spc="-40" dirty="0">
                <a:solidFill>
                  <a:srgbClr val="1F4E79"/>
                </a:solidFill>
                <a:latin typeface="Calibri"/>
                <a:cs typeface="Calibri"/>
              </a:rPr>
              <a:t> </a:t>
            </a:r>
            <a:r>
              <a:rPr sz="2800" i="1" kern="0" dirty="0">
                <a:solidFill>
                  <a:srgbClr val="1F4E79"/>
                </a:solidFill>
                <a:latin typeface="Calibri"/>
                <a:cs typeface="Calibri"/>
              </a:rPr>
              <a:t>Most</a:t>
            </a:r>
            <a:r>
              <a:rPr sz="2800" i="1" kern="0" spc="-35" dirty="0">
                <a:solidFill>
                  <a:srgbClr val="1F4E79"/>
                </a:solidFill>
                <a:latin typeface="Calibri"/>
                <a:cs typeface="Calibri"/>
              </a:rPr>
              <a:t> </a:t>
            </a:r>
            <a:r>
              <a:rPr sz="2800" i="1" kern="0" spc="-10" dirty="0">
                <a:solidFill>
                  <a:srgbClr val="1F4E79"/>
                </a:solidFill>
                <a:latin typeface="Calibri"/>
                <a:cs typeface="Calibri"/>
              </a:rPr>
              <a:t>Affordable</a:t>
            </a:r>
            <a:endParaRPr sz="2800" kern="0">
              <a:solidFill>
                <a:sysClr val="windowText" lastClr="000000"/>
              </a:solidFill>
              <a:latin typeface="Calibri"/>
              <a:cs typeface="Calibri"/>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fontAlgn="auto">
              <a:lnSpc>
                <a:spcPts val="1050"/>
              </a:lnSpc>
              <a:spcBef>
                <a:spcPts val="0"/>
              </a:spcBef>
              <a:spcAft>
                <a:spcPts val="0"/>
              </a:spcAft>
            </a:pPr>
            <a:r>
              <a:rPr kern="0" dirty="0"/>
              <a:t>6</a:t>
            </a:r>
          </a:p>
        </p:txBody>
      </p:sp>
    </p:spTree>
    <p:extLst>
      <p:ext uri="{BB962C8B-B14F-4D97-AF65-F5344CB8AC3E}">
        <p14:creationId xmlns:p14="http://schemas.microsoft.com/office/powerpoint/2010/main" val="22351161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52600" y="859536"/>
            <a:ext cx="8686800" cy="45720"/>
          </a:xfrm>
          <a:custGeom>
            <a:avLst/>
            <a:gdLst/>
            <a:ahLst/>
            <a:cxnLst/>
            <a:rect l="l" t="t" r="r" b="b"/>
            <a:pathLst>
              <a:path w="8686800" h="45719">
                <a:moveTo>
                  <a:pt x="8686800" y="45720"/>
                </a:moveTo>
                <a:lnTo>
                  <a:pt x="8686800" y="0"/>
                </a:lnTo>
                <a:lnTo>
                  <a:pt x="0" y="0"/>
                </a:lnTo>
                <a:lnTo>
                  <a:pt x="0" y="45720"/>
                </a:lnTo>
                <a:lnTo>
                  <a:pt x="8686800" y="45720"/>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3" name="object 3"/>
          <p:cNvSpPr/>
          <p:nvPr/>
        </p:nvSpPr>
        <p:spPr>
          <a:xfrm>
            <a:off x="1752600" y="6374130"/>
            <a:ext cx="8686800" cy="36195"/>
          </a:xfrm>
          <a:custGeom>
            <a:avLst/>
            <a:gdLst/>
            <a:ahLst/>
            <a:cxnLst/>
            <a:rect l="l" t="t" r="r" b="b"/>
            <a:pathLst>
              <a:path w="8686800" h="36195">
                <a:moveTo>
                  <a:pt x="8686800" y="35813"/>
                </a:moveTo>
                <a:lnTo>
                  <a:pt x="8686800" y="0"/>
                </a:lnTo>
                <a:lnTo>
                  <a:pt x="0" y="0"/>
                </a:lnTo>
                <a:lnTo>
                  <a:pt x="0" y="35814"/>
                </a:lnTo>
                <a:lnTo>
                  <a:pt x="8686800" y="35813"/>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4" name="object 4"/>
          <p:cNvPicPr/>
          <p:nvPr/>
        </p:nvPicPr>
        <p:blipFill>
          <a:blip r:embed="rId2" cstate="print"/>
          <a:stretch>
            <a:fillRect/>
          </a:stretch>
        </p:blipFill>
        <p:spPr>
          <a:xfrm>
            <a:off x="8733281" y="6504431"/>
            <a:ext cx="1706118" cy="209550"/>
          </a:xfrm>
          <a:prstGeom prst="rect">
            <a:avLst/>
          </a:prstGeom>
        </p:spPr>
      </p:pic>
      <p:sp>
        <p:nvSpPr>
          <p:cNvPr id="5" name="object 5"/>
          <p:cNvSpPr/>
          <p:nvPr/>
        </p:nvSpPr>
        <p:spPr>
          <a:xfrm>
            <a:off x="1752600" y="859536"/>
            <a:ext cx="8686800" cy="45720"/>
          </a:xfrm>
          <a:custGeom>
            <a:avLst/>
            <a:gdLst/>
            <a:ahLst/>
            <a:cxnLst/>
            <a:rect l="l" t="t" r="r" b="b"/>
            <a:pathLst>
              <a:path w="8686800" h="45719">
                <a:moveTo>
                  <a:pt x="8686800" y="45720"/>
                </a:moveTo>
                <a:lnTo>
                  <a:pt x="8686800" y="0"/>
                </a:lnTo>
                <a:lnTo>
                  <a:pt x="0" y="0"/>
                </a:lnTo>
                <a:lnTo>
                  <a:pt x="0" y="45720"/>
                </a:lnTo>
                <a:lnTo>
                  <a:pt x="8686800" y="45720"/>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6" name="object 6"/>
          <p:cNvSpPr/>
          <p:nvPr/>
        </p:nvSpPr>
        <p:spPr>
          <a:xfrm>
            <a:off x="1752600" y="6374130"/>
            <a:ext cx="8686800" cy="36195"/>
          </a:xfrm>
          <a:custGeom>
            <a:avLst/>
            <a:gdLst/>
            <a:ahLst/>
            <a:cxnLst/>
            <a:rect l="l" t="t" r="r" b="b"/>
            <a:pathLst>
              <a:path w="8686800" h="36195">
                <a:moveTo>
                  <a:pt x="8686800" y="35813"/>
                </a:moveTo>
                <a:lnTo>
                  <a:pt x="8686800" y="0"/>
                </a:lnTo>
                <a:lnTo>
                  <a:pt x="0" y="0"/>
                </a:lnTo>
                <a:lnTo>
                  <a:pt x="0" y="35814"/>
                </a:lnTo>
                <a:lnTo>
                  <a:pt x="8686800" y="35813"/>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7" name="object 7"/>
          <p:cNvPicPr/>
          <p:nvPr/>
        </p:nvPicPr>
        <p:blipFill>
          <a:blip r:embed="rId3" cstate="print"/>
          <a:stretch>
            <a:fillRect/>
          </a:stretch>
        </p:blipFill>
        <p:spPr>
          <a:xfrm>
            <a:off x="8733281" y="6482335"/>
            <a:ext cx="1706118" cy="231647"/>
          </a:xfrm>
          <a:prstGeom prst="rect">
            <a:avLst/>
          </a:prstGeom>
        </p:spPr>
      </p:pic>
      <p:sp>
        <p:nvSpPr>
          <p:cNvPr id="8" name="object 8"/>
          <p:cNvSpPr txBox="1">
            <a:spLocks noGrp="1"/>
          </p:cNvSpPr>
          <p:nvPr>
            <p:ph type="title"/>
          </p:nvPr>
        </p:nvSpPr>
        <p:spPr>
          <a:xfrm>
            <a:off x="1822028" y="439929"/>
            <a:ext cx="8437879" cy="382156"/>
          </a:xfrm>
          <a:prstGeom prst="rect">
            <a:avLst/>
          </a:prstGeom>
        </p:spPr>
        <p:txBody>
          <a:bodyPr vert="horz" wrap="square" lIns="0" tIns="12700" rIns="0" bIns="0" rtlCol="0">
            <a:spAutoFit/>
          </a:bodyPr>
          <a:lstStyle/>
          <a:p>
            <a:pPr marL="12700">
              <a:spcBef>
                <a:spcPts val="100"/>
              </a:spcBef>
            </a:pPr>
            <a:r>
              <a:rPr dirty="0"/>
              <a:t>LS</a:t>
            </a:r>
            <a:r>
              <a:rPr spc="-65" dirty="0"/>
              <a:t> </a:t>
            </a:r>
            <a:r>
              <a:rPr dirty="0"/>
              <a:t>Power</a:t>
            </a:r>
            <a:r>
              <a:rPr spc="-50" dirty="0"/>
              <a:t> </a:t>
            </a:r>
            <a:r>
              <a:rPr spc="-10" dirty="0"/>
              <a:t>Ratepayer</a:t>
            </a:r>
            <a:r>
              <a:rPr spc="-30" dirty="0"/>
              <a:t> </a:t>
            </a:r>
            <a:r>
              <a:rPr dirty="0"/>
              <a:t>Protections</a:t>
            </a:r>
            <a:r>
              <a:rPr spc="-50" dirty="0"/>
              <a:t> </a:t>
            </a:r>
            <a:r>
              <a:rPr dirty="0"/>
              <a:t>and</a:t>
            </a:r>
            <a:r>
              <a:rPr spc="-50" dirty="0"/>
              <a:t> </a:t>
            </a:r>
            <a:r>
              <a:rPr dirty="0"/>
              <a:t>Cost</a:t>
            </a:r>
            <a:r>
              <a:rPr spc="-45" dirty="0"/>
              <a:t> </a:t>
            </a:r>
            <a:r>
              <a:rPr spc="-10" dirty="0"/>
              <a:t>Controls</a:t>
            </a: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fontAlgn="auto">
              <a:lnSpc>
                <a:spcPts val="1050"/>
              </a:lnSpc>
              <a:spcBef>
                <a:spcPts val="0"/>
              </a:spcBef>
              <a:spcAft>
                <a:spcPts val="0"/>
              </a:spcAft>
            </a:pPr>
            <a:r>
              <a:rPr kern="0" dirty="0"/>
              <a:t>7</a:t>
            </a:r>
          </a:p>
        </p:txBody>
      </p:sp>
      <p:sp>
        <p:nvSpPr>
          <p:cNvPr id="9" name="object 9"/>
          <p:cNvSpPr txBox="1"/>
          <p:nvPr/>
        </p:nvSpPr>
        <p:spPr>
          <a:xfrm>
            <a:off x="1747520" y="815339"/>
            <a:ext cx="8286750" cy="5383530"/>
          </a:xfrm>
          <a:prstGeom prst="rect">
            <a:avLst/>
          </a:prstGeom>
        </p:spPr>
        <p:txBody>
          <a:bodyPr vert="horz" wrap="square" lIns="0" tIns="141605" rIns="0" bIns="0" rtlCol="0">
            <a:spAutoFit/>
          </a:bodyPr>
          <a:lstStyle/>
          <a:p>
            <a:pPr marL="12700" fontAlgn="auto">
              <a:spcBef>
                <a:spcPts val="1115"/>
              </a:spcBef>
              <a:spcAft>
                <a:spcPts val="0"/>
              </a:spcAft>
            </a:pPr>
            <a:r>
              <a:rPr sz="2400" b="1" kern="0" dirty="0">
                <a:solidFill>
                  <a:srgbClr val="3F3F3F"/>
                </a:solidFill>
                <a:latin typeface="Calibri"/>
                <a:cs typeface="Calibri"/>
              </a:rPr>
              <a:t>Not</a:t>
            </a:r>
            <a:r>
              <a:rPr sz="2400" b="1" kern="0" spc="-70" dirty="0">
                <a:solidFill>
                  <a:srgbClr val="3F3F3F"/>
                </a:solidFill>
                <a:latin typeface="Calibri"/>
                <a:cs typeface="Calibri"/>
              </a:rPr>
              <a:t> </a:t>
            </a:r>
            <a:r>
              <a:rPr sz="2400" b="1" kern="0" dirty="0">
                <a:solidFill>
                  <a:srgbClr val="3F3F3F"/>
                </a:solidFill>
                <a:latin typeface="Calibri"/>
                <a:cs typeface="Calibri"/>
              </a:rPr>
              <a:t>all</a:t>
            </a:r>
            <a:r>
              <a:rPr sz="2400" b="1" kern="0" spc="-55" dirty="0">
                <a:solidFill>
                  <a:srgbClr val="3F3F3F"/>
                </a:solidFill>
                <a:latin typeface="Calibri"/>
                <a:cs typeface="Calibri"/>
              </a:rPr>
              <a:t> </a:t>
            </a:r>
            <a:r>
              <a:rPr sz="2400" b="1" kern="0" dirty="0">
                <a:solidFill>
                  <a:srgbClr val="3F3F3F"/>
                </a:solidFill>
                <a:latin typeface="Calibri"/>
                <a:cs typeface="Calibri"/>
              </a:rPr>
              <a:t>cost</a:t>
            </a:r>
            <a:r>
              <a:rPr sz="2400" b="1" kern="0" spc="-50" dirty="0">
                <a:solidFill>
                  <a:srgbClr val="3F3F3F"/>
                </a:solidFill>
                <a:latin typeface="Calibri"/>
                <a:cs typeface="Calibri"/>
              </a:rPr>
              <a:t> </a:t>
            </a:r>
            <a:r>
              <a:rPr sz="2400" b="1" kern="0" dirty="0">
                <a:solidFill>
                  <a:srgbClr val="3F3F3F"/>
                </a:solidFill>
                <a:latin typeface="Calibri"/>
                <a:cs typeface="Calibri"/>
              </a:rPr>
              <a:t>containment</a:t>
            </a:r>
            <a:r>
              <a:rPr sz="2400" b="1" kern="0" spc="-45" dirty="0">
                <a:solidFill>
                  <a:srgbClr val="3F3F3F"/>
                </a:solidFill>
                <a:latin typeface="Calibri"/>
                <a:cs typeface="Calibri"/>
              </a:rPr>
              <a:t> </a:t>
            </a:r>
            <a:r>
              <a:rPr sz="2400" b="1" kern="0" dirty="0">
                <a:solidFill>
                  <a:srgbClr val="3F3F3F"/>
                </a:solidFill>
                <a:latin typeface="Calibri"/>
                <a:cs typeface="Calibri"/>
              </a:rPr>
              <a:t>is</a:t>
            </a:r>
            <a:r>
              <a:rPr sz="2400" b="1" kern="0" spc="-50" dirty="0">
                <a:solidFill>
                  <a:srgbClr val="3F3F3F"/>
                </a:solidFill>
                <a:latin typeface="Calibri"/>
                <a:cs typeface="Calibri"/>
              </a:rPr>
              <a:t> </a:t>
            </a:r>
            <a:r>
              <a:rPr sz="2400" b="1" kern="0" dirty="0">
                <a:solidFill>
                  <a:srgbClr val="3F3F3F"/>
                </a:solidFill>
                <a:latin typeface="Calibri"/>
                <a:cs typeface="Calibri"/>
              </a:rPr>
              <a:t>created</a:t>
            </a:r>
            <a:r>
              <a:rPr sz="2400" b="1" kern="0" spc="-35" dirty="0">
                <a:solidFill>
                  <a:srgbClr val="3F3F3F"/>
                </a:solidFill>
                <a:latin typeface="Calibri"/>
                <a:cs typeface="Calibri"/>
              </a:rPr>
              <a:t> </a:t>
            </a:r>
            <a:r>
              <a:rPr sz="2400" b="1" kern="0" spc="-10" dirty="0">
                <a:solidFill>
                  <a:srgbClr val="3F3F3F"/>
                </a:solidFill>
                <a:latin typeface="Calibri"/>
                <a:cs typeface="Calibri"/>
              </a:rPr>
              <a:t>equal</a:t>
            </a:r>
            <a:endParaRPr sz="2400" kern="0">
              <a:solidFill>
                <a:sysClr val="windowText" lastClr="000000"/>
              </a:solidFill>
              <a:latin typeface="Calibri"/>
              <a:cs typeface="Calibri"/>
            </a:endParaRPr>
          </a:p>
          <a:p>
            <a:pPr marL="186690" indent="-174625" fontAlgn="auto">
              <a:spcBef>
                <a:spcPts val="760"/>
              </a:spcBef>
              <a:spcAft>
                <a:spcPts val="0"/>
              </a:spcAft>
              <a:buClr>
                <a:srgbClr val="1A3567"/>
              </a:buClr>
              <a:buSzPct val="75000"/>
              <a:buFont typeface="Wingdings"/>
              <a:buChar char=""/>
              <a:tabLst>
                <a:tab pos="187325" algn="l"/>
              </a:tabLst>
            </a:pPr>
            <a:r>
              <a:rPr kern="0" dirty="0">
                <a:solidFill>
                  <a:srgbClr val="3F3F3F"/>
                </a:solidFill>
                <a:latin typeface="Calibri"/>
                <a:cs typeface="Calibri"/>
              </a:rPr>
              <a:t>BPU,</a:t>
            </a:r>
            <a:r>
              <a:rPr kern="0" spc="-45" dirty="0">
                <a:solidFill>
                  <a:srgbClr val="3F3F3F"/>
                </a:solidFill>
                <a:latin typeface="Calibri"/>
                <a:cs typeface="Calibri"/>
              </a:rPr>
              <a:t> </a:t>
            </a:r>
            <a:r>
              <a:rPr kern="0" spc="-20" dirty="0">
                <a:solidFill>
                  <a:srgbClr val="3F3F3F"/>
                </a:solidFill>
                <a:latin typeface="Calibri"/>
                <a:cs typeface="Calibri"/>
              </a:rPr>
              <a:t>PJM</a:t>
            </a:r>
            <a:r>
              <a:rPr kern="0" spc="-45" dirty="0">
                <a:solidFill>
                  <a:srgbClr val="3F3F3F"/>
                </a:solidFill>
                <a:latin typeface="Calibri"/>
                <a:cs typeface="Calibri"/>
              </a:rPr>
              <a:t> </a:t>
            </a:r>
            <a:r>
              <a:rPr kern="0" dirty="0">
                <a:solidFill>
                  <a:srgbClr val="3F3F3F"/>
                </a:solidFill>
                <a:latin typeface="Calibri"/>
                <a:cs typeface="Calibri"/>
              </a:rPr>
              <a:t>and</a:t>
            </a:r>
            <a:r>
              <a:rPr kern="0" spc="-35" dirty="0">
                <a:solidFill>
                  <a:srgbClr val="3F3F3F"/>
                </a:solidFill>
                <a:latin typeface="Calibri"/>
                <a:cs typeface="Calibri"/>
              </a:rPr>
              <a:t> </a:t>
            </a:r>
            <a:r>
              <a:rPr kern="0" dirty="0">
                <a:solidFill>
                  <a:srgbClr val="3F3F3F"/>
                </a:solidFill>
                <a:latin typeface="Calibri"/>
                <a:cs typeface="Calibri"/>
              </a:rPr>
              <a:t>their</a:t>
            </a:r>
            <a:r>
              <a:rPr kern="0" spc="-35" dirty="0">
                <a:solidFill>
                  <a:srgbClr val="3F3F3F"/>
                </a:solidFill>
                <a:latin typeface="Calibri"/>
                <a:cs typeface="Calibri"/>
              </a:rPr>
              <a:t> </a:t>
            </a:r>
            <a:r>
              <a:rPr kern="0" dirty="0">
                <a:solidFill>
                  <a:srgbClr val="3F3F3F"/>
                </a:solidFill>
                <a:latin typeface="Calibri"/>
                <a:cs typeface="Calibri"/>
              </a:rPr>
              <a:t>consultants</a:t>
            </a:r>
            <a:r>
              <a:rPr kern="0" spc="-30" dirty="0">
                <a:solidFill>
                  <a:srgbClr val="3F3F3F"/>
                </a:solidFill>
                <a:latin typeface="Calibri"/>
                <a:cs typeface="Calibri"/>
              </a:rPr>
              <a:t> </a:t>
            </a:r>
            <a:r>
              <a:rPr kern="0" dirty="0">
                <a:solidFill>
                  <a:srgbClr val="3F3F3F"/>
                </a:solidFill>
                <a:latin typeface="Calibri"/>
                <a:cs typeface="Calibri"/>
              </a:rPr>
              <a:t>will</a:t>
            </a:r>
            <a:r>
              <a:rPr kern="0" spc="-40" dirty="0">
                <a:solidFill>
                  <a:srgbClr val="3F3F3F"/>
                </a:solidFill>
                <a:latin typeface="Calibri"/>
                <a:cs typeface="Calibri"/>
              </a:rPr>
              <a:t> </a:t>
            </a:r>
            <a:r>
              <a:rPr kern="0" dirty="0">
                <a:solidFill>
                  <a:srgbClr val="3F3F3F"/>
                </a:solidFill>
                <a:latin typeface="Calibri"/>
                <a:cs typeface="Calibri"/>
              </a:rPr>
              <a:t>carefully</a:t>
            </a:r>
            <a:r>
              <a:rPr kern="0" spc="-35" dirty="0">
                <a:solidFill>
                  <a:srgbClr val="3F3F3F"/>
                </a:solidFill>
                <a:latin typeface="Calibri"/>
                <a:cs typeface="Calibri"/>
              </a:rPr>
              <a:t> </a:t>
            </a:r>
            <a:r>
              <a:rPr kern="0" dirty="0">
                <a:solidFill>
                  <a:srgbClr val="3F3F3F"/>
                </a:solidFill>
                <a:latin typeface="Calibri"/>
                <a:cs typeface="Calibri"/>
              </a:rPr>
              <a:t>analyze</a:t>
            </a:r>
            <a:r>
              <a:rPr kern="0" spc="-35" dirty="0">
                <a:solidFill>
                  <a:srgbClr val="3F3F3F"/>
                </a:solidFill>
                <a:latin typeface="Calibri"/>
                <a:cs typeface="Calibri"/>
              </a:rPr>
              <a:t> </a:t>
            </a:r>
            <a:r>
              <a:rPr kern="0" spc="-10" dirty="0">
                <a:solidFill>
                  <a:srgbClr val="3F3F3F"/>
                </a:solidFill>
                <a:latin typeface="Calibri"/>
                <a:cs typeface="Calibri"/>
              </a:rPr>
              <a:t>proposals</a:t>
            </a:r>
            <a:endParaRPr kern="0">
              <a:solidFill>
                <a:sysClr val="windowText" lastClr="000000"/>
              </a:solidFill>
              <a:latin typeface="Calibri"/>
              <a:cs typeface="Calibri"/>
            </a:endParaRPr>
          </a:p>
          <a:p>
            <a:pPr marL="643890" lvl="1" indent="-174625" fontAlgn="auto">
              <a:spcBef>
                <a:spcPts val="615"/>
              </a:spcBef>
              <a:spcAft>
                <a:spcPts val="0"/>
              </a:spcAft>
              <a:buClr>
                <a:srgbClr val="1A3567"/>
              </a:buClr>
              <a:buSzPct val="75000"/>
              <a:buFont typeface="Wingdings"/>
              <a:buChar char=""/>
              <a:tabLst>
                <a:tab pos="644525" algn="l"/>
              </a:tabLst>
            </a:pPr>
            <a:r>
              <a:rPr sz="1600" kern="0" dirty="0">
                <a:solidFill>
                  <a:srgbClr val="3F3F3F"/>
                </a:solidFill>
                <a:latin typeface="Calibri"/>
                <a:cs typeface="Calibri"/>
              </a:rPr>
              <a:t>Provisions</a:t>
            </a:r>
            <a:r>
              <a:rPr sz="1600" kern="0" spc="-75" dirty="0">
                <a:solidFill>
                  <a:srgbClr val="3F3F3F"/>
                </a:solidFill>
                <a:latin typeface="Calibri"/>
                <a:cs typeface="Calibri"/>
              </a:rPr>
              <a:t> </a:t>
            </a:r>
            <a:r>
              <a:rPr sz="1600" kern="0" dirty="0">
                <a:solidFill>
                  <a:srgbClr val="3F3F3F"/>
                </a:solidFill>
                <a:latin typeface="Calibri"/>
                <a:cs typeface="Calibri"/>
              </a:rPr>
              <a:t>related</a:t>
            </a:r>
            <a:r>
              <a:rPr sz="1600" kern="0" spc="-60" dirty="0">
                <a:solidFill>
                  <a:srgbClr val="3F3F3F"/>
                </a:solidFill>
                <a:latin typeface="Calibri"/>
                <a:cs typeface="Calibri"/>
              </a:rPr>
              <a:t> </a:t>
            </a:r>
            <a:r>
              <a:rPr sz="1600" kern="0" dirty="0">
                <a:solidFill>
                  <a:srgbClr val="3F3F3F"/>
                </a:solidFill>
                <a:latin typeface="Calibri"/>
                <a:cs typeface="Calibri"/>
              </a:rPr>
              <a:t>to</a:t>
            </a:r>
            <a:r>
              <a:rPr sz="1600" kern="0" spc="-60" dirty="0">
                <a:solidFill>
                  <a:srgbClr val="3F3F3F"/>
                </a:solidFill>
                <a:latin typeface="Calibri"/>
                <a:cs typeface="Calibri"/>
              </a:rPr>
              <a:t> </a:t>
            </a:r>
            <a:r>
              <a:rPr sz="1600" kern="0" dirty="0">
                <a:solidFill>
                  <a:srgbClr val="3F3F3F"/>
                </a:solidFill>
                <a:latin typeface="Calibri"/>
                <a:cs typeface="Calibri"/>
              </a:rPr>
              <a:t>escalation,</a:t>
            </a:r>
            <a:r>
              <a:rPr sz="1600" kern="0" spc="-80" dirty="0">
                <a:solidFill>
                  <a:srgbClr val="3F3F3F"/>
                </a:solidFill>
                <a:latin typeface="Calibri"/>
                <a:cs typeface="Calibri"/>
              </a:rPr>
              <a:t> </a:t>
            </a:r>
            <a:r>
              <a:rPr sz="1600" kern="0" dirty="0">
                <a:solidFill>
                  <a:srgbClr val="3F3F3F"/>
                </a:solidFill>
                <a:latin typeface="Calibri"/>
                <a:cs typeface="Calibri"/>
              </a:rPr>
              <a:t>contingencies,</a:t>
            </a:r>
            <a:r>
              <a:rPr sz="1600" kern="0" spc="-80" dirty="0">
                <a:solidFill>
                  <a:srgbClr val="3F3F3F"/>
                </a:solidFill>
                <a:latin typeface="Calibri"/>
                <a:cs typeface="Calibri"/>
              </a:rPr>
              <a:t> </a:t>
            </a:r>
            <a:r>
              <a:rPr sz="1600" kern="0" dirty="0">
                <a:solidFill>
                  <a:srgbClr val="3F3F3F"/>
                </a:solidFill>
                <a:latin typeface="Calibri"/>
                <a:cs typeface="Calibri"/>
              </a:rPr>
              <a:t>interest</a:t>
            </a:r>
            <a:r>
              <a:rPr sz="1600" kern="0" spc="-55" dirty="0">
                <a:solidFill>
                  <a:srgbClr val="3F3F3F"/>
                </a:solidFill>
                <a:latin typeface="Calibri"/>
                <a:cs typeface="Calibri"/>
              </a:rPr>
              <a:t> </a:t>
            </a:r>
            <a:r>
              <a:rPr sz="1600" kern="0" spc="-10" dirty="0">
                <a:solidFill>
                  <a:srgbClr val="3F3F3F"/>
                </a:solidFill>
                <a:latin typeface="Calibri"/>
                <a:cs typeface="Calibri"/>
              </a:rPr>
              <a:t>rates</a:t>
            </a:r>
            <a:endParaRPr sz="1600" kern="0">
              <a:solidFill>
                <a:sysClr val="windowText" lastClr="000000"/>
              </a:solidFill>
              <a:latin typeface="Calibri"/>
              <a:cs typeface="Calibri"/>
            </a:endParaRPr>
          </a:p>
          <a:p>
            <a:pPr marL="643890" lvl="1" indent="-174625" fontAlgn="auto">
              <a:spcBef>
                <a:spcPts val="600"/>
              </a:spcBef>
              <a:spcAft>
                <a:spcPts val="0"/>
              </a:spcAft>
              <a:buClr>
                <a:srgbClr val="1A3567"/>
              </a:buClr>
              <a:buSzPct val="75000"/>
              <a:buFont typeface="Wingdings"/>
              <a:buChar char=""/>
              <a:tabLst>
                <a:tab pos="644525" algn="l"/>
              </a:tabLst>
            </a:pPr>
            <a:r>
              <a:rPr sz="1600" kern="0" dirty="0">
                <a:solidFill>
                  <a:srgbClr val="3F3F3F"/>
                </a:solidFill>
                <a:latin typeface="Calibri"/>
                <a:cs typeface="Calibri"/>
              </a:rPr>
              <a:t>Exceptions</a:t>
            </a:r>
            <a:r>
              <a:rPr sz="1600" kern="0" spc="-45" dirty="0">
                <a:solidFill>
                  <a:srgbClr val="3F3F3F"/>
                </a:solidFill>
                <a:latin typeface="Calibri"/>
                <a:cs typeface="Calibri"/>
              </a:rPr>
              <a:t> </a:t>
            </a:r>
            <a:r>
              <a:rPr sz="1600" kern="0" dirty="0">
                <a:solidFill>
                  <a:srgbClr val="3F3F3F"/>
                </a:solidFill>
                <a:latin typeface="Calibri"/>
                <a:cs typeface="Calibri"/>
              </a:rPr>
              <a:t>and</a:t>
            </a:r>
            <a:r>
              <a:rPr sz="1600" kern="0" spc="-40" dirty="0">
                <a:solidFill>
                  <a:srgbClr val="3F3F3F"/>
                </a:solidFill>
                <a:latin typeface="Calibri"/>
                <a:cs typeface="Calibri"/>
              </a:rPr>
              <a:t> </a:t>
            </a:r>
            <a:r>
              <a:rPr sz="1600" kern="0" dirty="0">
                <a:solidFill>
                  <a:srgbClr val="3F3F3F"/>
                </a:solidFill>
                <a:latin typeface="Calibri"/>
                <a:cs typeface="Calibri"/>
              </a:rPr>
              <a:t>carve</a:t>
            </a:r>
            <a:r>
              <a:rPr sz="1600" kern="0" spc="-40" dirty="0">
                <a:solidFill>
                  <a:srgbClr val="3F3F3F"/>
                </a:solidFill>
                <a:latin typeface="Calibri"/>
                <a:cs typeface="Calibri"/>
              </a:rPr>
              <a:t> </a:t>
            </a:r>
            <a:r>
              <a:rPr sz="1600" kern="0" dirty="0">
                <a:solidFill>
                  <a:srgbClr val="3F3F3F"/>
                </a:solidFill>
                <a:latin typeface="Calibri"/>
                <a:cs typeface="Calibri"/>
              </a:rPr>
              <a:t>outs</a:t>
            </a:r>
            <a:r>
              <a:rPr sz="1600" kern="0" spc="-30" dirty="0">
                <a:solidFill>
                  <a:srgbClr val="3F3F3F"/>
                </a:solidFill>
                <a:latin typeface="Calibri"/>
                <a:cs typeface="Calibri"/>
              </a:rPr>
              <a:t> </a:t>
            </a:r>
            <a:r>
              <a:rPr sz="1600" kern="0" dirty="0">
                <a:solidFill>
                  <a:srgbClr val="3F3F3F"/>
                </a:solidFill>
                <a:latin typeface="Calibri"/>
                <a:cs typeface="Calibri"/>
              </a:rPr>
              <a:t>to</a:t>
            </a:r>
            <a:r>
              <a:rPr sz="1600" kern="0" spc="-20" dirty="0">
                <a:solidFill>
                  <a:srgbClr val="3F3F3F"/>
                </a:solidFill>
                <a:latin typeface="Calibri"/>
                <a:cs typeface="Calibri"/>
              </a:rPr>
              <a:t> </a:t>
            </a:r>
            <a:r>
              <a:rPr sz="1600" kern="0" dirty="0">
                <a:solidFill>
                  <a:srgbClr val="3F3F3F"/>
                </a:solidFill>
                <a:latin typeface="Calibri"/>
                <a:cs typeface="Calibri"/>
              </a:rPr>
              <a:t>cost</a:t>
            </a:r>
            <a:r>
              <a:rPr sz="1600" kern="0" spc="-30" dirty="0">
                <a:solidFill>
                  <a:srgbClr val="3F3F3F"/>
                </a:solidFill>
                <a:latin typeface="Calibri"/>
                <a:cs typeface="Calibri"/>
              </a:rPr>
              <a:t> </a:t>
            </a:r>
            <a:r>
              <a:rPr sz="1600" kern="0" spc="-20" dirty="0">
                <a:solidFill>
                  <a:srgbClr val="3F3F3F"/>
                </a:solidFill>
                <a:latin typeface="Calibri"/>
                <a:cs typeface="Calibri"/>
              </a:rPr>
              <a:t>caps</a:t>
            </a:r>
            <a:endParaRPr sz="1600" kern="0">
              <a:solidFill>
                <a:sysClr val="windowText" lastClr="000000"/>
              </a:solidFill>
              <a:latin typeface="Calibri"/>
              <a:cs typeface="Calibri"/>
            </a:endParaRPr>
          </a:p>
          <a:p>
            <a:pPr marL="643890" lvl="1" indent="-174625" fontAlgn="auto">
              <a:spcBef>
                <a:spcPts val="600"/>
              </a:spcBef>
              <a:spcAft>
                <a:spcPts val="0"/>
              </a:spcAft>
              <a:buClr>
                <a:srgbClr val="1A3567"/>
              </a:buClr>
              <a:buSzPct val="75000"/>
              <a:buFont typeface="Wingdings"/>
              <a:buChar char=""/>
              <a:tabLst>
                <a:tab pos="644525" algn="l"/>
              </a:tabLst>
            </a:pPr>
            <a:r>
              <a:rPr sz="1600" kern="0" dirty="0">
                <a:solidFill>
                  <a:srgbClr val="3F3F3F"/>
                </a:solidFill>
                <a:latin typeface="Calibri"/>
                <a:cs typeface="Calibri"/>
              </a:rPr>
              <a:t>Exposure</a:t>
            </a:r>
            <a:r>
              <a:rPr sz="1600" kern="0" spc="-40" dirty="0">
                <a:solidFill>
                  <a:srgbClr val="3F3F3F"/>
                </a:solidFill>
                <a:latin typeface="Calibri"/>
                <a:cs typeface="Calibri"/>
              </a:rPr>
              <a:t> </a:t>
            </a:r>
            <a:r>
              <a:rPr sz="1600" kern="0" dirty="0">
                <a:solidFill>
                  <a:srgbClr val="3F3F3F"/>
                </a:solidFill>
                <a:latin typeface="Calibri"/>
                <a:cs typeface="Calibri"/>
              </a:rPr>
              <a:t>to</a:t>
            </a:r>
            <a:r>
              <a:rPr sz="1600" kern="0" spc="-25" dirty="0">
                <a:solidFill>
                  <a:srgbClr val="3F3F3F"/>
                </a:solidFill>
                <a:latin typeface="Calibri"/>
                <a:cs typeface="Calibri"/>
              </a:rPr>
              <a:t> </a:t>
            </a:r>
            <a:r>
              <a:rPr sz="1600" kern="0" dirty="0">
                <a:solidFill>
                  <a:srgbClr val="3F3F3F"/>
                </a:solidFill>
                <a:latin typeface="Calibri"/>
                <a:cs typeface="Calibri"/>
              </a:rPr>
              <a:t>risk</a:t>
            </a:r>
            <a:r>
              <a:rPr sz="1600" kern="0" spc="-35" dirty="0">
                <a:solidFill>
                  <a:srgbClr val="3F3F3F"/>
                </a:solidFill>
                <a:latin typeface="Calibri"/>
                <a:cs typeface="Calibri"/>
              </a:rPr>
              <a:t> </a:t>
            </a:r>
            <a:r>
              <a:rPr sz="1600" kern="0" dirty="0">
                <a:solidFill>
                  <a:srgbClr val="3F3F3F"/>
                </a:solidFill>
                <a:latin typeface="Calibri"/>
                <a:cs typeface="Calibri"/>
              </a:rPr>
              <a:t>premiums</a:t>
            </a:r>
            <a:r>
              <a:rPr sz="1600" kern="0" spc="-45" dirty="0">
                <a:solidFill>
                  <a:srgbClr val="3F3F3F"/>
                </a:solidFill>
                <a:latin typeface="Calibri"/>
                <a:cs typeface="Calibri"/>
              </a:rPr>
              <a:t> </a:t>
            </a:r>
            <a:r>
              <a:rPr sz="1600" kern="0" dirty="0">
                <a:solidFill>
                  <a:srgbClr val="3F3F3F"/>
                </a:solidFill>
                <a:latin typeface="Calibri"/>
                <a:cs typeface="Calibri"/>
              </a:rPr>
              <a:t>for</a:t>
            </a:r>
            <a:r>
              <a:rPr sz="1600" kern="0" spc="-20" dirty="0">
                <a:solidFill>
                  <a:srgbClr val="3F3F3F"/>
                </a:solidFill>
                <a:latin typeface="Calibri"/>
                <a:cs typeface="Calibri"/>
              </a:rPr>
              <a:t> </a:t>
            </a:r>
            <a:r>
              <a:rPr sz="1600" kern="0" dirty="0">
                <a:solidFill>
                  <a:srgbClr val="3F3F3F"/>
                </a:solidFill>
                <a:latin typeface="Calibri"/>
                <a:cs typeface="Calibri"/>
              </a:rPr>
              <a:t>fixed</a:t>
            </a:r>
            <a:r>
              <a:rPr sz="1600" kern="0" spc="-55" dirty="0">
                <a:solidFill>
                  <a:srgbClr val="3F3F3F"/>
                </a:solidFill>
                <a:latin typeface="Calibri"/>
                <a:cs typeface="Calibri"/>
              </a:rPr>
              <a:t> </a:t>
            </a:r>
            <a:r>
              <a:rPr sz="1600" kern="0" dirty="0">
                <a:solidFill>
                  <a:srgbClr val="3F3F3F"/>
                </a:solidFill>
                <a:latin typeface="Calibri"/>
                <a:cs typeface="Calibri"/>
              </a:rPr>
              <a:t>amounts</a:t>
            </a:r>
            <a:r>
              <a:rPr sz="1600" kern="0" spc="-40" dirty="0">
                <a:solidFill>
                  <a:srgbClr val="3F3F3F"/>
                </a:solidFill>
                <a:latin typeface="Calibri"/>
                <a:cs typeface="Calibri"/>
              </a:rPr>
              <a:t> </a:t>
            </a:r>
            <a:r>
              <a:rPr sz="1600" kern="0" dirty="0">
                <a:solidFill>
                  <a:srgbClr val="3F3F3F"/>
                </a:solidFill>
                <a:latin typeface="Calibri"/>
                <a:cs typeface="Calibri"/>
              </a:rPr>
              <a:t>or</a:t>
            </a:r>
            <a:r>
              <a:rPr sz="1600" kern="0" spc="-30" dirty="0">
                <a:solidFill>
                  <a:srgbClr val="3F3F3F"/>
                </a:solidFill>
                <a:latin typeface="Calibri"/>
                <a:cs typeface="Calibri"/>
              </a:rPr>
              <a:t> </a:t>
            </a:r>
            <a:r>
              <a:rPr sz="1600" kern="0" dirty="0">
                <a:solidFill>
                  <a:srgbClr val="3F3F3F"/>
                </a:solidFill>
                <a:latin typeface="Calibri"/>
                <a:cs typeface="Calibri"/>
              </a:rPr>
              <a:t>ROE</a:t>
            </a:r>
            <a:r>
              <a:rPr sz="1600" kern="0" spc="-25" dirty="0">
                <a:solidFill>
                  <a:srgbClr val="3F3F3F"/>
                </a:solidFill>
                <a:latin typeface="Calibri"/>
                <a:cs typeface="Calibri"/>
              </a:rPr>
              <a:t> </a:t>
            </a:r>
            <a:r>
              <a:rPr sz="1600" kern="0" spc="-10" dirty="0">
                <a:solidFill>
                  <a:srgbClr val="3F3F3F"/>
                </a:solidFill>
                <a:latin typeface="Calibri"/>
                <a:cs typeface="Calibri"/>
              </a:rPr>
              <a:t>adders</a:t>
            </a:r>
            <a:endParaRPr sz="1600" kern="0">
              <a:solidFill>
                <a:sysClr val="windowText" lastClr="000000"/>
              </a:solidFill>
              <a:latin typeface="Calibri"/>
              <a:cs typeface="Calibri"/>
            </a:endParaRPr>
          </a:p>
          <a:p>
            <a:pPr marL="186690" indent="-174625" fontAlgn="auto">
              <a:spcBef>
                <a:spcPts val="585"/>
              </a:spcBef>
              <a:spcAft>
                <a:spcPts val="0"/>
              </a:spcAft>
              <a:buClr>
                <a:srgbClr val="1A3567"/>
              </a:buClr>
              <a:buSzPct val="75000"/>
              <a:buFont typeface="Wingdings"/>
              <a:buChar char=""/>
              <a:tabLst>
                <a:tab pos="187325" algn="l"/>
              </a:tabLst>
            </a:pPr>
            <a:r>
              <a:rPr kern="0" dirty="0">
                <a:solidFill>
                  <a:srgbClr val="3F3F3F"/>
                </a:solidFill>
                <a:latin typeface="Calibri"/>
                <a:cs typeface="Calibri"/>
              </a:rPr>
              <a:t>LS</a:t>
            </a:r>
            <a:r>
              <a:rPr kern="0" spc="-35" dirty="0">
                <a:solidFill>
                  <a:srgbClr val="3F3F3F"/>
                </a:solidFill>
                <a:latin typeface="Calibri"/>
                <a:cs typeface="Calibri"/>
              </a:rPr>
              <a:t> </a:t>
            </a:r>
            <a:r>
              <a:rPr kern="0" dirty="0">
                <a:solidFill>
                  <a:srgbClr val="3F3F3F"/>
                </a:solidFill>
                <a:latin typeface="Calibri"/>
                <a:cs typeface="Calibri"/>
              </a:rPr>
              <a:t>Power</a:t>
            </a:r>
            <a:r>
              <a:rPr kern="0" spc="-25" dirty="0">
                <a:solidFill>
                  <a:srgbClr val="3F3F3F"/>
                </a:solidFill>
                <a:latin typeface="Calibri"/>
                <a:cs typeface="Calibri"/>
              </a:rPr>
              <a:t> </a:t>
            </a:r>
            <a:r>
              <a:rPr kern="0" dirty="0">
                <a:solidFill>
                  <a:srgbClr val="3F3F3F"/>
                </a:solidFill>
                <a:latin typeface="Calibri"/>
                <a:cs typeface="Calibri"/>
              </a:rPr>
              <a:t>Proposals</a:t>
            </a:r>
            <a:r>
              <a:rPr kern="0" spc="-45" dirty="0">
                <a:solidFill>
                  <a:srgbClr val="3F3F3F"/>
                </a:solidFill>
                <a:latin typeface="Calibri"/>
                <a:cs typeface="Calibri"/>
              </a:rPr>
              <a:t> </a:t>
            </a:r>
            <a:r>
              <a:rPr kern="0" spc="-10" dirty="0">
                <a:solidFill>
                  <a:srgbClr val="3F3F3F"/>
                </a:solidFill>
                <a:latin typeface="Calibri"/>
                <a:cs typeface="Calibri"/>
              </a:rPr>
              <a:t>Include</a:t>
            </a:r>
            <a:endParaRPr kern="0">
              <a:solidFill>
                <a:sysClr val="windowText" lastClr="000000"/>
              </a:solidFill>
              <a:latin typeface="Calibri"/>
              <a:cs typeface="Calibri"/>
            </a:endParaRPr>
          </a:p>
          <a:p>
            <a:pPr marL="643890" lvl="1" indent="-174625" fontAlgn="auto">
              <a:spcBef>
                <a:spcPts val="615"/>
              </a:spcBef>
              <a:spcAft>
                <a:spcPts val="0"/>
              </a:spcAft>
              <a:buClr>
                <a:srgbClr val="1A3567"/>
              </a:buClr>
              <a:buSzPct val="75000"/>
              <a:buFont typeface="Wingdings"/>
              <a:buChar char=""/>
              <a:tabLst>
                <a:tab pos="644525" algn="l"/>
              </a:tabLst>
            </a:pPr>
            <a:r>
              <a:rPr sz="1600" kern="0" dirty="0">
                <a:solidFill>
                  <a:srgbClr val="3F3F3F"/>
                </a:solidFill>
                <a:latin typeface="Calibri"/>
                <a:cs typeface="Calibri"/>
              </a:rPr>
              <a:t>Binding</a:t>
            </a:r>
            <a:r>
              <a:rPr sz="1600" kern="0" spc="-65" dirty="0">
                <a:solidFill>
                  <a:srgbClr val="3F3F3F"/>
                </a:solidFill>
                <a:latin typeface="Calibri"/>
                <a:cs typeface="Calibri"/>
              </a:rPr>
              <a:t> </a:t>
            </a:r>
            <a:r>
              <a:rPr sz="1600" kern="0" dirty="0">
                <a:solidFill>
                  <a:srgbClr val="3F3F3F"/>
                </a:solidFill>
                <a:latin typeface="Calibri"/>
                <a:cs typeface="Calibri"/>
              </a:rPr>
              <a:t>Project</a:t>
            </a:r>
            <a:r>
              <a:rPr sz="1600" kern="0" spc="-35" dirty="0">
                <a:solidFill>
                  <a:srgbClr val="3F3F3F"/>
                </a:solidFill>
                <a:latin typeface="Calibri"/>
                <a:cs typeface="Calibri"/>
              </a:rPr>
              <a:t> </a:t>
            </a:r>
            <a:r>
              <a:rPr sz="1600" kern="0" dirty="0">
                <a:solidFill>
                  <a:srgbClr val="3F3F3F"/>
                </a:solidFill>
                <a:latin typeface="Calibri"/>
                <a:cs typeface="Calibri"/>
              </a:rPr>
              <a:t>Cost</a:t>
            </a:r>
            <a:r>
              <a:rPr sz="1600" kern="0" spc="-45" dirty="0">
                <a:solidFill>
                  <a:srgbClr val="3F3F3F"/>
                </a:solidFill>
                <a:latin typeface="Calibri"/>
                <a:cs typeface="Calibri"/>
              </a:rPr>
              <a:t> </a:t>
            </a:r>
            <a:r>
              <a:rPr sz="1600" kern="0" dirty="0">
                <a:solidFill>
                  <a:srgbClr val="3F3F3F"/>
                </a:solidFill>
                <a:latin typeface="Calibri"/>
                <a:cs typeface="Calibri"/>
              </a:rPr>
              <a:t>Cap</a:t>
            </a:r>
            <a:r>
              <a:rPr sz="1600" kern="0" spc="-45" dirty="0">
                <a:solidFill>
                  <a:srgbClr val="3F3F3F"/>
                </a:solidFill>
                <a:latin typeface="Calibri"/>
                <a:cs typeface="Calibri"/>
              </a:rPr>
              <a:t> </a:t>
            </a:r>
            <a:r>
              <a:rPr sz="1600" kern="0" dirty="0">
                <a:solidFill>
                  <a:srgbClr val="3F3F3F"/>
                </a:solidFill>
                <a:latin typeface="Calibri"/>
                <a:cs typeface="Calibri"/>
              </a:rPr>
              <a:t>inclusive</a:t>
            </a:r>
            <a:r>
              <a:rPr sz="1600" kern="0" spc="-55" dirty="0">
                <a:solidFill>
                  <a:srgbClr val="3F3F3F"/>
                </a:solidFill>
                <a:latin typeface="Calibri"/>
                <a:cs typeface="Calibri"/>
              </a:rPr>
              <a:t> </a:t>
            </a:r>
            <a:r>
              <a:rPr sz="1600" kern="0" dirty="0">
                <a:solidFill>
                  <a:srgbClr val="3F3F3F"/>
                </a:solidFill>
                <a:latin typeface="Calibri"/>
                <a:cs typeface="Calibri"/>
              </a:rPr>
              <a:t>of</a:t>
            </a:r>
            <a:r>
              <a:rPr sz="1600" kern="0" spc="-35" dirty="0">
                <a:solidFill>
                  <a:srgbClr val="3F3F3F"/>
                </a:solidFill>
                <a:latin typeface="Calibri"/>
                <a:cs typeface="Calibri"/>
              </a:rPr>
              <a:t> </a:t>
            </a:r>
            <a:r>
              <a:rPr sz="1600" kern="0" dirty="0">
                <a:solidFill>
                  <a:srgbClr val="3F3F3F"/>
                </a:solidFill>
                <a:latin typeface="Calibri"/>
                <a:cs typeface="Calibri"/>
              </a:rPr>
              <a:t>inflation,</a:t>
            </a:r>
            <a:r>
              <a:rPr sz="1600" kern="0" spc="-50" dirty="0">
                <a:solidFill>
                  <a:srgbClr val="3F3F3F"/>
                </a:solidFill>
                <a:latin typeface="Calibri"/>
                <a:cs typeface="Calibri"/>
              </a:rPr>
              <a:t> </a:t>
            </a:r>
            <a:r>
              <a:rPr sz="1600" kern="0" dirty="0">
                <a:solidFill>
                  <a:srgbClr val="3F3F3F"/>
                </a:solidFill>
                <a:latin typeface="Calibri"/>
                <a:cs typeface="Calibri"/>
              </a:rPr>
              <a:t>interest</a:t>
            </a:r>
            <a:r>
              <a:rPr sz="1600" kern="0" spc="-35" dirty="0">
                <a:solidFill>
                  <a:srgbClr val="3F3F3F"/>
                </a:solidFill>
                <a:latin typeface="Calibri"/>
                <a:cs typeface="Calibri"/>
              </a:rPr>
              <a:t> </a:t>
            </a:r>
            <a:r>
              <a:rPr sz="1600" kern="0" dirty="0">
                <a:solidFill>
                  <a:srgbClr val="3F3F3F"/>
                </a:solidFill>
                <a:latin typeface="Calibri"/>
                <a:cs typeface="Calibri"/>
              </a:rPr>
              <a:t>with</a:t>
            </a:r>
            <a:r>
              <a:rPr sz="1600" kern="0" spc="-40" dirty="0">
                <a:solidFill>
                  <a:srgbClr val="3F3F3F"/>
                </a:solidFill>
                <a:latin typeface="Calibri"/>
                <a:cs typeface="Calibri"/>
              </a:rPr>
              <a:t> </a:t>
            </a:r>
            <a:r>
              <a:rPr sz="1600" kern="0" dirty="0">
                <a:solidFill>
                  <a:srgbClr val="3F3F3F"/>
                </a:solidFill>
                <a:latin typeface="Calibri"/>
                <a:cs typeface="Calibri"/>
              </a:rPr>
              <a:t>limited</a:t>
            </a:r>
            <a:r>
              <a:rPr sz="1600" kern="0" spc="-50" dirty="0">
                <a:solidFill>
                  <a:srgbClr val="3F3F3F"/>
                </a:solidFill>
                <a:latin typeface="Calibri"/>
                <a:cs typeface="Calibri"/>
              </a:rPr>
              <a:t> </a:t>
            </a:r>
            <a:r>
              <a:rPr sz="1600" kern="0" spc="-10" dirty="0">
                <a:solidFill>
                  <a:srgbClr val="3F3F3F"/>
                </a:solidFill>
                <a:latin typeface="Calibri"/>
                <a:cs typeface="Calibri"/>
              </a:rPr>
              <a:t>exceptions</a:t>
            </a:r>
            <a:endParaRPr sz="1600" kern="0">
              <a:solidFill>
                <a:sysClr val="windowText" lastClr="000000"/>
              </a:solidFill>
              <a:latin typeface="Calibri"/>
              <a:cs typeface="Calibri"/>
            </a:endParaRPr>
          </a:p>
          <a:p>
            <a:pPr marL="643890" lvl="1" indent="-174625" fontAlgn="auto">
              <a:spcBef>
                <a:spcPts val="600"/>
              </a:spcBef>
              <a:spcAft>
                <a:spcPts val="0"/>
              </a:spcAft>
              <a:buClr>
                <a:srgbClr val="1A3567"/>
              </a:buClr>
              <a:buSzPct val="75000"/>
              <a:buFont typeface="Wingdings"/>
              <a:buChar char=""/>
              <a:tabLst>
                <a:tab pos="644525" algn="l"/>
              </a:tabLst>
            </a:pPr>
            <a:r>
              <a:rPr sz="1600" kern="0" dirty="0">
                <a:solidFill>
                  <a:srgbClr val="3F3F3F"/>
                </a:solidFill>
                <a:latin typeface="Calibri"/>
                <a:cs typeface="Calibri"/>
              </a:rPr>
              <a:t>Rate</a:t>
            </a:r>
            <a:r>
              <a:rPr sz="1600" kern="0" spc="-30" dirty="0">
                <a:solidFill>
                  <a:srgbClr val="3F3F3F"/>
                </a:solidFill>
                <a:latin typeface="Calibri"/>
                <a:cs typeface="Calibri"/>
              </a:rPr>
              <a:t> </a:t>
            </a:r>
            <a:r>
              <a:rPr sz="1600" kern="0" dirty="0">
                <a:solidFill>
                  <a:srgbClr val="3F3F3F"/>
                </a:solidFill>
                <a:latin typeface="Calibri"/>
                <a:cs typeface="Calibri"/>
              </a:rPr>
              <a:t>of</a:t>
            </a:r>
            <a:r>
              <a:rPr sz="1600" kern="0" spc="-25" dirty="0">
                <a:solidFill>
                  <a:srgbClr val="3F3F3F"/>
                </a:solidFill>
                <a:latin typeface="Calibri"/>
                <a:cs typeface="Calibri"/>
              </a:rPr>
              <a:t> </a:t>
            </a:r>
            <a:r>
              <a:rPr sz="1600" kern="0" dirty="0">
                <a:solidFill>
                  <a:srgbClr val="3F3F3F"/>
                </a:solidFill>
                <a:latin typeface="Calibri"/>
                <a:cs typeface="Calibri"/>
              </a:rPr>
              <a:t>Return</a:t>
            </a:r>
            <a:r>
              <a:rPr sz="1600" kern="0" spc="-25" dirty="0">
                <a:solidFill>
                  <a:srgbClr val="3F3F3F"/>
                </a:solidFill>
                <a:latin typeface="Calibri"/>
                <a:cs typeface="Calibri"/>
              </a:rPr>
              <a:t> </a:t>
            </a:r>
            <a:r>
              <a:rPr sz="1600" kern="0" dirty="0">
                <a:solidFill>
                  <a:srgbClr val="3F3F3F"/>
                </a:solidFill>
                <a:latin typeface="Calibri"/>
                <a:cs typeface="Calibri"/>
              </a:rPr>
              <a:t>on</a:t>
            </a:r>
            <a:r>
              <a:rPr sz="1600" kern="0" spc="-25" dirty="0">
                <a:solidFill>
                  <a:srgbClr val="3F3F3F"/>
                </a:solidFill>
                <a:latin typeface="Calibri"/>
                <a:cs typeface="Calibri"/>
              </a:rPr>
              <a:t> </a:t>
            </a:r>
            <a:r>
              <a:rPr sz="1600" kern="0" dirty="0">
                <a:solidFill>
                  <a:srgbClr val="3F3F3F"/>
                </a:solidFill>
                <a:latin typeface="Calibri"/>
                <a:cs typeface="Calibri"/>
              </a:rPr>
              <a:t>Equity</a:t>
            </a:r>
            <a:r>
              <a:rPr sz="1600" kern="0" spc="-25" dirty="0">
                <a:solidFill>
                  <a:srgbClr val="3F3F3F"/>
                </a:solidFill>
                <a:latin typeface="Calibri"/>
                <a:cs typeface="Calibri"/>
              </a:rPr>
              <a:t> </a:t>
            </a:r>
            <a:r>
              <a:rPr sz="1600" kern="0" dirty="0">
                <a:solidFill>
                  <a:srgbClr val="3F3F3F"/>
                </a:solidFill>
                <a:latin typeface="Calibri"/>
                <a:cs typeface="Calibri"/>
              </a:rPr>
              <a:t>Cap</a:t>
            </a:r>
            <a:r>
              <a:rPr sz="1600" kern="0" spc="-45" dirty="0">
                <a:solidFill>
                  <a:srgbClr val="3F3F3F"/>
                </a:solidFill>
                <a:latin typeface="Calibri"/>
                <a:cs typeface="Calibri"/>
              </a:rPr>
              <a:t> </a:t>
            </a:r>
            <a:r>
              <a:rPr sz="1600" kern="0" dirty="0">
                <a:solidFill>
                  <a:srgbClr val="3F3F3F"/>
                </a:solidFill>
                <a:latin typeface="Calibri"/>
                <a:cs typeface="Calibri"/>
              </a:rPr>
              <a:t>for</a:t>
            </a:r>
            <a:r>
              <a:rPr sz="1600" kern="0" spc="-10" dirty="0">
                <a:solidFill>
                  <a:srgbClr val="3F3F3F"/>
                </a:solidFill>
                <a:latin typeface="Calibri"/>
                <a:cs typeface="Calibri"/>
              </a:rPr>
              <a:t> </a:t>
            </a:r>
            <a:r>
              <a:rPr sz="1600" kern="0" dirty="0">
                <a:solidFill>
                  <a:srgbClr val="3F3F3F"/>
                </a:solidFill>
                <a:latin typeface="Calibri"/>
                <a:cs typeface="Calibri"/>
              </a:rPr>
              <a:t>the</a:t>
            </a:r>
            <a:r>
              <a:rPr sz="1600" kern="0" spc="-30" dirty="0">
                <a:solidFill>
                  <a:srgbClr val="3F3F3F"/>
                </a:solidFill>
                <a:latin typeface="Calibri"/>
                <a:cs typeface="Calibri"/>
              </a:rPr>
              <a:t> </a:t>
            </a:r>
            <a:r>
              <a:rPr sz="1600" kern="0" dirty="0">
                <a:solidFill>
                  <a:srgbClr val="3F3F3F"/>
                </a:solidFill>
                <a:latin typeface="Calibri"/>
                <a:cs typeface="Calibri"/>
              </a:rPr>
              <a:t>life</a:t>
            </a:r>
            <a:r>
              <a:rPr sz="1600" kern="0" spc="-30" dirty="0">
                <a:solidFill>
                  <a:srgbClr val="3F3F3F"/>
                </a:solidFill>
                <a:latin typeface="Calibri"/>
                <a:cs typeface="Calibri"/>
              </a:rPr>
              <a:t> </a:t>
            </a:r>
            <a:r>
              <a:rPr sz="1600" kern="0" dirty="0">
                <a:solidFill>
                  <a:srgbClr val="3F3F3F"/>
                </a:solidFill>
                <a:latin typeface="Calibri"/>
                <a:cs typeface="Calibri"/>
              </a:rPr>
              <a:t>of</a:t>
            </a:r>
            <a:r>
              <a:rPr sz="1600" kern="0" spc="-25" dirty="0">
                <a:solidFill>
                  <a:srgbClr val="3F3F3F"/>
                </a:solidFill>
                <a:latin typeface="Calibri"/>
                <a:cs typeface="Calibri"/>
              </a:rPr>
              <a:t> </a:t>
            </a:r>
            <a:r>
              <a:rPr sz="1600" kern="0" dirty="0">
                <a:solidFill>
                  <a:srgbClr val="3F3F3F"/>
                </a:solidFill>
                <a:latin typeface="Calibri"/>
                <a:cs typeface="Calibri"/>
              </a:rPr>
              <a:t>the</a:t>
            </a:r>
            <a:r>
              <a:rPr sz="1600" kern="0" spc="-25" dirty="0">
                <a:solidFill>
                  <a:srgbClr val="3F3F3F"/>
                </a:solidFill>
                <a:latin typeface="Calibri"/>
                <a:cs typeface="Calibri"/>
              </a:rPr>
              <a:t> </a:t>
            </a:r>
            <a:r>
              <a:rPr sz="1600" kern="0" spc="-10" dirty="0">
                <a:solidFill>
                  <a:srgbClr val="3F3F3F"/>
                </a:solidFill>
                <a:latin typeface="Calibri"/>
                <a:cs typeface="Calibri"/>
              </a:rPr>
              <a:t>project</a:t>
            </a:r>
            <a:endParaRPr sz="1600" kern="0">
              <a:solidFill>
                <a:sysClr val="windowText" lastClr="000000"/>
              </a:solidFill>
              <a:latin typeface="Calibri"/>
              <a:cs typeface="Calibri"/>
            </a:endParaRPr>
          </a:p>
          <a:p>
            <a:pPr marL="643890" lvl="1" indent="-174625" fontAlgn="auto">
              <a:spcBef>
                <a:spcPts val="600"/>
              </a:spcBef>
              <a:spcAft>
                <a:spcPts val="0"/>
              </a:spcAft>
              <a:buClr>
                <a:srgbClr val="1A3567"/>
              </a:buClr>
              <a:buSzPct val="75000"/>
              <a:buFont typeface="Wingdings"/>
              <a:buChar char=""/>
              <a:tabLst>
                <a:tab pos="644525" algn="l"/>
              </a:tabLst>
            </a:pPr>
            <a:r>
              <a:rPr sz="1600" kern="0" dirty="0">
                <a:solidFill>
                  <a:srgbClr val="3F3F3F"/>
                </a:solidFill>
                <a:latin typeface="Calibri"/>
                <a:cs typeface="Calibri"/>
              </a:rPr>
              <a:t>Equity</a:t>
            </a:r>
            <a:r>
              <a:rPr sz="1600" kern="0" spc="-40" dirty="0">
                <a:solidFill>
                  <a:srgbClr val="3F3F3F"/>
                </a:solidFill>
                <a:latin typeface="Calibri"/>
                <a:cs typeface="Calibri"/>
              </a:rPr>
              <a:t> </a:t>
            </a:r>
            <a:r>
              <a:rPr sz="1600" kern="0" spc="-10" dirty="0">
                <a:solidFill>
                  <a:srgbClr val="3F3F3F"/>
                </a:solidFill>
                <a:latin typeface="Calibri"/>
                <a:cs typeface="Calibri"/>
              </a:rPr>
              <a:t>Percentage</a:t>
            </a:r>
            <a:r>
              <a:rPr sz="1600" kern="0" spc="-35" dirty="0">
                <a:solidFill>
                  <a:srgbClr val="3F3F3F"/>
                </a:solidFill>
                <a:latin typeface="Calibri"/>
                <a:cs typeface="Calibri"/>
              </a:rPr>
              <a:t> </a:t>
            </a:r>
            <a:r>
              <a:rPr sz="1600" kern="0" dirty="0">
                <a:solidFill>
                  <a:srgbClr val="3F3F3F"/>
                </a:solidFill>
                <a:latin typeface="Calibri"/>
                <a:cs typeface="Calibri"/>
              </a:rPr>
              <a:t>Cap</a:t>
            </a:r>
            <a:r>
              <a:rPr sz="1600" kern="0" spc="-35" dirty="0">
                <a:solidFill>
                  <a:srgbClr val="3F3F3F"/>
                </a:solidFill>
                <a:latin typeface="Calibri"/>
                <a:cs typeface="Calibri"/>
              </a:rPr>
              <a:t> </a:t>
            </a:r>
            <a:r>
              <a:rPr sz="1600" kern="0" dirty="0">
                <a:solidFill>
                  <a:srgbClr val="3F3F3F"/>
                </a:solidFill>
                <a:latin typeface="Calibri"/>
                <a:cs typeface="Calibri"/>
              </a:rPr>
              <a:t>for</a:t>
            </a:r>
            <a:r>
              <a:rPr sz="1600" kern="0" spc="-15" dirty="0">
                <a:solidFill>
                  <a:srgbClr val="3F3F3F"/>
                </a:solidFill>
                <a:latin typeface="Calibri"/>
                <a:cs typeface="Calibri"/>
              </a:rPr>
              <a:t> </a:t>
            </a:r>
            <a:r>
              <a:rPr sz="1600" kern="0" dirty="0">
                <a:solidFill>
                  <a:srgbClr val="3F3F3F"/>
                </a:solidFill>
                <a:latin typeface="Calibri"/>
                <a:cs typeface="Calibri"/>
              </a:rPr>
              <a:t>the</a:t>
            </a:r>
            <a:r>
              <a:rPr sz="1600" kern="0" spc="-30" dirty="0">
                <a:solidFill>
                  <a:srgbClr val="3F3F3F"/>
                </a:solidFill>
                <a:latin typeface="Calibri"/>
                <a:cs typeface="Calibri"/>
              </a:rPr>
              <a:t> </a:t>
            </a:r>
            <a:r>
              <a:rPr sz="1600" kern="0" dirty="0">
                <a:solidFill>
                  <a:srgbClr val="3F3F3F"/>
                </a:solidFill>
                <a:latin typeface="Calibri"/>
                <a:cs typeface="Calibri"/>
              </a:rPr>
              <a:t>life</a:t>
            </a:r>
            <a:r>
              <a:rPr sz="1600" kern="0" spc="-30" dirty="0">
                <a:solidFill>
                  <a:srgbClr val="3F3F3F"/>
                </a:solidFill>
                <a:latin typeface="Calibri"/>
                <a:cs typeface="Calibri"/>
              </a:rPr>
              <a:t> </a:t>
            </a:r>
            <a:r>
              <a:rPr sz="1600" kern="0" dirty="0">
                <a:solidFill>
                  <a:srgbClr val="3F3F3F"/>
                </a:solidFill>
                <a:latin typeface="Calibri"/>
                <a:cs typeface="Calibri"/>
              </a:rPr>
              <a:t>of</a:t>
            </a:r>
            <a:r>
              <a:rPr sz="1600" kern="0" spc="-20" dirty="0">
                <a:solidFill>
                  <a:srgbClr val="3F3F3F"/>
                </a:solidFill>
                <a:latin typeface="Calibri"/>
                <a:cs typeface="Calibri"/>
              </a:rPr>
              <a:t> </a:t>
            </a:r>
            <a:r>
              <a:rPr sz="1600" kern="0" dirty="0">
                <a:solidFill>
                  <a:srgbClr val="3F3F3F"/>
                </a:solidFill>
                <a:latin typeface="Calibri"/>
                <a:cs typeface="Calibri"/>
              </a:rPr>
              <a:t>the</a:t>
            </a:r>
            <a:r>
              <a:rPr sz="1600" kern="0" spc="-25" dirty="0">
                <a:solidFill>
                  <a:srgbClr val="3F3F3F"/>
                </a:solidFill>
                <a:latin typeface="Calibri"/>
                <a:cs typeface="Calibri"/>
              </a:rPr>
              <a:t> </a:t>
            </a:r>
            <a:r>
              <a:rPr sz="1600" kern="0" spc="-10" dirty="0">
                <a:solidFill>
                  <a:srgbClr val="3F3F3F"/>
                </a:solidFill>
                <a:latin typeface="Calibri"/>
                <a:cs typeface="Calibri"/>
              </a:rPr>
              <a:t>project</a:t>
            </a:r>
            <a:endParaRPr sz="1600" kern="0">
              <a:solidFill>
                <a:sysClr val="windowText" lastClr="000000"/>
              </a:solidFill>
              <a:latin typeface="Calibri"/>
              <a:cs typeface="Calibri"/>
            </a:endParaRPr>
          </a:p>
          <a:p>
            <a:pPr marL="643890" lvl="1" indent="-174625" fontAlgn="auto">
              <a:spcBef>
                <a:spcPts val="600"/>
              </a:spcBef>
              <a:spcAft>
                <a:spcPts val="0"/>
              </a:spcAft>
              <a:buClr>
                <a:srgbClr val="1A3567"/>
              </a:buClr>
              <a:buSzPct val="75000"/>
              <a:buFont typeface="Wingdings"/>
              <a:buChar char=""/>
              <a:tabLst>
                <a:tab pos="644525" algn="l"/>
              </a:tabLst>
            </a:pPr>
            <a:r>
              <a:rPr sz="1600" kern="0" spc="-10" dirty="0">
                <a:solidFill>
                  <a:srgbClr val="3F3F3F"/>
                </a:solidFill>
                <a:latin typeface="Calibri"/>
                <a:cs typeface="Calibri"/>
              </a:rPr>
              <a:t>Transmission</a:t>
            </a:r>
            <a:r>
              <a:rPr sz="1600" kern="0" spc="-45" dirty="0">
                <a:solidFill>
                  <a:srgbClr val="3F3F3F"/>
                </a:solidFill>
                <a:latin typeface="Calibri"/>
                <a:cs typeface="Calibri"/>
              </a:rPr>
              <a:t> </a:t>
            </a:r>
            <a:r>
              <a:rPr sz="1600" kern="0" dirty="0">
                <a:solidFill>
                  <a:srgbClr val="3F3F3F"/>
                </a:solidFill>
                <a:latin typeface="Calibri"/>
                <a:cs typeface="Calibri"/>
              </a:rPr>
              <a:t>Revenue</a:t>
            </a:r>
            <a:r>
              <a:rPr sz="1600" kern="0" spc="-20" dirty="0">
                <a:solidFill>
                  <a:srgbClr val="3F3F3F"/>
                </a:solidFill>
                <a:latin typeface="Calibri"/>
                <a:cs typeface="Calibri"/>
              </a:rPr>
              <a:t> </a:t>
            </a:r>
            <a:r>
              <a:rPr sz="1600" kern="0" spc="-10" dirty="0">
                <a:solidFill>
                  <a:srgbClr val="3F3F3F"/>
                </a:solidFill>
                <a:latin typeface="Calibri"/>
                <a:cs typeface="Calibri"/>
              </a:rPr>
              <a:t>Requirement</a:t>
            </a:r>
            <a:r>
              <a:rPr sz="1600" kern="0" spc="-30" dirty="0">
                <a:solidFill>
                  <a:srgbClr val="3F3F3F"/>
                </a:solidFill>
                <a:latin typeface="Calibri"/>
                <a:cs typeface="Calibri"/>
              </a:rPr>
              <a:t> </a:t>
            </a:r>
            <a:r>
              <a:rPr sz="1600" kern="0" dirty="0">
                <a:solidFill>
                  <a:srgbClr val="3F3F3F"/>
                </a:solidFill>
                <a:latin typeface="Calibri"/>
                <a:cs typeface="Calibri"/>
              </a:rPr>
              <a:t>Cap</a:t>
            </a:r>
            <a:r>
              <a:rPr sz="1600" kern="0" spc="-40" dirty="0">
                <a:solidFill>
                  <a:srgbClr val="3F3F3F"/>
                </a:solidFill>
                <a:latin typeface="Calibri"/>
                <a:cs typeface="Calibri"/>
              </a:rPr>
              <a:t> </a:t>
            </a:r>
            <a:r>
              <a:rPr sz="1600" kern="0" dirty="0">
                <a:solidFill>
                  <a:srgbClr val="3F3F3F"/>
                </a:solidFill>
                <a:latin typeface="Calibri"/>
                <a:cs typeface="Calibri"/>
              </a:rPr>
              <a:t>for</a:t>
            </a:r>
            <a:r>
              <a:rPr sz="1600" kern="0" spc="-20" dirty="0">
                <a:solidFill>
                  <a:srgbClr val="3F3F3F"/>
                </a:solidFill>
                <a:latin typeface="Calibri"/>
                <a:cs typeface="Calibri"/>
              </a:rPr>
              <a:t> </a:t>
            </a:r>
            <a:r>
              <a:rPr sz="1600" kern="0" dirty="0">
                <a:solidFill>
                  <a:srgbClr val="3F3F3F"/>
                </a:solidFill>
                <a:latin typeface="Calibri"/>
                <a:cs typeface="Calibri"/>
              </a:rPr>
              <a:t>the</a:t>
            </a:r>
            <a:r>
              <a:rPr sz="1600" kern="0" spc="-30" dirty="0">
                <a:solidFill>
                  <a:srgbClr val="3F3F3F"/>
                </a:solidFill>
                <a:latin typeface="Calibri"/>
                <a:cs typeface="Calibri"/>
              </a:rPr>
              <a:t> </a:t>
            </a:r>
            <a:r>
              <a:rPr sz="1600" kern="0" dirty="0">
                <a:solidFill>
                  <a:srgbClr val="3F3F3F"/>
                </a:solidFill>
                <a:latin typeface="Calibri"/>
                <a:cs typeface="Calibri"/>
              </a:rPr>
              <a:t>first</a:t>
            </a:r>
            <a:r>
              <a:rPr sz="1600" kern="0" spc="-30" dirty="0">
                <a:solidFill>
                  <a:srgbClr val="3F3F3F"/>
                </a:solidFill>
                <a:latin typeface="Calibri"/>
                <a:cs typeface="Calibri"/>
              </a:rPr>
              <a:t> </a:t>
            </a:r>
            <a:r>
              <a:rPr sz="1600" kern="0" dirty="0">
                <a:solidFill>
                  <a:srgbClr val="3F3F3F"/>
                </a:solidFill>
                <a:latin typeface="Calibri"/>
                <a:cs typeface="Calibri"/>
              </a:rPr>
              <a:t>10</a:t>
            </a:r>
            <a:r>
              <a:rPr sz="1600" kern="0" spc="-30" dirty="0">
                <a:solidFill>
                  <a:srgbClr val="3F3F3F"/>
                </a:solidFill>
                <a:latin typeface="Calibri"/>
                <a:cs typeface="Calibri"/>
              </a:rPr>
              <a:t> </a:t>
            </a:r>
            <a:r>
              <a:rPr sz="1600" kern="0" dirty="0">
                <a:solidFill>
                  <a:srgbClr val="3F3F3F"/>
                </a:solidFill>
                <a:latin typeface="Calibri"/>
                <a:cs typeface="Calibri"/>
              </a:rPr>
              <a:t>full</a:t>
            </a:r>
            <a:r>
              <a:rPr sz="1600" kern="0" spc="-45" dirty="0">
                <a:solidFill>
                  <a:srgbClr val="3F3F3F"/>
                </a:solidFill>
                <a:latin typeface="Calibri"/>
                <a:cs typeface="Calibri"/>
              </a:rPr>
              <a:t> </a:t>
            </a:r>
            <a:r>
              <a:rPr sz="1600" kern="0" dirty="0">
                <a:solidFill>
                  <a:srgbClr val="3F3F3F"/>
                </a:solidFill>
                <a:latin typeface="Calibri"/>
                <a:cs typeface="Calibri"/>
              </a:rPr>
              <a:t>calendar</a:t>
            </a:r>
            <a:r>
              <a:rPr sz="1600" kern="0" spc="-50" dirty="0">
                <a:solidFill>
                  <a:srgbClr val="3F3F3F"/>
                </a:solidFill>
                <a:latin typeface="Calibri"/>
                <a:cs typeface="Calibri"/>
              </a:rPr>
              <a:t> </a:t>
            </a:r>
            <a:r>
              <a:rPr sz="1600" kern="0" dirty="0">
                <a:solidFill>
                  <a:srgbClr val="3F3F3F"/>
                </a:solidFill>
                <a:latin typeface="Calibri"/>
                <a:cs typeface="Calibri"/>
              </a:rPr>
              <a:t>years</a:t>
            </a:r>
            <a:r>
              <a:rPr sz="1600" kern="0" spc="-30" dirty="0">
                <a:solidFill>
                  <a:srgbClr val="3F3F3F"/>
                </a:solidFill>
                <a:latin typeface="Calibri"/>
                <a:cs typeface="Calibri"/>
              </a:rPr>
              <a:t> </a:t>
            </a:r>
            <a:r>
              <a:rPr sz="1600" kern="0" dirty="0">
                <a:solidFill>
                  <a:srgbClr val="3F3F3F"/>
                </a:solidFill>
                <a:latin typeface="Calibri"/>
                <a:cs typeface="Calibri"/>
              </a:rPr>
              <a:t>of</a:t>
            </a:r>
            <a:r>
              <a:rPr sz="1600" kern="0" spc="-30" dirty="0">
                <a:solidFill>
                  <a:srgbClr val="3F3F3F"/>
                </a:solidFill>
                <a:latin typeface="Calibri"/>
                <a:cs typeface="Calibri"/>
              </a:rPr>
              <a:t> </a:t>
            </a:r>
            <a:r>
              <a:rPr sz="1600" kern="0" spc="-10" dirty="0">
                <a:solidFill>
                  <a:srgbClr val="3F3F3F"/>
                </a:solidFill>
                <a:latin typeface="Calibri"/>
                <a:cs typeface="Calibri"/>
              </a:rPr>
              <a:t>operation</a:t>
            </a:r>
            <a:endParaRPr sz="1600" kern="0">
              <a:solidFill>
                <a:sysClr val="windowText" lastClr="000000"/>
              </a:solidFill>
              <a:latin typeface="Calibri"/>
              <a:cs typeface="Calibri"/>
            </a:endParaRPr>
          </a:p>
          <a:p>
            <a:pPr marL="186690" indent="-174625" fontAlgn="auto">
              <a:spcBef>
                <a:spcPts val="585"/>
              </a:spcBef>
              <a:spcAft>
                <a:spcPts val="0"/>
              </a:spcAft>
              <a:buClr>
                <a:srgbClr val="1A3567"/>
              </a:buClr>
              <a:buSzPct val="75000"/>
              <a:buFont typeface="Wingdings"/>
              <a:buChar char=""/>
              <a:tabLst>
                <a:tab pos="187325" algn="l"/>
              </a:tabLst>
            </a:pPr>
            <a:r>
              <a:rPr kern="0" spc="-10" dirty="0">
                <a:solidFill>
                  <a:srgbClr val="3F3F3F"/>
                </a:solidFill>
                <a:latin typeface="Calibri"/>
                <a:cs typeface="Calibri"/>
              </a:rPr>
              <a:t>Effects</a:t>
            </a:r>
            <a:r>
              <a:rPr kern="0" spc="-20" dirty="0">
                <a:solidFill>
                  <a:srgbClr val="3F3F3F"/>
                </a:solidFill>
                <a:latin typeface="Calibri"/>
                <a:cs typeface="Calibri"/>
              </a:rPr>
              <a:t> </a:t>
            </a:r>
            <a:r>
              <a:rPr kern="0" dirty="0">
                <a:solidFill>
                  <a:srgbClr val="3F3F3F"/>
                </a:solidFill>
                <a:latin typeface="Calibri"/>
                <a:cs typeface="Calibri"/>
              </a:rPr>
              <a:t>of</a:t>
            </a:r>
            <a:r>
              <a:rPr kern="0" spc="-15" dirty="0">
                <a:solidFill>
                  <a:srgbClr val="3F3F3F"/>
                </a:solidFill>
                <a:latin typeface="Calibri"/>
                <a:cs typeface="Calibri"/>
              </a:rPr>
              <a:t> </a:t>
            </a:r>
            <a:r>
              <a:rPr kern="0" dirty="0">
                <a:solidFill>
                  <a:srgbClr val="3F3F3F"/>
                </a:solidFill>
                <a:latin typeface="Calibri"/>
                <a:cs typeface="Calibri"/>
              </a:rPr>
              <a:t>Capital</a:t>
            </a:r>
            <a:r>
              <a:rPr kern="0" spc="-20" dirty="0">
                <a:solidFill>
                  <a:srgbClr val="3F3F3F"/>
                </a:solidFill>
                <a:latin typeface="Calibri"/>
                <a:cs typeface="Calibri"/>
              </a:rPr>
              <a:t> </a:t>
            </a:r>
            <a:r>
              <a:rPr kern="0" dirty="0">
                <a:solidFill>
                  <a:srgbClr val="3F3F3F"/>
                </a:solidFill>
                <a:latin typeface="Calibri"/>
                <a:cs typeface="Calibri"/>
              </a:rPr>
              <a:t>Savings</a:t>
            </a:r>
            <a:r>
              <a:rPr kern="0" spc="-30" dirty="0">
                <a:solidFill>
                  <a:srgbClr val="3F3F3F"/>
                </a:solidFill>
                <a:latin typeface="Calibri"/>
                <a:cs typeface="Calibri"/>
              </a:rPr>
              <a:t> </a:t>
            </a:r>
            <a:r>
              <a:rPr kern="0" dirty="0">
                <a:solidFill>
                  <a:srgbClr val="3F3F3F"/>
                </a:solidFill>
                <a:latin typeface="Calibri"/>
                <a:cs typeface="Calibri"/>
              </a:rPr>
              <a:t>(30%‐50%)</a:t>
            </a:r>
            <a:r>
              <a:rPr kern="0" spc="5" dirty="0">
                <a:solidFill>
                  <a:srgbClr val="3F3F3F"/>
                </a:solidFill>
                <a:latin typeface="Calibri"/>
                <a:cs typeface="Calibri"/>
              </a:rPr>
              <a:t> </a:t>
            </a:r>
            <a:r>
              <a:rPr kern="0" dirty="0">
                <a:solidFill>
                  <a:srgbClr val="3F3F3F"/>
                </a:solidFill>
                <a:latin typeface="Calibri"/>
                <a:cs typeface="Calibri"/>
              </a:rPr>
              <a:t>and</a:t>
            </a:r>
            <a:r>
              <a:rPr kern="0" spc="-20" dirty="0">
                <a:solidFill>
                  <a:srgbClr val="3F3F3F"/>
                </a:solidFill>
                <a:latin typeface="Calibri"/>
                <a:cs typeface="Calibri"/>
              </a:rPr>
              <a:t> </a:t>
            </a:r>
            <a:r>
              <a:rPr kern="0" dirty="0">
                <a:solidFill>
                  <a:srgbClr val="3F3F3F"/>
                </a:solidFill>
                <a:latin typeface="Calibri"/>
                <a:cs typeface="Calibri"/>
              </a:rPr>
              <a:t>Annual</a:t>
            </a:r>
            <a:r>
              <a:rPr kern="0" spc="-20" dirty="0">
                <a:solidFill>
                  <a:srgbClr val="3F3F3F"/>
                </a:solidFill>
                <a:latin typeface="Calibri"/>
                <a:cs typeface="Calibri"/>
              </a:rPr>
              <a:t> </a:t>
            </a:r>
            <a:r>
              <a:rPr kern="0" dirty="0">
                <a:solidFill>
                  <a:srgbClr val="3F3F3F"/>
                </a:solidFill>
                <a:latin typeface="Calibri"/>
                <a:cs typeface="Calibri"/>
              </a:rPr>
              <a:t>Savings</a:t>
            </a:r>
            <a:r>
              <a:rPr kern="0" spc="-25" dirty="0">
                <a:solidFill>
                  <a:srgbClr val="3F3F3F"/>
                </a:solidFill>
                <a:latin typeface="Calibri"/>
                <a:cs typeface="Calibri"/>
              </a:rPr>
              <a:t> </a:t>
            </a:r>
            <a:r>
              <a:rPr kern="0" dirty="0">
                <a:solidFill>
                  <a:srgbClr val="3F3F3F"/>
                </a:solidFill>
                <a:latin typeface="Calibri"/>
                <a:cs typeface="Calibri"/>
              </a:rPr>
              <a:t>(30%‐40%)</a:t>
            </a:r>
            <a:r>
              <a:rPr kern="0" spc="-5" dirty="0">
                <a:solidFill>
                  <a:srgbClr val="3F3F3F"/>
                </a:solidFill>
                <a:latin typeface="Calibri"/>
                <a:cs typeface="Calibri"/>
              </a:rPr>
              <a:t> </a:t>
            </a:r>
            <a:r>
              <a:rPr kern="0" spc="-10" dirty="0">
                <a:solidFill>
                  <a:srgbClr val="3F3F3F"/>
                </a:solidFill>
                <a:latin typeface="Calibri"/>
                <a:cs typeface="Calibri"/>
              </a:rPr>
              <a:t>Compound</a:t>
            </a:r>
            <a:endParaRPr kern="0">
              <a:solidFill>
                <a:sysClr val="windowText" lastClr="000000"/>
              </a:solidFill>
              <a:latin typeface="Calibri"/>
              <a:cs typeface="Calibri"/>
            </a:endParaRPr>
          </a:p>
          <a:p>
            <a:pPr marL="186690" indent="-174625" fontAlgn="auto">
              <a:spcBef>
                <a:spcPts val="600"/>
              </a:spcBef>
              <a:spcAft>
                <a:spcPts val="0"/>
              </a:spcAft>
              <a:buClr>
                <a:srgbClr val="1A3567"/>
              </a:buClr>
              <a:buSzPct val="75000"/>
              <a:buFont typeface="Wingdings"/>
              <a:buChar char=""/>
              <a:tabLst>
                <a:tab pos="187325" algn="l"/>
              </a:tabLst>
            </a:pPr>
            <a:r>
              <a:rPr kern="0" dirty="0">
                <a:solidFill>
                  <a:srgbClr val="3F3F3F"/>
                </a:solidFill>
                <a:latin typeface="Calibri"/>
                <a:cs typeface="Calibri"/>
              </a:rPr>
              <a:t>All</a:t>
            </a:r>
            <a:r>
              <a:rPr kern="0" spc="-45" dirty="0">
                <a:solidFill>
                  <a:srgbClr val="3F3F3F"/>
                </a:solidFill>
                <a:latin typeface="Calibri"/>
                <a:cs typeface="Calibri"/>
              </a:rPr>
              <a:t> </a:t>
            </a:r>
            <a:r>
              <a:rPr kern="0" dirty="0">
                <a:solidFill>
                  <a:srgbClr val="3F3F3F"/>
                </a:solidFill>
                <a:latin typeface="Calibri"/>
                <a:cs typeface="Calibri"/>
              </a:rPr>
              <a:t>caps</a:t>
            </a:r>
            <a:r>
              <a:rPr kern="0" spc="-15" dirty="0">
                <a:solidFill>
                  <a:srgbClr val="3F3F3F"/>
                </a:solidFill>
                <a:latin typeface="Calibri"/>
                <a:cs typeface="Calibri"/>
              </a:rPr>
              <a:t> </a:t>
            </a:r>
            <a:r>
              <a:rPr kern="0" dirty="0">
                <a:solidFill>
                  <a:srgbClr val="3F3F3F"/>
                </a:solidFill>
                <a:latin typeface="Calibri"/>
                <a:cs typeface="Calibri"/>
              </a:rPr>
              <a:t>are</a:t>
            </a:r>
            <a:r>
              <a:rPr kern="0" spc="-20" dirty="0">
                <a:solidFill>
                  <a:srgbClr val="3F3F3F"/>
                </a:solidFill>
                <a:latin typeface="Calibri"/>
                <a:cs typeface="Calibri"/>
              </a:rPr>
              <a:t> </a:t>
            </a:r>
            <a:r>
              <a:rPr kern="0" dirty="0">
                <a:solidFill>
                  <a:srgbClr val="3F3F3F"/>
                </a:solidFill>
                <a:latin typeface="Calibri"/>
                <a:cs typeface="Calibri"/>
              </a:rPr>
              <a:t>one‐sided</a:t>
            </a:r>
            <a:r>
              <a:rPr kern="0" spc="-5" dirty="0">
                <a:solidFill>
                  <a:srgbClr val="3F3F3F"/>
                </a:solidFill>
                <a:latin typeface="Calibri"/>
                <a:cs typeface="Calibri"/>
              </a:rPr>
              <a:t> </a:t>
            </a:r>
            <a:r>
              <a:rPr kern="0" dirty="0">
                <a:solidFill>
                  <a:srgbClr val="3F3F3F"/>
                </a:solidFill>
                <a:latin typeface="Calibri"/>
                <a:cs typeface="Calibri"/>
              </a:rPr>
              <a:t>in</a:t>
            </a:r>
            <a:r>
              <a:rPr kern="0" spc="-25" dirty="0">
                <a:solidFill>
                  <a:srgbClr val="3F3F3F"/>
                </a:solidFill>
                <a:latin typeface="Calibri"/>
                <a:cs typeface="Calibri"/>
              </a:rPr>
              <a:t> </a:t>
            </a:r>
            <a:r>
              <a:rPr kern="0" dirty="0">
                <a:solidFill>
                  <a:srgbClr val="3F3F3F"/>
                </a:solidFill>
                <a:latin typeface="Calibri"/>
                <a:cs typeface="Calibri"/>
              </a:rPr>
              <a:t>favor</a:t>
            </a:r>
            <a:r>
              <a:rPr kern="0" spc="-30" dirty="0">
                <a:solidFill>
                  <a:srgbClr val="3F3F3F"/>
                </a:solidFill>
                <a:latin typeface="Calibri"/>
                <a:cs typeface="Calibri"/>
              </a:rPr>
              <a:t> </a:t>
            </a:r>
            <a:r>
              <a:rPr kern="0" dirty="0">
                <a:solidFill>
                  <a:srgbClr val="3F3F3F"/>
                </a:solidFill>
                <a:latin typeface="Calibri"/>
                <a:cs typeface="Calibri"/>
              </a:rPr>
              <a:t>of</a:t>
            </a:r>
            <a:r>
              <a:rPr kern="0" spc="-20" dirty="0">
                <a:solidFill>
                  <a:srgbClr val="3F3F3F"/>
                </a:solidFill>
                <a:latin typeface="Calibri"/>
                <a:cs typeface="Calibri"/>
              </a:rPr>
              <a:t> </a:t>
            </a:r>
            <a:r>
              <a:rPr kern="0" spc="-10" dirty="0">
                <a:solidFill>
                  <a:srgbClr val="3F3F3F"/>
                </a:solidFill>
                <a:latin typeface="Calibri"/>
                <a:cs typeface="Calibri"/>
              </a:rPr>
              <a:t>ratepayers,</a:t>
            </a:r>
            <a:r>
              <a:rPr kern="0" spc="-25" dirty="0">
                <a:solidFill>
                  <a:srgbClr val="3F3F3F"/>
                </a:solidFill>
                <a:latin typeface="Calibri"/>
                <a:cs typeface="Calibri"/>
              </a:rPr>
              <a:t> </a:t>
            </a:r>
            <a:r>
              <a:rPr kern="0" dirty="0">
                <a:solidFill>
                  <a:srgbClr val="3F3F3F"/>
                </a:solidFill>
                <a:latin typeface="Calibri"/>
                <a:cs typeface="Calibri"/>
              </a:rPr>
              <a:t>without</a:t>
            </a:r>
            <a:r>
              <a:rPr kern="0" spc="-20" dirty="0">
                <a:solidFill>
                  <a:srgbClr val="3F3F3F"/>
                </a:solidFill>
                <a:latin typeface="Calibri"/>
                <a:cs typeface="Calibri"/>
              </a:rPr>
              <a:t> </a:t>
            </a:r>
            <a:r>
              <a:rPr kern="0" dirty="0">
                <a:solidFill>
                  <a:srgbClr val="3F3F3F"/>
                </a:solidFill>
                <a:latin typeface="Calibri"/>
                <a:cs typeface="Calibri"/>
              </a:rPr>
              <a:t>any</a:t>
            </a:r>
            <a:r>
              <a:rPr kern="0" spc="-20" dirty="0">
                <a:solidFill>
                  <a:srgbClr val="3F3F3F"/>
                </a:solidFill>
                <a:latin typeface="Calibri"/>
                <a:cs typeface="Calibri"/>
              </a:rPr>
              <a:t> </a:t>
            </a:r>
            <a:r>
              <a:rPr kern="0" dirty="0">
                <a:solidFill>
                  <a:srgbClr val="3F3F3F"/>
                </a:solidFill>
                <a:latin typeface="Calibri"/>
                <a:cs typeface="Calibri"/>
              </a:rPr>
              <a:t>risk</a:t>
            </a:r>
            <a:r>
              <a:rPr kern="0" spc="-35" dirty="0">
                <a:solidFill>
                  <a:srgbClr val="3F3F3F"/>
                </a:solidFill>
                <a:latin typeface="Calibri"/>
                <a:cs typeface="Calibri"/>
              </a:rPr>
              <a:t> </a:t>
            </a:r>
            <a:r>
              <a:rPr kern="0" spc="-10" dirty="0">
                <a:solidFill>
                  <a:srgbClr val="3F3F3F"/>
                </a:solidFill>
                <a:latin typeface="Calibri"/>
                <a:cs typeface="Calibri"/>
              </a:rPr>
              <a:t>premium</a:t>
            </a:r>
            <a:endParaRPr kern="0">
              <a:solidFill>
                <a:sysClr val="windowText" lastClr="000000"/>
              </a:solidFill>
              <a:latin typeface="Calibri"/>
              <a:cs typeface="Calibri"/>
            </a:endParaRPr>
          </a:p>
          <a:p>
            <a:pPr marL="186690" indent="-174625" fontAlgn="auto">
              <a:spcBef>
                <a:spcPts val="600"/>
              </a:spcBef>
              <a:spcAft>
                <a:spcPts val="0"/>
              </a:spcAft>
              <a:buClr>
                <a:srgbClr val="1A3567"/>
              </a:buClr>
              <a:buSzPct val="75000"/>
              <a:buFont typeface="Wingdings"/>
              <a:buChar char=""/>
              <a:tabLst>
                <a:tab pos="187325" algn="l"/>
              </a:tabLst>
            </a:pPr>
            <a:r>
              <a:rPr kern="0" dirty="0">
                <a:solidFill>
                  <a:srgbClr val="3F3F3F"/>
                </a:solidFill>
                <a:latin typeface="Calibri"/>
                <a:cs typeface="Calibri"/>
              </a:rPr>
              <a:t>Guaranteed</a:t>
            </a:r>
            <a:r>
              <a:rPr kern="0" spc="-35" dirty="0">
                <a:solidFill>
                  <a:srgbClr val="3F3F3F"/>
                </a:solidFill>
                <a:latin typeface="Calibri"/>
                <a:cs typeface="Calibri"/>
              </a:rPr>
              <a:t> </a:t>
            </a:r>
            <a:r>
              <a:rPr kern="0" dirty="0">
                <a:solidFill>
                  <a:srgbClr val="3F3F3F"/>
                </a:solidFill>
                <a:latin typeface="Calibri"/>
                <a:cs typeface="Calibri"/>
              </a:rPr>
              <a:t>completion</a:t>
            </a:r>
            <a:r>
              <a:rPr kern="0" spc="-20" dirty="0">
                <a:solidFill>
                  <a:srgbClr val="3F3F3F"/>
                </a:solidFill>
                <a:latin typeface="Calibri"/>
                <a:cs typeface="Calibri"/>
              </a:rPr>
              <a:t> </a:t>
            </a:r>
            <a:r>
              <a:rPr kern="0" dirty="0">
                <a:solidFill>
                  <a:srgbClr val="3F3F3F"/>
                </a:solidFill>
                <a:latin typeface="Calibri"/>
                <a:cs typeface="Calibri"/>
              </a:rPr>
              <a:t>date</a:t>
            </a:r>
            <a:r>
              <a:rPr kern="0" spc="-30" dirty="0">
                <a:solidFill>
                  <a:srgbClr val="3F3F3F"/>
                </a:solidFill>
                <a:latin typeface="Calibri"/>
                <a:cs typeface="Calibri"/>
              </a:rPr>
              <a:t> </a:t>
            </a:r>
            <a:r>
              <a:rPr kern="0" dirty="0">
                <a:solidFill>
                  <a:srgbClr val="3F3F3F"/>
                </a:solidFill>
                <a:latin typeface="Calibri"/>
                <a:cs typeface="Calibri"/>
              </a:rPr>
              <a:t>aligns</a:t>
            </a:r>
            <a:r>
              <a:rPr kern="0" spc="-30" dirty="0">
                <a:solidFill>
                  <a:srgbClr val="3F3F3F"/>
                </a:solidFill>
                <a:latin typeface="Calibri"/>
                <a:cs typeface="Calibri"/>
              </a:rPr>
              <a:t> </a:t>
            </a:r>
            <a:r>
              <a:rPr kern="0" spc="-10" dirty="0">
                <a:solidFill>
                  <a:srgbClr val="3F3F3F"/>
                </a:solidFill>
                <a:latin typeface="Calibri"/>
                <a:cs typeface="Calibri"/>
              </a:rPr>
              <a:t>interests</a:t>
            </a:r>
            <a:r>
              <a:rPr kern="0" spc="-40" dirty="0">
                <a:solidFill>
                  <a:srgbClr val="3F3F3F"/>
                </a:solidFill>
                <a:latin typeface="Calibri"/>
                <a:cs typeface="Calibri"/>
              </a:rPr>
              <a:t> </a:t>
            </a:r>
            <a:r>
              <a:rPr kern="0" dirty="0">
                <a:solidFill>
                  <a:srgbClr val="3F3F3F"/>
                </a:solidFill>
                <a:latin typeface="Calibri"/>
                <a:cs typeface="Calibri"/>
              </a:rPr>
              <a:t>of</a:t>
            </a:r>
            <a:r>
              <a:rPr kern="0" spc="-40" dirty="0">
                <a:solidFill>
                  <a:srgbClr val="3F3F3F"/>
                </a:solidFill>
                <a:latin typeface="Calibri"/>
                <a:cs typeface="Calibri"/>
              </a:rPr>
              <a:t> </a:t>
            </a:r>
            <a:r>
              <a:rPr kern="0" dirty="0">
                <a:solidFill>
                  <a:srgbClr val="3F3F3F"/>
                </a:solidFill>
                <a:latin typeface="Calibri"/>
                <a:cs typeface="Calibri"/>
              </a:rPr>
              <a:t>transmission</a:t>
            </a:r>
            <a:r>
              <a:rPr kern="0" spc="-40" dirty="0">
                <a:solidFill>
                  <a:srgbClr val="3F3F3F"/>
                </a:solidFill>
                <a:latin typeface="Calibri"/>
                <a:cs typeface="Calibri"/>
              </a:rPr>
              <a:t> </a:t>
            </a:r>
            <a:r>
              <a:rPr kern="0" dirty="0">
                <a:solidFill>
                  <a:srgbClr val="3F3F3F"/>
                </a:solidFill>
                <a:latin typeface="Calibri"/>
                <a:cs typeface="Calibri"/>
              </a:rPr>
              <a:t>developer</a:t>
            </a:r>
            <a:r>
              <a:rPr kern="0" spc="-20" dirty="0">
                <a:solidFill>
                  <a:srgbClr val="3F3F3F"/>
                </a:solidFill>
                <a:latin typeface="Calibri"/>
                <a:cs typeface="Calibri"/>
              </a:rPr>
              <a:t> </a:t>
            </a:r>
            <a:r>
              <a:rPr kern="0" dirty="0">
                <a:solidFill>
                  <a:srgbClr val="3F3F3F"/>
                </a:solidFill>
                <a:latin typeface="Calibri"/>
                <a:cs typeface="Calibri"/>
              </a:rPr>
              <a:t>with</a:t>
            </a:r>
            <a:r>
              <a:rPr kern="0" spc="-30" dirty="0">
                <a:solidFill>
                  <a:srgbClr val="3F3F3F"/>
                </a:solidFill>
                <a:latin typeface="Calibri"/>
                <a:cs typeface="Calibri"/>
              </a:rPr>
              <a:t> </a:t>
            </a:r>
            <a:r>
              <a:rPr kern="0" spc="-10" dirty="0">
                <a:solidFill>
                  <a:srgbClr val="3F3F3F"/>
                </a:solidFill>
                <a:latin typeface="Calibri"/>
                <a:cs typeface="Calibri"/>
              </a:rPr>
              <a:t>generators</a:t>
            </a:r>
            <a:endParaRPr kern="0">
              <a:solidFill>
                <a:sysClr val="windowText" lastClr="000000"/>
              </a:solidFill>
              <a:latin typeface="Calibri"/>
              <a:cs typeface="Calibri"/>
            </a:endParaRPr>
          </a:p>
          <a:p>
            <a:pPr marL="186690" indent="-174625" fontAlgn="auto">
              <a:spcBef>
                <a:spcPts val="600"/>
              </a:spcBef>
              <a:spcAft>
                <a:spcPts val="0"/>
              </a:spcAft>
              <a:buClr>
                <a:srgbClr val="1A3567"/>
              </a:buClr>
              <a:buSzPct val="75000"/>
              <a:buFont typeface="Wingdings"/>
              <a:buChar char=""/>
              <a:tabLst>
                <a:tab pos="187325" algn="l"/>
              </a:tabLst>
            </a:pPr>
            <a:r>
              <a:rPr kern="0" dirty="0">
                <a:solidFill>
                  <a:srgbClr val="3F3F3F"/>
                </a:solidFill>
                <a:latin typeface="Calibri"/>
                <a:cs typeface="Calibri"/>
              </a:rPr>
              <a:t>LS</a:t>
            </a:r>
            <a:r>
              <a:rPr kern="0" spc="-25" dirty="0">
                <a:solidFill>
                  <a:srgbClr val="3F3F3F"/>
                </a:solidFill>
                <a:latin typeface="Calibri"/>
                <a:cs typeface="Calibri"/>
              </a:rPr>
              <a:t> </a:t>
            </a:r>
            <a:r>
              <a:rPr kern="0" dirty="0">
                <a:solidFill>
                  <a:srgbClr val="3F3F3F"/>
                </a:solidFill>
                <a:latin typeface="Calibri"/>
                <a:cs typeface="Calibri"/>
              </a:rPr>
              <a:t>Power</a:t>
            </a:r>
            <a:r>
              <a:rPr kern="0" spc="-15" dirty="0">
                <a:solidFill>
                  <a:srgbClr val="3F3F3F"/>
                </a:solidFill>
                <a:latin typeface="Calibri"/>
                <a:cs typeface="Calibri"/>
              </a:rPr>
              <a:t> </a:t>
            </a:r>
            <a:r>
              <a:rPr kern="0" dirty="0">
                <a:solidFill>
                  <a:srgbClr val="3F3F3F"/>
                </a:solidFill>
                <a:latin typeface="Calibri"/>
                <a:cs typeface="Calibri"/>
              </a:rPr>
              <a:t>has</a:t>
            </a:r>
            <a:r>
              <a:rPr kern="0" spc="-30" dirty="0">
                <a:solidFill>
                  <a:srgbClr val="3F3F3F"/>
                </a:solidFill>
                <a:latin typeface="Calibri"/>
                <a:cs typeface="Calibri"/>
              </a:rPr>
              <a:t> </a:t>
            </a:r>
            <a:r>
              <a:rPr kern="0" dirty="0">
                <a:solidFill>
                  <a:srgbClr val="3F3F3F"/>
                </a:solidFill>
                <a:latin typeface="Calibri"/>
                <a:cs typeface="Calibri"/>
              </a:rPr>
              <a:t>delivered</a:t>
            </a:r>
            <a:r>
              <a:rPr kern="0" spc="-10" dirty="0">
                <a:solidFill>
                  <a:srgbClr val="3F3F3F"/>
                </a:solidFill>
                <a:latin typeface="Calibri"/>
                <a:cs typeface="Calibri"/>
              </a:rPr>
              <a:t> </a:t>
            </a:r>
            <a:r>
              <a:rPr kern="0" dirty="0">
                <a:solidFill>
                  <a:srgbClr val="3F3F3F"/>
                </a:solidFill>
                <a:latin typeface="Calibri"/>
                <a:cs typeface="Calibri"/>
              </a:rPr>
              <a:t>on</a:t>
            </a:r>
            <a:r>
              <a:rPr kern="0" spc="-25" dirty="0">
                <a:solidFill>
                  <a:srgbClr val="3F3F3F"/>
                </a:solidFill>
                <a:latin typeface="Calibri"/>
                <a:cs typeface="Calibri"/>
              </a:rPr>
              <a:t> </a:t>
            </a:r>
            <a:r>
              <a:rPr kern="0" dirty="0">
                <a:solidFill>
                  <a:srgbClr val="3F3F3F"/>
                </a:solidFill>
                <a:latin typeface="Calibri"/>
                <a:cs typeface="Calibri"/>
              </a:rPr>
              <a:t>every</a:t>
            </a:r>
            <a:r>
              <a:rPr kern="0" spc="-20" dirty="0">
                <a:solidFill>
                  <a:srgbClr val="3F3F3F"/>
                </a:solidFill>
                <a:latin typeface="Calibri"/>
                <a:cs typeface="Calibri"/>
              </a:rPr>
              <a:t> </a:t>
            </a:r>
            <a:r>
              <a:rPr kern="0" dirty="0">
                <a:solidFill>
                  <a:srgbClr val="3F3F3F"/>
                </a:solidFill>
                <a:latin typeface="Calibri"/>
                <a:cs typeface="Calibri"/>
              </a:rPr>
              <a:t>competitive</a:t>
            </a:r>
            <a:r>
              <a:rPr kern="0" spc="-15" dirty="0">
                <a:solidFill>
                  <a:srgbClr val="3F3F3F"/>
                </a:solidFill>
                <a:latin typeface="Calibri"/>
                <a:cs typeface="Calibri"/>
              </a:rPr>
              <a:t> </a:t>
            </a:r>
            <a:r>
              <a:rPr kern="0" dirty="0">
                <a:solidFill>
                  <a:srgbClr val="3F3F3F"/>
                </a:solidFill>
                <a:latin typeface="Calibri"/>
                <a:cs typeface="Calibri"/>
              </a:rPr>
              <a:t>transmission</a:t>
            </a:r>
            <a:r>
              <a:rPr kern="0" spc="-30" dirty="0">
                <a:solidFill>
                  <a:srgbClr val="3F3F3F"/>
                </a:solidFill>
                <a:latin typeface="Calibri"/>
                <a:cs typeface="Calibri"/>
              </a:rPr>
              <a:t> </a:t>
            </a:r>
            <a:r>
              <a:rPr kern="0" dirty="0">
                <a:solidFill>
                  <a:srgbClr val="3F3F3F"/>
                </a:solidFill>
                <a:latin typeface="Calibri"/>
                <a:cs typeface="Calibri"/>
              </a:rPr>
              <a:t>project</a:t>
            </a:r>
            <a:r>
              <a:rPr kern="0" spc="-35" dirty="0">
                <a:solidFill>
                  <a:srgbClr val="3F3F3F"/>
                </a:solidFill>
                <a:latin typeface="Calibri"/>
                <a:cs typeface="Calibri"/>
              </a:rPr>
              <a:t> </a:t>
            </a:r>
            <a:r>
              <a:rPr kern="0" dirty="0">
                <a:solidFill>
                  <a:srgbClr val="3F3F3F"/>
                </a:solidFill>
                <a:latin typeface="Calibri"/>
                <a:cs typeface="Calibri"/>
              </a:rPr>
              <a:t>it</a:t>
            </a:r>
            <a:r>
              <a:rPr kern="0" spc="-25" dirty="0">
                <a:solidFill>
                  <a:srgbClr val="3F3F3F"/>
                </a:solidFill>
                <a:latin typeface="Calibri"/>
                <a:cs typeface="Calibri"/>
              </a:rPr>
              <a:t> </a:t>
            </a:r>
            <a:r>
              <a:rPr kern="0" dirty="0">
                <a:solidFill>
                  <a:srgbClr val="3F3F3F"/>
                </a:solidFill>
                <a:latin typeface="Calibri"/>
                <a:cs typeface="Calibri"/>
              </a:rPr>
              <a:t>has</a:t>
            </a:r>
            <a:r>
              <a:rPr kern="0" spc="-35" dirty="0">
                <a:solidFill>
                  <a:srgbClr val="3F3F3F"/>
                </a:solidFill>
                <a:latin typeface="Calibri"/>
                <a:cs typeface="Calibri"/>
              </a:rPr>
              <a:t> </a:t>
            </a:r>
            <a:r>
              <a:rPr kern="0" dirty="0">
                <a:solidFill>
                  <a:srgbClr val="3F3F3F"/>
                </a:solidFill>
                <a:latin typeface="Calibri"/>
                <a:cs typeface="Calibri"/>
              </a:rPr>
              <a:t>been </a:t>
            </a:r>
            <a:r>
              <a:rPr kern="0" spc="-10" dirty="0">
                <a:solidFill>
                  <a:srgbClr val="3F3F3F"/>
                </a:solidFill>
                <a:latin typeface="Calibri"/>
                <a:cs typeface="Calibri"/>
              </a:rPr>
              <a:t>awarded</a:t>
            </a:r>
            <a:endParaRPr kern="0">
              <a:solidFill>
                <a:sysClr val="windowText" lastClr="000000"/>
              </a:solidFill>
              <a:latin typeface="Calibri"/>
              <a:cs typeface="Calibri"/>
            </a:endParaRPr>
          </a:p>
          <a:p>
            <a:pPr marL="497840" fontAlgn="auto">
              <a:spcBef>
                <a:spcPts val="1050"/>
              </a:spcBef>
              <a:spcAft>
                <a:spcPts val="0"/>
              </a:spcAft>
            </a:pPr>
            <a:r>
              <a:rPr sz="2400" i="1" kern="0" dirty="0">
                <a:solidFill>
                  <a:srgbClr val="1F4E79"/>
                </a:solidFill>
                <a:latin typeface="Calibri"/>
                <a:cs typeface="Calibri"/>
              </a:rPr>
              <a:t>LS</a:t>
            </a:r>
            <a:r>
              <a:rPr sz="2400" i="1" kern="0" spc="-50" dirty="0">
                <a:solidFill>
                  <a:srgbClr val="1F4E79"/>
                </a:solidFill>
                <a:latin typeface="Calibri"/>
                <a:cs typeface="Calibri"/>
              </a:rPr>
              <a:t> </a:t>
            </a:r>
            <a:r>
              <a:rPr sz="2400" i="1" kern="0" dirty="0">
                <a:solidFill>
                  <a:srgbClr val="1F4E79"/>
                </a:solidFill>
                <a:latin typeface="Calibri"/>
                <a:cs typeface="Calibri"/>
              </a:rPr>
              <a:t>Power</a:t>
            </a:r>
            <a:r>
              <a:rPr sz="2400" i="1" kern="0" spc="-35" dirty="0">
                <a:solidFill>
                  <a:srgbClr val="1F4E79"/>
                </a:solidFill>
                <a:latin typeface="Calibri"/>
                <a:cs typeface="Calibri"/>
              </a:rPr>
              <a:t> </a:t>
            </a:r>
            <a:r>
              <a:rPr sz="2400" i="1" kern="0" spc="-10" dirty="0">
                <a:solidFill>
                  <a:srgbClr val="1F4E79"/>
                </a:solidFill>
                <a:latin typeface="Calibri"/>
                <a:cs typeface="Calibri"/>
              </a:rPr>
              <a:t>Grid’s</a:t>
            </a:r>
            <a:r>
              <a:rPr sz="2400" i="1" kern="0" spc="-35" dirty="0">
                <a:solidFill>
                  <a:srgbClr val="1F4E79"/>
                </a:solidFill>
                <a:latin typeface="Calibri"/>
                <a:cs typeface="Calibri"/>
              </a:rPr>
              <a:t> </a:t>
            </a:r>
            <a:r>
              <a:rPr sz="2400" i="1" kern="0" dirty="0">
                <a:solidFill>
                  <a:srgbClr val="1F4E79"/>
                </a:solidFill>
                <a:latin typeface="Calibri"/>
                <a:cs typeface="Calibri"/>
              </a:rPr>
              <a:t>Proposal</a:t>
            </a:r>
            <a:r>
              <a:rPr sz="2400" i="1" kern="0" spc="-35" dirty="0">
                <a:solidFill>
                  <a:srgbClr val="1F4E79"/>
                </a:solidFill>
                <a:latin typeface="Calibri"/>
                <a:cs typeface="Calibri"/>
              </a:rPr>
              <a:t> </a:t>
            </a:r>
            <a:r>
              <a:rPr sz="2400" i="1" kern="0" dirty="0">
                <a:solidFill>
                  <a:srgbClr val="1F4E79"/>
                </a:solidFill>
                <a:latin typeface="Calibri"/>
                <a:cs typeface="Calibri"/>
              </a:rPr>
              <a:t>is</a:t>
            </a:r>
            <a:r>
              <a:rPr sz="2400" i="1" kern="0" spc="-40" dirty="0">
                <a:solidFill>
                  <a:srgbClr val="1F4E79"/>
                </a:solidFill>
                <a:latin typeface="Calibri"/>
                <a:cs typeface="Calibri"/>
              </a:rPr>
              <a:t> </a:t>
            </a:r>
            <a:r>
              <a:rPr sz="2400" i="1" kern="0" dirty="0">
                <a:solidFill>
                  <a:srgbClr val="1F4E79"/>
                </a:solidFill>
                <a:latin typeface="Calibri"/>
                <a:cs typeface="Calibri"/>
              </a:rPr>
              <a:t>Backed</a:t>
            </a:r>
            <a:r>
              <a:rPr sz="2400" i="1" kern="0" spc="-35" dirty="0">
                <a:solidFill>
                  <a:srgbClr val="1F4E79"/>
                </a:solidFill>
                <a:latin typeface="Calibri"/>
                <a:cs typeface="Calibri"/>
              </a:rPr>
              <a:t> </a:t>
            </a:r>
            <a:r>
              <a:rPr sz="2400" i="1" kern="0" dirty="0">
                <a:solidFill>
                  <a:srgbClr val="1F4E79"/>
                </a:solidFill>
                <a:latin typeface="Calibri"/>
                <a:cs typeface="Calibri"/>
              </a:rPr>
              <a:t>by</a:t>
            </a:r>
            <a:r>
              <a:rPr sz="2400" i="1" kern="0" spc="-35" dirty="0">
                <a:solidFill>
                  <a:srgbClr val="1F4E79"/>
                </a:solidFill>
                <a:latin typeface="Calibri"/>
                <a:cs typeface="Calibri"/>
              </a:rPr>
              <a:t> </a:t>
            </a:r>
            <a:r>
              <a:rPr sz="2400" i="1" kern="0" dirty="0">
                <a:solidFill>
                  <a:srgbClr val="1F4E79"/>
                </a:solidFill>
                <a:latin typeface="Calibri"/>
                <a:cs typeface="Calibri"/>
              </a:rPr>
              <a:t>Strong</a:t>
            </a:r>
            <a:r>
              <a:rPr sz="2400" i="1" kern="0" spc="-40" dirty="0">
                <a:solidFill>
                  <a:srgbClr val="1F4E79"/>
                </a:solidFill>
                <a:latin typeface="Calibri"/>
                <a:cs typeface="Calibri"/>
              </a:rPr>
              <a:t> </a:t>
            </a:r>
            <a:r>
              <a:rPr sz="2400" i="1" kern="0" dirty="0">
                <a:solidFill>
                  <a:srgbClr val="1F4E79"/>
                </a:solidFill>
                <a:latin typeface="Calibri"/>
                <a:cs typeface="Calibri"/>
              </a:rPr>
              <a:t>Cost</a:t>
            </a:r>
            <a:r>
              <a:rPr sz="2400" i="1" kern="0" spc="-30" dirty="0">
                <a:solidFill>
                  <a:srgbClr val="1F4E79"/>
                </a:solidFill>
                <a:latin typeface="Calibri"/>
                <a:cs typeface="Calibri"/>
              </a:rPr>
              <a:t> </a:t>
            </a:r>
            <a:r>
              <a:rPr sz="2400" i="1" kern="0" spc="-10" dirty="0">
                <a:solidFill>
                  <a:srgbClr val="1F4E79"/>
                </a:solidFill>
                <a:latin typeface="Calibri"/>
                <a:cs typeface="Calibri"/>
              </a:rPr>
              <a:t>Containment</a:t>
            </a:r>
            <a:endParaRPr sz="2400" kern="0">
              <a:solidFill>
                <a:sysClr val="windowText" lastClr="000000"/>
              </a:solidFill>
              <a:latin typeface="Calibri"/>
              <a:cs typeface="Calibri"/>
            </a:endParaRPr>
          </a:p>
        </p:txBody>
      </p:sp>
    </p:spTree>
    <p:extLst>
      <p:ext uri="{BB962C8B-B14F-4D97-AF65-F5344CB8AC3E}">
        <p14:creationId xmlns:p14="http://schemas.microsoft.com/office/powerpoint/2010/main" val="2905408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52600" y="859536"/>
            <a:ext cx="8686800" cy="45720"/>
          </a:xfrm>
          <a:custGeom>
            <a:avLst/>
            <a:gdLst/>
            <a:ahLst/>
            <a:cxnLst/>
            <a:rect l="l" t="t" r="r" b="b"/>
            <a:pathLst>
              <a:path w="8686800" h="45719">
                <a:moveTo>
                  <a:pt x="8686800" y="45720"/>
                </a:moveTo>
                <a:lnTo>
                  <a:pt x="8686800" y="0"/>
                </a:lnTo>
                <a:lnTo>
                  <a:pt x="0" y="0"/>
                </a:lnTo>
                <a:lnTo>
                  <a:pt x="0" y="45720"/>
                </a:lnTo>
                <a:lnTo>
                  <a:pt x="8686800" y="45720"/>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3" name="object 3"/>
          <p:cNvPicPr/>
          <p:nvPr/>
        </p:nvPicPr>
        <p:blipFill>
          <a:blip r:embed="rId2" cstate="print"/>
          <a:stretch>
            <a:fillRect/>
          </a:stretch>
        </p:blipFill>
        <p:spPr>
          <a:xfrm>
            <a:off x="8733281" y="6504431"/>
            <a:ext cx="1706118" cy="209550"/>
          </a:xfrm>
          <a:prstGeom prst="rect">
            <a:avLst/>
          </a:prstGeom>
        </p:spPr>
      </p:pic>
      <p:sp>
        <p:nvSpPr>
          <p:cNvPr id="4" name="object 4"/>
          <p:cNvSpPr/>
          <p:nvPr/>
        </p:nvSpPr>
        <p:spPr>
          <a:xfrm>
            <a:off x="1752600" y="859536"/>
            <a:ext cx="8686800" cy="45720"/>
          </a:xfrm>
          <a:custGeom>
            <a:avLst/>
            <a:gdLst/>
            <a:ahLst/>
            <a:cxnLst/>
            <a:rect l="l" t="t" r="r" b="b"/>
            <a:pathLst>
              <a:path w="8686800" h="45719">
                <a:moveTo>
                  <a:pt x="8686800" y="45720"/>
                </a:moveTo>
                <a:lnTo>
                  <a:pt x="8686800" y="0"/>
                </a:lnTo>
                <a:lnTo>
                  <a:pt x="0" y="0"/>
                </a:lnTo>
                <a:lnTo>
                  <a:pt x="0" y="45720"/>
                </a:lnTo>
                <a:lnTo>
                  <a:pt x="8686800" y="45720"/>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5" name="object 5"/>
          <p:cNvPicPr/>
          <p:nvPr/>
        </p:nvPicPr>
        <p:blipFill>
          <a:blip r:embed="rId3" cstate="print"/>
          <a:stretch>
            <a:fillRect/>
          </a:stretch>
        </p:blipFill>
        <p:spPr>
          <a:xfrm>
            <a:off x="8733281" y="6482335"/>
            <a:ext cx="1706118" cy="231647"/>
          </a:xfrm>
          <a:prstGeom prst="rect">
            <a:avLst/>
          </a:prstGeom>
        </p:spPr>
      </p:pic>
      <p:sp>
        <p:nvSpPr>
          <p:cNvPr id="6" name="object 6"/>
          <p:cNvSpPr txBox="1">
            <a:spLocks noGrp="1"/>
          </p:cNvSpPr>
          <p:nvPr>
            <p:ph type="title"/>
          </p:nvPr>
        </p:nvSpPr>
        <p:spPr>
          <a:xfrm>
            <a:off x="1747520" y="439928"/>
            <a:ext cx="5501640" cy="391160"/>
          </a:xfrm>
          <a:prstGeom prst="rect">
            <a:avLst/>
          </a:prstGeom>
        </p:spPr>
        <p:txBody>
          <a:bodyPr vert="horz" wrap="square" lIns="0" tIns="12700" rIns="0" bIns="0" rtlCol="0">
            <a:spAutoFit/>
          </a:bodyPr>
          <a:lstStyle/>
          <a:p>
            <a:pPr marL="12700">
              <a:spcBef>
                <a:spcPts val="100"/>
              </a:spcBef>
            </a:pPr>
            <a:r>
              <a:rPr dirty="0"/>
              <a:t>Comparison</a:t>
            </a:r>
            <a:r>
              <a:rPr spc="-60" dirty="0"/>
              <a:t> </a:t>
            </a:r>
            <a:r>
              <a:rPr dirty="0"/>
              <a:t>of</a:t>
            </a:r>
            <a:r>
              <a:rPr spc="-45" dirty="0"/>
              <a:t> </a:t>
            </a:r>
            <a:r>
              <a:rPr dirty="0"/>
              <a:t>Cost</a:t>
            </a:r>
            <a:r>
              <a:rPr spc="-45" dirty="0"/>
              <a:t> </a:t>
            </a:r>
            <a:r>
              <a:rPr dirty="0"/>
              <a:t>Containment</a:t>
            </a:r>
            <a:r>
              <a:rPr spc="-40" dirty="0"/>
              <a:t> </a:t>
            </a:r>
            <a:r>
              <a:rPr spc="-10" dirty="0"/>
              <a:t>Proposals</a:t>
            </a:r>
          </a:p>
        </p:txBody>
      </p:sp>
      <p:graphicFrame>
        <p:nvGraphicFramePr>
          <p:cNvPr id="7" name="object 7"/>
          <p:cNvGraphicFramePr>
            <a:graphicFrameLocks noGrp="1"/>
          </p:cNvGraphicFramePr>
          <p:nvPr/>
        </p:nvGraphicFramePr>
        <p:xfrm>
          <a:off x="1860550" y="973583"/>
          <a:ext cx="8458196" cy="3468370"/>
        </p:xfrm>
        <a:graphic>
          <a:graphicData uri="http://schemas.openxmlformats.org/drawingml/2006/table">
            <a:tbl>
              <a:tblPr firstRow="1" bandRow="1">
                <a:tableStyleId>{2D5ABB26-0587-4C30-8999-92F81FD0307C}</a:tableStyleId>
              </a:tblPr>
              <a:tblGrid>
                <a:gridCol w="1691639">
                  <a:extLst>
                    <a:ext uri="{9D8B030D-6E8A-4147-A177-3AD203B41FA5}">
                      <a16:colId xmlns:a16="http://schemas.microsoft.com/office/drawing/2014/main" val="20000"/>
                    </a:ext>
                  </a:extLst>
                </a:gridCol>
                <a:gridCol w="1691639">
                  <a:extLst>
                    <a:ext uri="{9D8B030D-6E8A-4147-A177-3AD203B41FA5}">
                      <a16:colId xmlns:a16="http://schemas.microsoft.com/office/drawing/2014/main" val="20001"/>
                    </a:ext>
                  </a:extLst>
                </a:gridCol>
                <a:gridCol w="1691639">
                  <a:extLst>
                    <a:ext uri="{9D8B030D-6E8A-4147-A177-3AD203B41FA5}">
                      <a16:colId xmlns:a16="http://schemas.microsoft.com/office/drawing/2014/main" val="20002"/>
                    </a:ext>
                  </a:extLst>
                </a:gridCol>
                <a:gridCol w="1691639">
                  <a:extLst>
                    <a:ext uri="{9D8B030D-6E8A-4147-A177-3AD203B41FA5}">
                      <a16:colId xmlns:a16="http://schemas.microsoft.com/office/drawing/2014/main" val="20003"/>
                    </a:ext>
                  </a:extLst>
                </a:gridCol>
                <a:gridCol w="1691640">
                  <a:extLst>
                    <a:ext uri="{9D8B030D-6E8A-4147-A177-3AD203B41FA5}">
                      <a16:colId xmlns:a16="http://schemas.microsoft.com/office/drawing/2014/main" val="20004"/>
                    </a:ext>
                  </a:extLst>
                </a:gridCol>
              </a:tblGrid>
              <a:tr h="502920">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472C4"/>
                    </a:solidFill>
                  </a:tcPr>
                </a:tc>
                <a:tc>
                  <a:txBody>
                    <a:bodyPr/>
                    <a:lstStyle/>
                    <a:p>
                      <a:pPr marL="272415">
                        <a:lnSpc>
                          <a:spcPct val="100000"/>
                        </a:lnSpc>
                        <a:spcBef>
                          <a:spcPts val="270"/>
                        </a:spcBef>
                      </a:pPr>
                      <a:r>
                        <a:rPr sz="1350" b="1" dirty="0">
                          <a:solidFill>
                            <a:srgbClr val="FFFFFF"/>
                          </a:solidFill>
                          <a:latin typeface="Calibri"/>
                          <a:cs typeface="Calibri"/>
                        </a:rPr>
                        <a:t>Capital</a:t>
                      </a:r>
                      <a:r>
                        <a:rPr sz="1350" b="1" spc="-45" dirty="0">
                          <a:solidFill>
                            <a:srgbClr val="FFFFFF"/>
                          </a:solidFill>
                          <a:latin typeface="Calibri"/>
                          <a:cs typeface="Calibri"/>
                        </a:rPr>
                        <a:t> </a:t>
                      </a:r>
                      <a:r>
                        <a:rPr sz="1350" b="1" dirty="0">
                          <a:solidFill>
                            <a:srgbClr val="FFFFFF"/>
                          </a:solidFill>
                          <a:latin typeface="Calibri"/>
                          <a:cs typeface="Calibri"/>
                        </a:rPr>
                        <a:t>Cost</a:t>
                      </a:r>
                      <a:r>
                        <a:rPr sz="1350" b="1" spc="-45" dirty="0">
                          <a:solidFill>
                            <a:srgbClr val="FFFFFF"/>
                          </a:solidFill>
                          <a:latin typeface="Calibri"/>
                          <a:cs typeface="Calibri"/>
                        </a:rPr>
                        <a:t> </a:t>
                      </a:r>
                      <a:r>
                        <a:rPr sz="1350" b="1" spc="-25" dirty="0">
                          <a:solidFill>
                            <a:srgbClr val="FFFFFF"/>
                          </a:solidFill>
                          <a:latin typeface="Calibri"/>
                          <a:cs typeface="Calibri"/>
                        </a:rPr>
                        <a:t>Cap</a:t>
                      </a:r>
                      <a:endParaRPr sz="1350">
                        <a:latin typeface="Calibri"/>
                        <a:cs typeface="Calibri"/>
                      </a:endParaRPr>
                    </a:p>
                  </a:txBody>
                  <a:tcPr marL="0" marR="0" marT="34290" marB="0">
                    <a:lnL w="19050">
                      <a:solidFill>
                        <a:srgbClr val="FFFFFF"/>
                      </a:solidFill>
                      <a:prstDash val="solid"/>
                    </a:lnL>
                    <a:lnR w="12700">
                      <a:solidFill>
                        <a:srgbClr val="FFFFFF"/>
                      </a:solidFill>
                      <a:prstDash val="solid"/>
                    </a:lnR>
                    <a:lnT w="19050">
                      <a:solidFill>
                        <a:srgbClr val="FFFFFF"/>
                      </a:solidFill>
                      <a:prstDash val="solid"/>
                    </a:lnT>
                    <a:lnB w="57150">
                      <a:solidFill>
                        <a:srgbClr val="FFFFFF"/>
                      </a:solidFill>
                      <a:prstDash val="solid"/>
                    </a:lnB>
                    <a:solidFill>
                      <a:srgbClr val="4472C4"/>
                    </a:solidFill>
                  </a:tcPr>
                </a:tc>
                <a:tc>
                  <a:txBody>
                    <a:bodyPr/>
                    <a:lstStyle/>
                    <a:p>
                      <a:pPr marL="468630" marR="213360" indent="-247650">
                        <a:lnSpc>
                          <a:spcPct val="100000"/>
                        </a:lnSpc>
                        <a:spcBef>
                          <a:spcPts val="270"/>
                        </a:spcBef>
                      </a:pPr>
                      <a:r>
                        <a:rPr sz="1350" b="1" dirty="0">
                          <a:solidFill>
                            <a:srgbClr val="FFFFFF"/>
                          </a:solidFill>
                          <a:latin typeface="Calibri"/>
                          <a:cs typeface="Calibri"/>
                        </a:rPr>
                        <a:t>Rate</a:t>
                      </a:r>
                      <a:r>
                        <a:rPr sz="1350" b="1" spc="-45" dirty="0">
                          <a:solidFill>
                            <a:srgbClr val="FFFFFF"/>
                          </a:solidFill>
                          <a:latin typeface="Calibri"/>
                          <a:cs typeface="Calibri"/>
                        </a:rPr>
                        <a:t> </a:t>
                      </a:r>
                      <a:r>
                        <a:rPr sz="1350" b="1" dirty="0">
                          <a:solidFill>
                            <a:srgbClr val="FFFFFF"/>
                          </a:solidFill>
                          <a:latin typeface="Calibri"/>
                          <a:cs typeface="Calibri"/>
                        </a:rPr>
                        <a:t>of</a:t>
                      </a:r>
                      <a:r>
                        <a:rPr sz="1350" b="1" spc="-35" dirty="0">
                          <a:solidFill>
                            <a:srgbClr val="FFFFFF"/>
                          </a:solidFill>
                          <a:latin typeface="Calibri"/>
                          <a:cs typeface="Calibri"/>
                        </a:rPr>
                        <a:t> </a:t>
                      </a:r>
                      <a:r>
                        <a:rPr sz="1350" b="1" dirty="0">
                          <a:solidFill>
                            <a:srgbClr val="FFFFFF"/>
                          </a:solidFill>
                          <a:latin typeface="Calibri"/>
                          <a:cs typeface="Calibri"/>
                        </a:rPr>
                        <a:t>Return</a:t>
                      </a:r>
                      <a:r>
                        <a:rPr sz="1350" b="1" spc="-40" dirty="0">
                          <a:solidFill>
                            <a:srgbClr val="FFFFFF"/>
                          </a:solidFill>
                          <a:latin typeface="Calibri"/>
                          <a:cs typeface="Calibri"/>
                        </a:rPr>
                        <a:t> </a:t>
                      </a:r>
                      <a:r>
                        <a:rPr sz="1350" b="1" spc="-25" dirty="0">
                          <a:solidFill>
                            <a:srgbClr val="FFFFFF"/>
                          </a:solidFill>
                          <a:latin typeface="Calibri"/>
                          <a:cs typeface="Calibri"/>
                        </a:rPr>
                        <a:t>on </a:t>
                      </a:r>
                      <a:r>
                        <a:rPr sz="1350" b="1" dirty="0">
                          <a:solidFill>
                            <a:srgbClr val="FFFFFF"/>
                          </a:solidFill>
                          <a:latin typeface="Calibri"/>
                          <a:cs typeface="Calibri"/>
                        </a:rPr>
                        <a:t>Equity</a:t>
                      </a:r>
                      <a:r>
                        <a:rPr sz="1350" b="1" spc="-40" dirty="0">
                          <a:solidFill>
                            <a:srgbClr val="FFFFFF"/>
                          </a:solidFill>
                          <a:latin typeface="Calibri"/>
                          <a:cs typeface="Calibri"/>
                        </a:rPr>
                        <a:t> </a:t>
                      </a:r>
                      <a:r>
                        <a:rPr sz="1350" b="1" spc="-25" dirty="0">
                          <a:solidFill>
                            <a:srgbClr val="FFFFFF"/>
                          </a:solidFill>
                          <a:latin typeface="Calibri"/>
                          <a:cs typeface="Calibri"/>
                        </a:rPr>
                        <a:t>Cap</a:t>
                      </a:r>
                      <a:endParaRPr sz="1350">
                        <a:latin typeface="Calibri"/>
                        <a:cs typeface="Calibri"/>
                      </a:endParaRPr>
                    </a:p>
                  </a:txBody>
                  <a:tcPr marL="0" marR="0" marT="34290" marB="0">
                    <a:lnL w="12700">
                      <a:solidFill>
                        <a:srgbClr val="FFFFFF"/>
                      </a:solidFill>
                      <a:prstDash val="solid"/>
                    </a:lnL>
                    <a:lnR w="12700">
                      <a:solidFill>
                        <a:srgbClr val="FFFFFF"/>
                      </a:solidFill>
                      <a:prstDash val="solid"/>
                    </a:lnR>
                    <a:lnT w="19050">
                      <a:solidFill>
                        <a:srgbClr val="FFFFFF"/>
                      </a:solidFill>
                      <a:prstDash val="solid"/>
                    </a:lnT>
                    <a:lnB w="57150">
                      <a:solidFill>
                        <a:srgbClr val="FFFFFF"/>
                      </a:solidFill>
                      <a:prstDash val="solid"/>
                    </a:lnB>
                    <a:solidFill>
                      <a:srgbClr val="4472C4"/>
                    </a:solidFill>
                  </a:tcPr>
                </a:tc>
                <a:tc>
                  <a:txBody>
                    <a:bodyPr/>
                    <a:lstStyle/>
                    <a:p>
                      <a:pPr marL="711200" marR="200660" indent="-504825">
                        <a:lnSpc>
                          <a:spcPct val="100000"/>
                        </a:lnSpc>
                        <a:spcBef>
                          <a:spcPts val="270"/>
                        </a:spcBef>
                      </a:pPr>
                      <a:r>
                        <a:rPr sz="1350" b="1" dirty="0">
                          <a:solidFill>
                            <a:srgbClr val="FFFFFF"/>
                          </a:solidFill>
                          <a:latin typeface="Calibri"/>
                          <a:cs typeface="Calibri"/>
                        </a:rPr>
                        <a:t>Equity</a:t>
                      </a:r>
                      <a:r>
                        <a:rPr sz="1350" b="1" spc="-45" dirty="0">
                          <a:solidFill>
                            <a:srgbClr val="FFFFFF"/>
                          </a:solidFill>
                          <a:latin typeface="Calibri"/>
                          <a:cs typeface="Calibri"/>
                        </a:rPr>
                        <a:t> </a:t>
                      </a:r>
                      <a:r>
                        <a:rPr sz="1350" b="1" spc="-20" dirty="0">
                          <a:solidFill>
                            <a:srgbClr val="FFFFFF"/>
                          </a:solidFill>
                          <a:latin typeface="Calibri"/>
                          <a:cs typeface="Calibri"/>
                        </a:rPr>
                        <a:t>Percentage </a:t>
                      </a:r>
                      <a:r>
                        <a:rPr sz="1350" b="1" spc="-25" dirty="0">
                          <a:solidFill>
                            <a:srgbClr val="FFFFFF"/>
                          </a:solidFill>
                          <a:latin typeface="Calibri"/>
                          <a:cs typeface="Calibri"/>
                        </a:rPr>
                        <a:t>Cap</a:t>
                      </a:r>
                      <a:endParaRPr sz="1350">
                        <a:latin typeface="Calibri"/>
                        <a:cs typeface="Calibri"/>
                      </a:endParaRPr>
                    </a:p>
                  </a:txBody>
                  <a:tcPr marL="0" marR="0" marT="34290" marB="0">
                    <a:lnL w="12700">
                      <a:solidFill>
                        <a:srgbClr val="FFFFFF"/>
                      </a:solidFill>
                      <a:prstDash val="solid"/>
                    </a:lnL>
                    <a:lnR w="12700">
                      <a:solidFill>
                        <a:srgbClr val="FFFFFF"/>
                      </a:solidFill>
                      <a:prstDash val="solid"/>
                    </a:lnR>
                    <a:lnT w="19050">
                      <a:solidFill>
                        <a:srgbClr val="FFFFFF"/>
                      </a:solidFill>
                      <a:prstDash val="solid"/>
                    </a:lnT>
                    <a:lnB w="57150">
                      <a:solidFill>
                        <a:srgbClr val="FFFFFF"/>
                      </a:solidFill>
                      <a:prstDash val="solid"/>
                    </a:lnB>
                    <a:solidFill>
                      <a:srgbClr val="4472C4"/>
                    </a:solidFill>
                  </a:tcPr>
                </a:tc>
                <a:tc>
                  <a:txBody>
                    <a:bodyPr/>
                    <a:lstStyle/>
                    <a:p>
                      <a:pPr marL="185420" marR="178435" indent="78740">
                        <a:lnSpc>
                          <a:spcPct val="100000"/>
                        </a:lnSpc>
                        <a:spcBef>
                          <a:spcPts val="270"/>
                        </a:spcBef>
                      </a:pPr>
                      <a:r>
                        <a:rPr sz="1350" b="1" dirty="0">
                          <a:solidFill>
                            <a:srgbClr val="FFFFFF"/>
                          </a:solidFill>
                          <a:latin typeface="Calibri"/>
                          <a:cs typeface="Calibri"/>
                        </a:rPr>
                        <a:t>Annual</a:t>
                      </a:r>
                      <a:r>
                        <a:rPr sz="1350" b="1" spc="-10" dirty="0">
                          <a:solidFill>
                            <a:srgbClr val="FFFFFF"/>
                          </a:solidFill>
                          <a:latin typeface="Calibri"/>
                          <a:cs typeface="Calibri"/>
                        </a:rPr>
                        <a:t> Revenue Requirement</a:t>
                      </a:r>
                      <a:r>
                        <a:rPr sz="1350" b="1" spc="5" dirty="0">
                          <a:solidFill>
                            <a:srgbClr val="FFFFFF"/>
                          </a:solidFill>
                          <a:latin typeface="Calibri"/>
                          <a:cs typeface="Calibri"/>
                        </a:rPr>
                        <a:t> </a:t>
                      </a:r>
                      <a:r>
                        <a:rPr sz="1350" b="1" spc="-10" dirty="0">
                          <a:solidFill>
                            <a:srgbClr val="FFFFFF"/>
                          </a:solidFill>
                          <a:latin typeface="Calibri"/>
                          <a:cs typeface="Calibri"/>
                        </a:rPr>
                        <a:t>Limit</a:t>
                      </a:r>
                      <a:endParaRPr sz="1350">
                        <a:latin typeface="Calibri"/>
                        <a:cs typeface="Calibri"/>
                      </a:endParaRPr>
                    </a:p>
                  </a:txBody>
                  <a:tcPr marL="0" marR="0" marT="34290" marB="0">
                    <a:lnL w="12700">
                      <a:solidFill>
                        <a:srgbClr val="FFFFFF"/>
                      </a:solidFill>
                      <a:prstDash val="solid"/>
                    </a:lnL>
                    <a:lnR w="12700">
                      <a:solidFill>
                        <a:srgbClr val="FFFFFF"/>
                      </a:solidFill>
                      <a:prstDash val="solid"/>
                    </a:lnR>
                    <a:lnT w="19050">
                      <a:solidFill>
                        <a:srgbClr val="FFFFFF"/>
                      </a:solidFill>
                      <a:prstDash val="solid"/>
                    </a:lnT>
                    <a:lnB w="57150">
                      <a:solidFill>
                        <a:srgbClr val="FFFFFF"/>
                      </a:solidFill>
                      <a:prstDash val="solid"/>
                    </a:lnB>
                    <a:solidFill>
                      <a:srgbClr val="4472C4"/>
                    </a:solidFill>
                  </a:tcPr>
                </a:tc>
                <a:extLst>
                  <a:ext uri="{0D108BD9-81ED-4DB2-BD59-A6C34878D82A}">
                    <a16:rowId xmlns:a16="http://schemas.microsoft.com/office/drawing/2014/main" val="10000"/>
                  </a:ext>
                </a:extLst>
              </a:tr>
              <a:tr h="370840">
                <a:tc>
                  <a:txBody>
                    <a:bodyPr/>
                    <a:lstStyle/>
                    <a:p>
                      <a:pPr marL="90805">
                        <a:lnSpc>
                          <a:spcPct val="100000"/>
                        </a:lnSpc>
                        <a:spcBef>
                          <a:spcPts val="275"/>
                        </a:spcBef>
                      </a:pPr>
                      <a:r>
                        <a:rPr sz="1350" dirty="0">
                          <a:latin typeface="Calibri"/>
                          <a:cs typeface="Calibri"/>
                        </a:rPr>
                        <a:t>LS</a:t>
                      </a:r>
                      <a:r>
                        <a:rPr sz="1350" spc="-40" dirty="0">
                          <a:latin typeface="Calibri"/>
                          <a:cs typeface="Calibri"/>
                        </a:rPr>
                        <a:t> </a:t>
                      </a:r>
                      <a:r>
                        <a:rPr sz="1350" dirty="0">
                          <a:latin typeface="Calibri"/>
                          <a:cs typeface="Calibri"/>
                        </a:rPr>
                        <a:t>Power</a:t>
                      </a:r>
                      <a:r>
                        <a:rPr sz="1350" spc="-30" dirty="0">
                          <a:latin typeface="Calibri"/>
                          <a:cs typeface="Calibri"/>
                        </a:rPr>
                        <a:t> </a:t>
                      </a:r>
                      <a:r>
                        <a:rPr sz="1350" spc="-20" dirty="0">
                          <a:latin typeface="Calibri"/>
                          <a:cs typeface="Calibri"/>
                        </a:rPr>
                        <a:t>Grid</a:t>
                      </a:r>
                      <a:endParaRPr sz="1350">
                        <a:latin typeface="Calibri"/>
                        <a:cs typeface="Calibri"/>
                      </a:endParaRPr>
                    </a:p>
                  </a:txBody>
                  <a:tcPr marL="0" marR="0" marT="34925"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FD5EA"/>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2700">
                      <a:solidFill>
                        <a:srgbClr val="FFFFFF"/>
                      </a:solidFill>
                      <a:prstDash val="solid"/>
                    </a:lnR>
                    <a:lnT w="57150">
                      <a:solidFill>
                        <a:srgbClr val="FFFFFF"/>
                      </a:solidFill>
                      <a:prstDash val="solid"/>
                    </a:lnT>
                    <a:lnB w="19050">
                      <a:solidFill>
                        <a:srgbClr val="FFFFFF"/>
                      </a:solidFill>
                      <a:prstDash val="solid"/>
                    </a:lnB>
                    <a:solidFill>
                      <a:srgbClr val="CFD5EA"/>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57150">
                      <a:solidFill>
                        <a:srgbClr val="FFFFFF"/>
                      </a:solidFill>
                      <a:prstDash val="solid"/>
                    </a:lnT>
                    <a:lnB w="19050">
                      <a:solidFill>
                        <a:srgbClr val="FFFFFF"/>
                      </a:solidFill>
                      <a:prstDash val="solid"/>
                    </a:lnB>
                    <a:solidFill>
                      <a:srgbClr val="CFD5EA"/>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57150">
                      <a:solidFill>
                        <a:srgbClr val="FFFFFF"/>
                      </a:solidFill>
                      <a:prstDash val="solid"/>
                    </a:lnT>
                    <a:lnB w="19050">
                      <a:solidFill>
                        <a:srgbClr val="FFFFFF"/>
                      </a:solidFill>
                      <a:prstDash val="solid"/>
                    </a:lnB>
                    <a:solidFill>
                      <a:srgbClr val="CFD5EA"/>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57150">
                      <a:solidFill>
                        <a:srgbClr val="FFFFFF"/>
                      </a:solidFill>
                      <a:prstDash val="solid"/>
                    </a:lnT>
                    <a:lnB w="19050">
                      <a:solidFill>
                        <a:srgbClr val="FFFFFF"/>
                      </a:solidFill>
                      <a:prstDash val="solid"/>
                    </a:lnB>
                    <a:solidFill>
                      <a:srgbClr val="CFD5EA"/>
                    </a:solidFill>
                  </a:tcPr>
                </a:tc>
                <a:extLst>
                  <a:ext uri="{0D108BD9-81ED-4DB2-BD59-A6C34878D82A}">
                    <a16:rowId xmlns:a16="http://schemas.microsoft.com/office/drawing/2014/main" val="10001"/>
                  </a:ext>
                </a:extLst>
              </a:tr>
              <a:tr h="370840">
                <a:tc>
                  <a:txBody>
                    <a:bodyPr/>
                    <a:lstStyle/>
                    <a:p>
                      <a:pPr marL="90805">
                        <a:lnSpc>
                          <a:spcPct val="100000"/>
                        </a:lnSpc>
                        <a:spcBef>
                          <a:spcPts val="270"/>
                        </a:spcBef>
                      </a:pPr>
                      <a:r>
                        <a:rPr sz="1350" dirty="0">
                          <a:latin typeface="Calibri"/>
                          <a:cs typeface="Calibri"/>
                        </a:rPr>
                        <a:t>Company</a:t>
                      </a:r>
                      <a:r>
                        <a:rPr sz="1350" spc="-25" dirty="0">
                          <a:latin typeface="Calibri"/>
                          <a:cs typeface="Calibri"/>
                        </a:rPr>
                        <a:t> </a:t>
                      </a:r>
                      <a:r>
                        <a:rPr sz="1350" spc="-60" dirty="0">
                          <a:latin typeface="Calibri"/>
                          <a:cs typeface="Calibri"/>
                        </a:rPr>
                        <a:t>A</a:t>
                      </a:r>
                      <a:endParaRPr sz="1350">
                        <a:latin typeface="Calibri"/>
                        <a:cs typeface="Calibri"/>
                      </a:endParaRPr>
                    </a:p>
                  </a:txBody>
                  <a:tcPr marL="0" marR="0" marT="3429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extLst>
                  <a:ext uri="{0D108BD9-81ED-4DB2-BD59-A6C34878D82A}">
                    <a16:rowId xmlns:a16="http://schemas.microsoft.com/office/drawing/2014/main" val="10002"/>
                  </a:ext>
                </a:extLst>
              </a:tr>
              <a:tr h="370205">
                <a:tc>
                  <a:txBody>
                    <a:bodyPr/>
                    <a:lstStyle/>
                    <a:p>
                      <a:pPr marL="90805">
                        <a:lnSpc>
                          <a:spcPct val="100000"/>
                        </a:lnSpc>
                        <a:spcBef>
                          <a:spcPts val="270"/>
                        </a:spcBef>
                      </a:pPr>
                      <a:r>
                        <a:rPr sz="1350" dirty="0">
                          <a:latin typeface="Calibri"/>
                          <a:cs typeface="Calibri"/>
                        </a:rPr>
                        <a:t>Company</a:t>
                      </a:r>
                      <a:r>
                        <a:rPr sz="1350" spc="-25" dirty="0">
                          <a:latin typeface="Calibri"/>
                          <a:cs typeface="Calibri"/>
                        </a:rPr>
                        <a:t> </a:t>
                      </a:r>
                      <a:r>
                        <a:rPr sz="1350" spc="-60" dirty="0">
                          <a:latin typeface="Calibri"/>
                          <a:cs typeface="Calibri"/>
                        </a:rPr>
                        <a:t>B</a:t>
                      </a:r>
                      <a:endParaRPr sz="1350">
                        <a:latin typeface="Calibri"/>
                        <a:cs typeface="Calibri"/>
                      </a:endParaRPr>
                    </a:p>
                  </a:txBody>
                  <a:tcPr marL="0" marR="0" marT="3429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extLst>
                  <a:ext uri="{0D108BD9-81ED-4DB2-BD59-A6C34878D82A}">
                    <a16:rowId xmlns:a16="http://schemas.microsoft.com/office/drawing/2014/main" val="10003"/>
                  </a:ext>
                </a:extLst>
              </a:tr>
              <a:tr h="370840">
                <a:tc>
                  <a:txBody>
                    <a:bodyPr/>
                    <a:lstStyle/>
                    <a:p>
                      <a:pPr marL="90805">
                        <a:lnSpc>
                          <a:spcPct val="100000"/>
                        </a:lnSpc>
                        <a:spcBef>
                          <a:spcPts val="275"/>
                        </a:spcBef>
                      </a:pPr>
                      <a:r>
                        <a:rPr sz="1350" dirty="0">
                          <a:latin typeface="Calibri"/>
                          <a:cs typeface="Calibri"/>
                        </a:rPr>
                        <a:t>Company</a:t>
                      </a:r>
                      <a:r>
                        <a:rPr sz="1350" spc="-25" dirty="0">
                          <a:latin typeface="Calibri"/>
                          <a:cs typeface="Calibri"/>
                        </a:rPr>
                        <a:t> </a:t>
                      </a:r>
                      <a:r>
                        <a:rPr sz="1350" spc="-60" dirty="0">
                          <a:latin typeface="Calibri"/>
                          <a:cs typeface="Calibri"/>
                        </a:rPr>
                        <a:t>C</a:t>
                      </a:r>
                      <a:endParaRPr sz="1350">
                        <a:latin typeface="Calibri"/>
                        <a:cs typeface="Calibri"/>
                      </a:endParaRPr>
                    </a:p>
                  </a:txBody>
                  <a:tcPr marL="0" marR="0" marT="3492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extLst>
                  <a:ext uri="{0D108BD9-81ED-4DB2-BD59-A6C34878D82A}">
                    <a16:rowId xmlns:a16="http://schemas.microsoft.com/office/drawing/2014/main" val="10004"/>
                  </a:ext>
                </a:extLst>
              </a:tr>
              <a:tr h="370840">
                <a:tc>
                  <a:txBody>
                    <a:bodyPr/>
                    <a:lstStyle/>
                    <a:p>
                      <a:pPr marL="90805">
                        <a:lnSpc>
                          <a:spcPct val="100000"/>
                        </a:lnSpc>
                        <a:spcBef>
                          <a:spcPts val="270"/>
                        </a:spcBef>
                      </a:pPr>
                      <a:r>
                        <a:rPr sz="1350" dirty="0">
                          <a:latin typeface="Calibri"/>
                          <a:cs typeface="Calibri"/>
                        </a:rPr>
                        <a:t>Company</a:t>
                      </a:r>
                      <a:r>
                        <a:rPr sz="1350" spc="-25" dirty="0">
                          <a:latin typeface="Calibri"/>
                          <a:cs typeface="Calibri"/>
                        </a:rPr>
                        <a:t> </a:t>
                      </a:r>
                      <a:r>
                        <a:rPr sz="1350" spc="-60" dirty="0">
                          <a:latin typeface="Calibri"/>
                          <a:cs typeface="Calibri"/>
                        </a:rPr>
                        <a:t>D</a:t>
                      </a:r>
                      <a:endParaRPr sz="1350">
                        <a:latin typeface="Calibri"/>
                        <a:cs typeface="Calibri"/>
                      </a:endParaRPr>
                    </a:p>
                  </a:txBody>
                  <a:tcPr marL="0" marR="0" marT="3429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extLst>
                  <a:ext uri="{0D108BD9-81ED-4DB2-BD59-A6C34878D82A}">
                    <a16:rowId xmlns:a16="http://schemas.microsoft.com/office/drawing/2014/main" val="10005"/>
                  </a:ext>
                </a:extLst>
              </a:tr>
              <a:tr h="370205">
                <a:tc>
                  <a:txBody>
                    <a:bodyPr/>
                    <a:lstStyle/>
                    <a:p>
                      <a:pPr marL="90805">
                        <a:lnSpc>
                          <a:spcPct val="100000"/>
                        </a:lnSpc>
                        <a:spcBef>
                          <a:spcPts val="270"/>
                        </a:spcBef>
                      </a:pPr>
                      <a:r>
                        <a:rPr sz="1350" dirty="0">
                          <a:latin typeface="Calibri"/>
                          <a:cs typeface="Calibri"/>
                        </a:rPr>
                        <a:t>Company</a:t>
                      </a:r>
                      <a:r>
                        <a:rPr sz="1350" spc="-25" dirty="0">
                          <a:latin typeface="Calibri"/>
                          <a:cs typeface="Calibri"/>
                        </a:rPr>
                        <a:t> </a:t>
                      </a:r>
                      <a:r>
                        <a:rPr sz="1350" spc="-60" dirty="0">
                          <a:latin typeface="Calibri"/>
                          <a:cs typeface="Calibri"/>
                        </a:rPr>
                        <a:t>E</a:t>
                      </a:r>
                      <a:endParaRPr sz="1350">
                        <a:latin typeface="Calibri"/>
                        <a:cs typeface="Calibri"/>
                      </a:endParaRPr>
                    </a:p>
                  </a:txBody>
                  <a:tcPr marL="0" marR="0" marT="3429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extLst>
                  <a:ext uri="{0D108BD9-81ED-4DB2-BD59-A6C34878D82A}">
                    <a16:rowId xmlns:a16="http://schemas.microsoft.com/office/drawing/2014/main" val="10006"/>
                  </a:ext>
                </a:extLst>
              </a:tr>
              <a:tr h="370840">
                <a:tc>
                  <a:txBody>
                    <a:bodyPr/>
                    <a:lstStyle/>
                    <a:p>
                      <a:pPr marL="90805">
                        <a:lnSpc>
                          <a:spcPct val="100000"/>
                        </a:lnSpc>
                        <a:spcBef>
                          <a:spcPts val="275"/>
                        </a:spcBef>
                      </a:pPr>
                      <a:r>
                        <a:rPr sz="1350" dirty="0">
                          <a:latin typeface="Calibri"/>
                          <a:cs typeface="Calibri"/>
                        </a:rPr>
                        <a:t>Company</a:t>
                      </a:r>
                      <a:r>
                        <a:rPr sz="1350" spc="-25" dirty="0">
                          <a:latin typeface="Calibri"/>
                          <a:cs typeface="Calibri"/>
                        </a:rPr>
                        <a:t> </a:t>
                      </a:r>
                      <a:r>
                        <a:rPr sz="1350" spc="-60" dirty="0">
                          <a:latin typeface="Calibri"/>
                          <a:cs typeface="Calibri"/>
                        </a:rPr>
                        <a:t>F</a:t>
                      </a:r>
                      <a:endParaRPr sz="1350">
                        <a:latin typeface="Calibri"/>
                        <a:cs typeface="Calibri"/>
                      </a:endParaRPr>
                    </a:p>
                  </a:txBody>
                  <a:tcPr marL="0" marR="0" marT="3492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FD5EA"/>
                    </a:solidFill>
                  </a:tcPr>
                </a:tc>
                <a:extLst>
                  <a:ext uri="{0D108BD9-81ED-4DB2-BD59-A6C34878D82A}">
                    <a16:rowId xmlns:a16="http://schemas.microsoft.com/office/drawing/2014/main" val="10007"/>
                  </a:ext>
                </a:extLst>
              </a:tr>
              <a:tr h="370840">
                <a:tc>
                  <a:txBody>
                    <a:bodyPr/>
                    <a:lstStyle/>
                    <a:p>
                      <a:pPr marL="90805">
                        <a:lnSpc>
                          <a:spcPct val="100000"/>
                        </a:lnSpc>
                        <a:spcBef>
                          <a:spcPts val="270"/>
                        </a:spcBef>
                      </a:pPr>
                      <a:r>
                        <a:rPr sz="1350" dirty="0">
                          <a:latin typeface="Calibri"/>
                          <a:cs typeface="Calibri"/>
                        </a:rPr>
                        <a:t>Company</a:t>
                      </a:r>
                      <a:r>
                        <a:rPr sz="1350" spc="-25" dirty="0">
                          <a:latin typeface="Calibri"/>
                          <a:cs typeface="Calibri"/>
                        </a:rPr>
                        <a:t> </a:t>
                      </a:r>
                      <a:r>
                        <a:rPr sz="1350" spc="-60" dirty="0">
                          <a:latin typeface="Calibri"/>
                          <a:cs typeface="Calibri"/>
                        </a:rPr>
                        <a:t>G</a:t>
                      </a:r>
                      <a:endParaRPr sz="1350">
                        <a:latin typeface="Calibri"/>
                        <a:cs typeface="Calibri"/>
                      </a:endParaRPr>
                    </a:p>
                  </a:txBody>
                  <a:tcPr marL="0" marR="0" marT="3429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9EBF5"/>
                    </a:solidFill>
                  </a:tcPr>
                </a:tc>
                <a:extLst>
                  <a:ext uri="{0D108BD9-81ED-4DB2-BD59-A6C34878D82A}">
                    <a16:rowId xmlns:a16="http://schemas.microsoft.com/office/drawing/2014/main" val="10008"/>
                  </a:ext>
                </a:extLst>
              </a:tr>
            </a:tbl>
          </a:graphicData>
        </a:graphic>
      </p:graphicFrame>
      <p:sp>
        <p:nvSpPr>
          <p:cNvPr id="8" name="object 8"/>
          <p:cNvSpPr/>
          <p:nvPr/>
        </p:nvSpPr>
        <p:spPr>
          <a:xfrm>
            <a:off x="4295394" y="1529333"/>
            <a:ext cx="284480" cy="270510"/>
          </a:xfrm>
          <a:custGeom>
            <a:avLst/>
            <a:gdLst/>
            <a:ahLst/>
            <a:cxnLst/>
            <a:rect l="l" t="t" r="r" b="b"/>
            <a:pathLst>
              <a:path w="284480" h="270510">
                <a:moveTo>
                  <a:pt x="284226" y="135636"/>
                </a:moveTo>
                <a:lnTo>
                  <a:pt x="276941" y="92854"/>
                </a:lnTo>
                <a:lnTo>
                  <a:pt x="256672" y="55632"/>
                </a:lnTo>
                <a:lnTo>
                  <a:pt x="225795" y="26237"/>
                </a:lnTo>
                <a:lnTo>
                  <a:pt x="186690" y="6937"/>
                </a:lnTo>
                <a:lnTo>
                  <a:pt x="141732" y="0"/>
                </a:lnTo>
                <a:lnTo>
                  <a:pt x="96853" y="6937"/>
                </a:lnTo>
                <a:lnTo>
                  <a:pt x="57936" y="26237"/>
                </a:lnTo>
                <a:lnTo>
                  <a:pt x="27285" y="55632"/>
                </a:lnTo>
                <a:lnTo>
                  <a:pt x="7205" y="92854"/>
                </a:lnTo>
                <a:lnTo>
                  <a:pt x="0" y="135636"/>
                </a:lnTo>
                <a:lnTo>
                  <a:pt x="7205" y="178045"/>
                </a:lnTo>
                <a:lnTo>
                  <a:pt x="27285" y="215042"/>
                </a:lnTo>
                <a:lnTo>
                  <a:pt x="57936" y="244321"/>
                </a:lnTo>
                <a:lnTo>
                  <a:pt x="96853" y="263578"/>
                </a:lnTo>
                <a:lnTo>
                  <a:pt x="141732" y="270510"/>
                </a:lnTo>
                <a:lnTo>
                  <a:pt x="186690" y="263578"/>
                </a:lnTo>
                <a:lnTo>
                  <a:pt x="225795" y="244321"/>
                </a:lnTo>
                <a:lnTo>
                  <a:pt x="256672" y="215042"/>
                </a:lnTo>
                <a:lnTo>
                  <a:pt x="276941" y="178045"/>
                </a:lnTo>
                <a:lnTo>
                  <a:pt x="284226" y="135636"/>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9" name="object 9"/>
          <p:cNvSpPr/>
          <p:nvPr/>
        </p:nvSpPr>
        <p:spPr>
          <a:xfrm>
            <a:off x="4295394" y="1896617"/>
            <a:ext cx="284480" cy="270510"/>
          </a:xfrm>
          <a:custGeom>
            <a:avLst/>
            <a:gdLst/>
            <a:ahLst/>
            <a:cxnLst/>
            <a:rect l="l" t="t" r="r" b="b"/>
            <a:pathLst>
              <a:path w="284480" h="270510">
                <a:moveTo>
                  <a:pt x="284226" y="134874"/>
                </a:moveTo>
                <a:lnTo>
                  <a:pt x="276941" y="92171"/>
                </a:lnTo>
                <a:lnTo>
                  <a:pt x="256672" y="55138"/>
                </a:lnTo>
                <a:lnTo>
                  <a:pt x="225795" y="25968"/>
                </a:lnTo>
                <a:lnTo>
                  <a:pt x="186690" y="6858"/>
                </a:lnTo>
                <a:lnTo>
                  <a:pt x="141732" y="0"/>
                </a:lnTo>
                <a:lnTo>
                  <a:pt x="96853" y="6858"/>
                </a:lnTo>
                <a:lnTo>
                  <a:pt x="57936" y="25968"/>
                </a:lnTo>
                <a:lnTo>
                  <a:pt x="27285" y="55138"/>
                </a:lnTo>
                <a:lnTo>
                  <a:pt x="7205" y="92171"/>
                </a:lnTo>
                <a:lnTo>
                  <a:pt x="0" y="134874"/>
                </a:lnTo>
                <a:lnTo>
                  <a:pt x="7205" y="177655"/>
                </a:lnTo>
                <a:lnTo>
                  <a:pt x="27285" y="214877"/>
                </a:lnTo>
                <a:lnTo>
                  <a:pt x="57936" y="244272"/>
                </a:lnTo>
                <a:lnTo>
                  <a:pt x="96853" y="263572"/>
                </a:lnTo>
                <a:lnTo>
                  <a:pt x="141732" y="270510"/>
                </a:lnTo>
                <a:lnTo>
                  <a:pt x="186690" y="263572"/>
                </a:lnTo>
                <a:lnTo>
                  <a:pt x="225795" y="244272"/>
                </a:lnTo>
                <a:lnTo>
                  <a:pt x="256672" y="214877"/>
                </a:lnTo>
                <a:lnTo>
                  <a:pt x="276941" y="177655"/>
                </a:lnTo>
                <a:lnTo>
                  <a:pt x="284226" y="134874"/>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nvGrpSpPr>
          <p:cNvPr id="10" name="object 10"/>
          <p:cNvGrpSpPr/>
          <p:nvPr/>
        </p:nvGrpSpPr>
        <p:grpSpPr>
          <a:xfrm>
            <a:off x="9323831" y="3746273"/>
            <a:ext cx="313690" cy="298450"/>
            <a:chOff x="7799831" y="3746273"/>
            <a:chExt cx="313690" cy="298450"/>
          </a:xfrm>
        </p:grpSpPr>
        <p:sp>
          <p:nvSpPr>
            <p:cNvPr id="11" name="object 11"/>
            <p:cNvSpPr/>
            <p:nvPr/>
          </p:nvSpPr>
          <p:spPr>
            <a:xfrm>
              <a:off x="7814309" y="3760470"/>
              <a:ext cx="284480" cy="269875"/>
            </a:xfrm>
            <a:custGeom>
              <a:avLst/>
              <a:gdLst/>
              <a:ahLst/>
              <a:cxnLst/>
              <a:rect l="l" t="t" r="r" b="b"/>
              <a:pathLst>
                <a:path w="284479" h="269875">
                  <a:moveTo>
                    <a:pt x="284226" y="134874"/>
                  </a:moveTo>
                  <a:lnTo>
                    <a:pt x="276941" y="92171"/>
                  </a:lnTo>
                  <a:lnTo>
                    <a:pt x="256672" y="55138"/>
                  </a:lnTo>
                  <a:lnTo>
                    <a:pt x="225795" y="25968"/>
                  </a:lnTo>
                  <a:lnTo>
                    <a:pt x="186690" y="6858"/>
                  </a:lnTo>
                  <a:lnTo>
                    <a:pt x="141732" y="0"/>
                  </a:lnTo>
                  <a:lnTo>
                    <a:pt x="96853" y="6858"/>
                  </a:lnTo>
                  <a:lnTo>
                    <a:pt x="57936" y="25968"/>
                  </a:lnTo>
                  <a:lnTo>
                    <a:pt x="27285" y="55138"/>
                  </a:lnTo>
                  <a:lnTo>
                    <a:pt x="7205" y="92171"/>
                  </a:lnTo>
                  <a:lnTo>
                    <a:pt x="0" y="134874"/>
                  </a:lnTo>
                  <a:lnTo>
                    <a:pt x="7205" y="177576"/>
                  </a:lnTo>
                  <a:lnTo>
                    <a:pt x="27285" y="214609"/>
                  </a:lnTo>
                  <a:lnTo>
                    <a:pt x="57936" y="243779"/>
                  </a:lnTo>
                  <a:lnTo>
                    <a:pt x="96853" y="262890"/>
                  </a:lnTo>
                  <a:lnTo>
                    <a:pt x="141732" y="269748"/>
                  </a:lnTo>
                  <a:lnTo>
                    <a:pt x="186690" y="262890"/>
                  </a:lnTo>
                  <a:lnTo>
                    <a:pt x="225795" y="243779"/>
                  </a:lnTo>
                  <a:lnTo>
                    <a:pt x="256672" y="214609"/>
                  </a:lnTo>
                  <a:lnTo>
                    <a:pt x="276941" y="177576"/>
                  </a:lnTo>
                  <a:lnTo>
                    <a:pt x="284226" y="134874"/>
                  </a:lnTo>
                  <a:close/>
                </a:path>
              </a:pathLst>
            </a:custGeom>
            <a:solidFill>
              <a:srgbClr val="FFFFFF"/>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12" name="object 12"/>
            <p:cNvSpPr/>
            <p:nvPr/>
          </p:nvSpPr>
          <p:spPr>
            <a:xfrm>
              <a:off x="7799831" y="3746273"/>
              <a:ext cx="313690" cy="298450"/>
            </a:xfrm>
            <a:custGeom>
              <a:avLst/>
              <a:gdLst/>
              <a:ahLst/>
              <a:cxnLst/>
              <a:rect l="l" t="t" r="r" b="b"/>
              <a:pathLst>
                <a:path w="313690" h="298450">
                  <a:moveTo>
                    <a:pt x="762" y="156690"/>
                  </a:moveTo>
                  <a:lnTo>
                    <a:pt x="761" y="141450"/>
                  </a:lnTo>
                  <a:lnTo>
                    <a:pt x="0" y="149070"/>
                  </a:lnTo>
                  <a:lnTo>
                    <a:pt x="762" y="156690"/>
                  </a:lnTo>
                  <a:close/>
                </a:path>
                <a:path w="313690" h="298450">
                  <a:moveTo>
                    <a:pt x="313182" y="149070"/>
                  </a:moveTo>
                  <a:lnTo>
                    <a:pt x="300865" y="92888"/>
                  </a:lnTo>
                  <a:lnTo>
                    <a:pt x="281871" y="59403"/>
                  </a:lnTo>
                  <a:lnTo>
                    <a:pt x="225822" y="14791"/>
                  </a:lnTo>
                  <a:lnTo>
                    <a:pt x="156972" y="0"/>
                  </a:lnTo>
                  <a:lnTo>
                    <a:pt x="156210" y="2"/>
                  </a:lnTo>
                  <a:lnTo>
                    <a:pt x="87291" y="14879"/>
                  </a:lnTo>
                  <a:lnTo>
                    <a:pt x="30982" y="59513"/>
                  </a:lnTo>
                  <a:lnTo>
                    <a:pt x="11793" y="92963"/>
                  </a:lnTo>
                  <a:lnTo>
                    <a:pt x="761" y="133830"/>
                  </a:lnTo>
                  <a:lnTo>
                    <a:pt x="762" y="164310"/>
                  </a:lnTo>
                  <a:lnTo>
                    <a:pt x="2286" y="171930"/>
                  </a:lnTo>
                  <a:lnTo>
                    <a:pt x="14346" y="210049"/>
                  </a:lnTo>
                  <a:lnTo>
                    <a:pt x="28956" y="234077"/>
                  </a:lnTo>
                  <a:lnTo>
                    <a:pt x="28956" y="142974"/>
                  </a:lnTo>
                  <a:lnTo>
                    <a:pt x="29718" y="136116"/>
                  </a:lnTo>
                  <a:lnTo>
                    <a:pt x="29718" y="136878"/>
                  </a:lnTo>
                  <a:lnTo>
                    <a:pt x="30480" y="130020"/>
                  </a:lnTo>
                  <a:lnTo>
                    <a:pt x="30480" y="130782"/>
                  </a:lnTo>
                  <a:lnTo>
                    <a:pt x="31242" y="124686"/>
                  </a:lnTo>
                  <a:lnTo>
                    <a:pt x="31242" y="125448"/>
                  </a:lnTo>
                  <a:lnTo>
                    <a:pt x="32766" y="118590"/>
                  </a:lnTo>
                  <a:lnTo>
                    <a:pt x="32766" y="119352"/>
                  </a:lnTo>
                  <a:lnTo>
                    <a:pt x="34290" y="112494"/>
                  </a:lnTo>
                  <a:lnTo>
                    <a:pt x="34290" y="113256"/>
                  </a:lnTo>
                  <a:lnTo>
                    <a:pt x="36576" y="107160"/>
                  </a:lnTo>
                  <a:lnTo>
                    <a:pt x="36576" y="107922"/>
                  </a:lnTo>
                  <a:lnTo>
                    <a:pt x="38861" y="101826"/>
                  </a:lnTo>
                  <a:lnTo>
                    <a:pt x="38861" y="102588"/>
                  </a:lnTo>
                  <a:lnTo>
                    <a:pt x="41148" y="96492"/>
                  </a:lnTo>
                  <a:lnTo>
                    <a:pt x="41148" y="97254"/>
                  </a:lnTo>
                  <a:lnTo>
                    <a:pt x="43433" y="92682"/>
                  </a:lnTo>
                  <a:lnTo>
                    <a:pt x="43433" y="91920"/>
                  </a:lnTo>
                  <a:lnTo>
                    <a:pt x="50291" y="82319"/>
                  </a:lnTo>
                  <a:lnTo>
                    <a:pt x="50291" y="82014"/>
                  </a:lnTo>
                  <a:lnTo>
                    <a:pt x="57150" y="73098"/>
                  </a:lnTo>
                  <a:lnTo>
                    <a:pt x="57150" y="72870"/>
                  </a:lnTo>
                  <a:lnTo>
                    <a:pt x="66294" y="62964"/>
                  </a:lnTo>
                  <a:lnTo>
                    <a:pt x="66294" y="63785"/>
                  </a:lnTo>
                  <a:lnTo>
                    <a:pt x="75437" y="55344"/>
                  </a:lnTo>
                  <a:lnTo>
                    <a:pt x="75437" y="55562"/>
                  </a:lnTo>
                  <a:lnTo>
                    <a:pt x="85343" y="48486"/>
                  </a:lnTo>
                  <a:lnTo>
                    <a:pt x="85343" y="48791"/>
                  </a:lnTo>
                  <a:lnTo>
                    <a:pt x="96012" y="42390"/>
                  </a:lnTo>
                  <a:lnTo>
                    <a:pt x="96012" y="42771"/>
                  </a:lnTo>
                  <a:lnTo>
                    <a:pt x="100583" y="40485"/>
                  </a:lnTo>
                  <a:lnTo>
                    <a:pt x="100583" y="40104"/>
                  </a:lnTo>
                  <a:lnTo>
                    <a:pt x="105918" y="38104"/>
                  </a:lnTo>
                  <a:lnTo>
                    <a:pt x="105918" y="37818"/>
                  </a:lnTo>
                  <a:lnTo>
                    <a:pt x="112014" y="35786"/>
                  </a:lnTo>
                  <a:lnTo>
                    <a:pt x="112014" y="35532"/>
                  </a:lnTo>
                  <a:lnTo>
                    <a:pt x="118872" y="33246"/>
                  </a:lnTo>
                  <a:lnTo>
                    <a:pt x="118872" y="33754"/>
                  </a:lnTo>
                  <a:lnTo>
                    <a:pt x="124205" y="31976"/>
                  </a:lnTo>
                  <a:lnTo>
                    <a:pt x="124205" y="31722"/>
                  </a:lnTo>
                  <a:lnTo>
                    <a:pt x="131064" y="30198"/>
                  </a:lnTo>
                  <a:lnTo>
                    <a:pt x="131064" y="30791"/>
                  </a:lnTo>
                  <a:lnTo>
                    <a:pt x="136398" y="29605"/>
                  </a:lnTo>
                  <a:lnTo>
                    <a:pt x="136398" y="29436"/>
                  </a:lnTo>
                  <a:lnTo>
                    <a:pt x="143256" y="28750"/>
                  </a:lnTo>
                  <a:lnTo>
                    <a:pt x="149352" y="27997"/>
                  </a:lnTo>
                  <a:lnTo>
                    <a:pt x="156972" y="27997"/>
                  </a:lnTo>
                  <a:lnTo>
                    <a:pt x="163068" y="28674"/>
                  </a:lnTo>
                  <a:lnTo>
                    <a:pt x="169926" y="28750"/>
                  </a:lnTo>
                  <a:lnTo>
                    <a:pt x="176784" y="29436"/>
                  </a:lnTo>
                  <a:lnTo>
                    <a:pt x="176784" y="29605"/>
                  </a:lnTo>
                  <a:lnTo>
                    <a:pt x="182880" y="30960"/>
                  </a:lnTo>
                  <a:lnTo>
                    <a:pt x="188976" y="31722"/>
                  </a:lnTo>
                  <a:lnTo>
                    <a:pt x="188976" y="31976"/>
                  </a:lnTo>
                  <a:lnTo>
                    <a:pt x="194310" y="33754"/>
                  </a:lnTo>
                  <a:lnTo>
                    <a:pt x="194310" y="33246"/>
                  </a:lnTo>
                  <a:lnTo>
                    <a:pt x="201168" y="35532"/>
                  </a:lnTo>
                  <a:lnTo>
                    <a:pt x="201168" y="35818"/>
                  </a:lnTo>
                  <a:lnTo>
                    <a:pt x="212597" y="40104"/>
                  </a:lnTo>
                  <a:lnTo>
                    <a:pt x="212597" y="40485"/>
                  </a:lnTo>
                  <a:lnTo>
                    <a:pt x="217170" y="42771"/>
                  </a:lnTo>
                  <a:lnTo>
                    <a:pt x="217170" y="42390"/>
                  </a:lnTo>
                  <a:lnTo>
                    <a:pt x="227838" y="48791"/>
                  </a:lnTo>
                  <a:lnTo>
                    <a:pt x="227838" y="48486"/>
                  </a:lnTo>
                  <a:lnTo>
                    <a:pt x="237744" y="55562"/>
                  </a:lnTo>
                  <a:lnTo>
                    <a:pt x="237744" y="55344"/>
                  </a:lnTo>
                  <a:lnTo>
                    <a:pt x="246888" y="63785"/>
                  </a:lnTo>
                  <a:lnTo>
                    <a:pt x="246888" y="62964"/>
                  </a:lnTo>
                  <a:lnTo>
                    <a:pt x="256032" y="72870"/>
                  </a:lnTo>
                  <a:lnTo>
                    <a:pt x="256032" y="73909"/>
                  </a:lnTo>
                  <a:lnTo>
                    <a:pt x="262890" y="82014"/>
                  </a:lnTo>
                  <a:lnTo>
                    <a:pt x="262890" y="82437"/>
                  </a:lnTo>
                  <a:lnTo>
                    <a:pt x="268986" y="91920"/>
                  </a:lnTo>
                  <a:lnTo>
                    <a:pt x="268986" y="91158"/>
                  </a:lnTo>
                  <a:lnTo>
                    <a:pt x="272034" y="97254"/>
                  </a:lnTo>
                  <a:lnTo>
                    <a:pt x="272034" y="98016"/>
                  </a:lnTo>
                  <a:lnTo>
                    <a:pt x="274320" y="102588"/>
                  </a:lnTo>
                  <a:lnTo>
                    <a:pt x="274320" y="101826"/>
                  </a:lnTo>
                  <a:lnTo>
                    <a:pt x="276606" y="107922"/>
                  </a:lnTo>
                  <a:lnTo>
                    <a:pt x="276606" y="107160"/>
                  </a:lnTo>
                  <a:lnTo>
                    <a:pt x="278892" y="113256"/>
                  </a:lnTo>
                  <a:lnTo>
                    <a:pt x="278892" y="114780"/>
                  </a:lnTo>
                  <a:lnTo>
                    <a:pt x="280416" y="119352"/>
                  </a:lnTo>
                  <a:lnTo>
                    <a:pt x="280416" y="118590"/>
                  </a:lnTo>
                  <a:lnTo>
                    <a:pt x="281940" y="125448"/>
                  </a:lnTo>
                  <a:lnTo>
                    <a:pt x="281940" y="124686"/>
                  </a:lnTo>
                  <a:lnTo>
                    <a:pt x="282702" y="130782"/>
                  </a:lnTo>
                  <a:lnTo>
                    <a:pt x="282702" y="130020"/>
                  </a:lnTo>
                  <a:lnTo>
                    <a:pt x="283464" y="136878"/>
                  </a:lnTo>
                  <a:lnTo>
                    <a:pt x="283464" y="136116"/>
                  </a:lnTo>
                  <a:lnTo>
                    <a:pt x="284226" y="142974"/>
                  </a:lnTo>
                  <a:lnTo>
                    <a:pt x="284226" y="233981"/>
                  </a:lnTo>
                  <a:lnTo>
                    <a:pt x="292732" y="222598"/>
                  </a:lnTo>
                  <a:lnTo>
                    <a:pt x="306880" y="188848"/>
                  </a:lnTo>
                  <a:lnTo>
                    <a:pt x="313182" y="149070"/>
                  </a:lnTo>
                  <a:close/>
                </a:path>
                <a:path w="313690" h="298450">
                  <a:moveTo>
                    <a:pt x="44196" y="252023"/>
                  </a:moveTo>
                  <a:lnTo>
                    <a:pt x="44196" y="206982"/>
                  </a:lnTo>
                  <a:lnTo>
                    <a:pt x="41148" y="200886"/>
                  </a:lnTo>
                  <a:lnTo>
                    <a:pt x="41148" y="201648"/>
                  </a:lnTo>
                  <a:lnTo>
                    <a:pt x="38862" y="195552"/>
                  </a:lnTo>
                  <a:lnTo>
                    <a:pt x="38862" y="196314"/>
                  </a:lnTo>
                  <a:lnTo>
                    <a:pt x="36576" y="190218"/>
                  </a:lnTo>
                  <a:lnTo>
                    <a:pt x="36576" y="190980"/>
                  </a:lnTo>
                  <a:lnTo>
                    <a:pt x="34290" y="184122"/>
                  </a:lnTo>
                  <a:lnTo>
                    <a:pt x="34290" y="184884"/>
                  </a:lnTo>
                  <a:lnTo>
                    <a:pt x="32766" y="178788"/>
                  </a:lnTo>
                  <a:lnTo>
                    <a:pt x="32766" y="179550"/>
                  </a:lnTo>
                  <a:lnTo>
                    <a:pt x="31242" y="172692"/>
                  </a:lnTo>
                  <a:lnTo>
                    <a:pt x="31242" y="173454"/>
                  </a:lnTo>
                  <a:lnTo>
                    <a:pt x="30480" y="166596"/>
                  </a:lnTo>
                  <a:lnTo>
                    <a:pt x="30480" y="167358"/>
                  </a:lnTo>
                  <a:lnTo>
                    <a:pt x="29718" y="161262"/>
                  </a:lnTo>
                  <a:lnTo>
                    <a:pt x="29718" y="162024"/>
                  </a:lnTo>
                  <a:lnTo>
                    <a:pt x="28956" y="155166"/>
                  </a:lnTo>
                  <a:lnTo>
                    <a:pt x="28956" y="234077"/>
                  </a:lnTo>
                  <a:lnTo>
                    <a:pt x="33294" y="241213"/>
                  </a:lnTo>
                  <a:lnTo>
                    <a:pt x="44196" y="252023"/>
                  </a:lnTo>
                  <a:close/>
                </a:path>
                <a:path w="313690" h="298450">
                  <a:moveTo>
                    <a:pt x="44195" y="91158"/>
                  </a:moveTo>
                  <a:lnTo>
                    <a:pt x="43433" y="91920"/>
                  </a:lnTo>
                  <a:lnTo>
                    <a:pt x="43433" y="92682"/>
                  </a:lnTo>
                  <a:lnTo>
                    <a:pt x="44195" y="91158"/>
                  </a:lnTo>
                  <a:close/>
                </a:path>
                <a:path w="313690" h="298450">
                  <a:moveTo>
                    <a:pt x="51054" y="258824"/>
                  </a:moveTo>
                  <a:lnTo>
                    <a:pt x="51053" y="216888"/>
                  </a:lnTo>
                  <a:lnTo>
                    <a:pt x="43434" y="205458"/>
                  </a:lnTo>
                  <a:lnTo>
                    <a:pt x="44196" y="206982"/>
                  </a:lnTo>
                  <a:lnTo>
                    <a:pt x="44196" y="252023"/>
                  </a:lnTo>
                  <a:lnTo>
                    <a:pt x="51054" y="258824"/>
                  </a:lnTo>
                  <a:close/>
                </a:path>
                <a:path w="313690" h="298450">
                  <a:moveTo>
                    <a:pt x="51053" y="81252"/>
                  </a:moveTo>
                  <a:lnTo>
                    <a:pt x="50291" y="82014"/>
                  </a:lnTo>
                  <a:lnTo>
                    <a:pt x="50291" y="82319"/>
                  </a:lnTo>
                  <a:lnTo>
                    <a:pt x="51053" y="81252"/>
                  </a:lnTo>
                  <a:close/>
                </a:path>
                <a:path w="313690" h="298450">
                  <a:moveTo>
                    <a:pt x="57911" y="226032"/>
                  </a:moveTo>
                  <a:lnTo>
                    <a:pt x="50292" y="215364"/>
                  </a:lnTo>
                  <a:lnTo>
                    <a:pt x="51053" y="216888"/>
                  </a:lnTo>
                  <a:lnTo>
                    <a:pt x="51054" y="258824"/>
                  </a:lnTo>
                  <a:lnTo>
                    <a:pt x="57150" y="264869"/>
                  </a:lnTo>
                  <a:lnTo>
                    <a:pt x="57150" y="225270"/>
                  </a:lnTo>
                  <a:lnTo>
                    <a:pt x="57911" y="226032"/>
                  </a:lnTo>
                  <a:close/>
                </a:path>
                <a:path w="313690" h="298450">
                  <a:moveTo>
                    <a:pt x="57911" y="72108"/>
                  </a:moveTo>
                  <a:lnTo>
                    <a:pt x="57150" y="72870"/>
                  </a:lnTo>
                  <a:lnTo>
                    <a:pt x="57150" y="73098"/>
                  </a:lnTo>
                  <a:lnTo>
                    <a:pt x="57911" y="72108"/>
                  </a:lnTo>
                  <a:close/>
                </a:path>
                <a:path w="313690" h="298450">
                  <a:moveTo>
                    <a:pt x="66294" y="270690"/>
                  </a:moveTo>
                  <a:lnTo>
                    <a:pt x="66294" y="234414"/>
                  </a:lnTo>
                  <a:lnTo>
                    <a:pt x="57150" y="225270"/>
                  </a:lnTo>
                  <a:lnTo>
                    <a:pt x="57150" y="264869"/>
                  </a:lnTo>
                  <a:lnTo>
                    <a:pt x="57790" y="265504"/>
                  </a:lnTo>
                  <a:lnTo>
                    <a:pt x="66294" y="270690"/>
                  </a:lnTo>
                  <a:close/>
                </a:path>
                <a:path w="313690" h="298450">
                  <a:moveTo>
                    <a:pt x="66294" y="63785"/>
                  </a:moveTo>
                  <a:lnTo>
                    <a:pt x="66294" y="62964"/>
                  </a:lnTo>
                  <a:lnTo>
                    <a:pt x="65532" y="64488"/>
                  </a:lnTo>
                  <a:lnTo>
                    <a:pt x="66294" y="63785"/>
                  </a:lnTo>
                  <a:close/>
                </a:path>
                <a:path w="313690" h="298450">
                  <a:moveTo>
                    <a:pt x="75438" y="276267"/>
                  </a:moveTo>
                  <a:lnTo>
                    <a:pt x="75438" y="242034"/>
                  </a:lnTo>
                  <a:lnTo>
                    <a:pt x="65532" y="233652"/>
                  </a:lnTo>
                  <a:lnTo>
                    <a:pt x="66294" y="234414"/>
                  </a:lnTo>
                  <a:lnTo>
                    <a:pt x="66294" y="270690"/>
                  </a:lnTo>
                  <a:lnTo>
                    <a:pt x="75438" y="276267"/>
                  </a:lnTo>
                  <a:close/>
                </a:path>
                <a:path w="313690" h="298450">
                  <a:moveTo>
                    <a:pt x="75437" y="55562"/>
                  </a:moveTo>
                  <a:lnTo>
                    <a:pt x="75437" y="55344"/>
                  </a:lnTo>
                  <a:lnTo>
                    <a:pt x="74675" y="56106"/>
                  </a:lnTo>
                  <a:lnTo>
                    <a:pt x="75437" y="55562"/>
                  </a:lnTo>
                  <a:close/>
                </a:path>
                <a:path w="313690" h="298450">
                  <a:moveTo>
                    <a:pt x="85344" y="282308"/>
                  </a:moveTo>
                  <a:lnTo>
                    <a:pt x="85344" y="249654"/>
                  </a:lnTo>
                  <a:lnTo>
                    <a:pt x="74676" y="241272"/>
                  </a:lnTo>
                  <a:lnTo>
                    <a:pt x="75438" y="242034"/>
                  </a:lnTo>
                  <a:lnTo>
                    <a:pt x="75438" y="276267"/>
                  </a:lnTo>
                  <a:lnTo>
                    <a:pt x="85344" y="282308"/>
                  </a:lnTo>
                  <a:close/>
                </a:path>
                <a:path w="313690" h="298450">
                  <a:moveTo>
                    <a:pt x="85343" y="48791"/>
                  </a:moveTo>
                  <a:lnTo>
                    <a:pt x="85343" y="48486"/>
                  </a:lnTo>
                  <a:lnTo>
                    <a:pt x="84581" y="49248"/>
                  </a:lnTo>
                  <a:lnTo>
                    <a:pt x="85343" y="48791"/>
                  </a:lnTo>
                  <a:close/>
                </a:path>
                <a:path w="313690" h="298450">
                  <a:moveTo>
                    <a:pt x="96012" y="286266"/>
                  </a:moveTo>
                  <a:lnTo>
                    <a:pt x="96012" y="255750"/>
                  </a:lnTo>
                  <a:lnTo>
                    <a:pt x="84582" y="248892"/>
                  </a:lnTo>
                  <a:lnTo>
                    <a:pt x="85344" y="249654"/>
                  </a:lnTo>
                  <a:lnTo>
                    <a:pt x="85344" y="282308"/>
                  </a:lnTo>
                  <a:lnTo>
                    <a:pt x="86494" y="283009"/>
                  </a:lnTo>
                  <a:lnTo>
                    <a:pt x="96012" y="286266"/>
                  </a:lnTo>
                  <a:close/>
                </a:path>
                <a:path w="313690" h="298450">
                  <a:moveTo>
                    <a:pt x="96012" y="42771"/>
                  </a:moveTo>
                  <a:lnTo>
                    <a:pt x="96012" y="42390"/>
                  </a:lnTo>
                  <a:lnTo>
                    <a:pt x="95249" y="43152"/>
                  </a:lnTo>
                  <a:lnTo>
                    <a:pt x="96012" y="42771"/>
                  </a:lnTo>
                  <a:close/>
                </a:path>
                <a:path w="313690" h="298450">
                  <a:moveTo>
                    <a:pt x="101346" y="288090"/>
                  </a:moveTo>
                  <a:lnTo>
                    <a:pt x="101346" y="258036"/>
                  </a:lnTo>
                  <a:lnTo>
                    <a:pt x="95250" y="254988"/>
                  </a:lnTo>
                  <a:lnTo>
                    <a:pt x="96012" y="255750"/>
                  </a:lnTo>
                  <a:lnTo>
                    <a:pt x="96012" y="286266"/>
                  </a:lnTo>
                  <a:lnTo>
                    <a:pt x="101346" y="288090"/>
                  </a:lnTo>
                  <a:close/>
                </a:path>
                <a:path w="313690" h="298450">
                  <a:moveTo>
                    <a:pt x="101346" y="40104"/>
                  </a:moveTo>
                  <a:lnTo>
                    <a:pt x="100583" y="40104"/>
                  </a:lnTo>
                  <a:lnTo>
                    <a:pt x="100583" y="40485"/>
                  </a:lnTo>
                  <a:lnTo>
                    <a:pt x="101346" y="40104"/>
                  </a:lnTo>
                  <a:close/>
                </a:path>
                <a:path w="313690" h="298450">
                  <a:moveTo>
                    <a:pt x="106680" y="260322"/>
                  </a:moveTo>
                  <a:lnTo>
                    <a:pt x="100584" y="257274"/>
                  </a:lnTo>
                  <a:lnTo>
                    <a:pt x="101346" y="258036"/>
                  </a:lnTo>
                  <a:lnTo>
                    <a:pt x="101346" y="288090"/>
                  </a:lnTo>
                  <a:lnTo>
                    <a:pt x="105918" y="289655"/>
                  </a:lnTo>
                  <a:lnTo>
                    <a:pt x="105918" y="260322"/>
                  </a:lnTo>
                  <a:lnTo>
                    <a:pt x="106680" y="260322"/>
                  </a:lnTo>
                  <a:close/>
                </a:path>
                <a:path w="313690" h="298450">
                  <a:moveTo>
                    <a:pt x="106680" y="37818"/>
                  </a:moveTo>
                  <a:lnTo>
                    <a:pt x="105918" y="37818"/>
                  </a:lnTo>
                  <a:lnTo>
                    <a:pt x="105918" y="38104"/>
                  </a:lnTo>
                  <a:lnTo>
                    <a:pt x="106680" y="37818"/>
                  </a:lnTo>
                  <a:close/>
                </a:path>
                <a:path w="313690" h="298450">
                  <a:moveTo>
                    <a:pt x="112776" y="262608"/>
                  </a:moveTo>
                  <a:lnTo>
                    <a:pt x="105918" y="260322"/>
                  </a:lnTo>
                  <a:lnTo>
                    <a:pt x="105918" y="289655"/>
                  </a:lnTo>
                  <a:lnTo>
                    <a:pt x="112014" y="291740"/>
                  </a:lnTo>
                  <a:lnTo>
                    <a:pt x="112014" y="262608"/>
                  </a:lnTo>
                  <a:lnTo>
                    <a:pt x="112776" y="262608"/>
                  </a:lnTo>
                  <a:close/>
                </a:path>
                <a:path w="313690" h="298450">
                  <a:moveTo>
                    <a:pt x="112776" y="35532"/>
                  </a:moveTo>
                  <a:lnTo>
                    <a:pt x="112014" y="35532"/>
                  </a:lnTo>
                  <a:lnTo>
                    <a:pt x="112014" y="35786"/>
                  </a:lnTo>
                  <a:lnTo>
                    <a:pt x="112776" y="35532"/>
                  </a:lnTo>
                  <a:close/>
                </a:path>
                <a:path w="313690" h="298450">
                  <a:moveTo>
                    <a:pt x="124968" y="265656"/>
                  </a:moveTo>
                  <a:lnTo>
                    <a:pt x="118110" y="264132"/>
                  </a:lnTo>
                  <a:lnTo>
                    <a:pt x="118110" y="263963"/>
                  </a:lnTo>
                  <a:lnTo>
                    <a:pt x="112014" y="262608"/>
                  </a:lnTo>
                  <a:lnTo>
                    <a:pt x="112014" y="291740"/>
                  </a:lnTo>
                  <a:lnTo>
                    <a:pt x="118110" y="293817"/>
                  </a:lnTo>
                  <a:lnTo>
                    <a:pt x="118110" y="264132"/>
                  </a:lnTo>
                  <a:lnTo>
                    <a:pt x="118872" y="264132"/>
                  </a:lnTo>
                  <a:lnTo>
                    <a:pt x="118872" y="293913"/>
                  </a:lnTo>
                  <a:lnTo>
                    <a:pt x="124205" y="294587"/>
                  </a:lnTo>
                  <a:lnTo>
                    <a:pt x="124205" y="265656"/>
                  </a:lnTo>
                  <a:lnTo>
                    <a:pt x="124968" y="265656"/>
                  </a:lnTo>
                  <a:close/>
                </a:path>
                <a:path w="313690" h="298450">
                  <a:moveTo>
                    <a:pt x="118872" y="33754"/>
                  </a:moveTo>
                  <a:lnTo>
                    <a:pt x="118872" y="33246"/>
                  </a:lnTo>
                  <a:lnTo>
                    <a:pt x="118110" y="34008"/>
                  </a:lnTo>
                  <a:lnTo>
                    <a:pt x="118872" y="33754"/>
                  </a:lnTo>
                  <a:close/>
                </a:path>
                <a:path w="313690" h="298450">
                  <a:moveTo>
                    <a:pt x="124968" y="31722"/>
                  </a:moveTo>
                  <a:lnTo>
                    <a:pt x="124205" y="31722"/>
                  </a:lnTo>
                  <a:lnTo>
                    <a:pt x="124205" y="31976"/>
                  </a:lnTo>
                  <a:lnTo>
                    <a:pt x="124968" y="31722"/>
                  </a:lnTo>
                  <a:close/>
                </a:path>
                <a:path w="313690" h="298450">
                  <a:moveTo>
                    <a:pt x="131064" y="267180"/>
                  </a:moveTo>
                  <a:lnTo>
                    <a:pt x="124205" y="265656"/>
                  </a:lnTo>
                  <a:lnTo>
                    <a:pt x="124205" y="294587"/>
                  </a:lnTo>
                  <a:lnTo>
                    <a:pt x="130302" y="295358"/>
                  </a:lnTo>
                  <a:lnTo>
                    <a:pt x="130302" y="267180"/>
                  </a:lnTo>
                  <a:lnTo>
                    <a:pt x="131064" y="267180"/>
                  </a:lnTo>
                  <a:close/>
                </a:path>
                <a:path w="313690" h="298450">
                  <a:moveTo>
                    <a:pt x="131064" y="30791"/>
                  </a:moveTo>
                  <a:lnTo>
                    <a:pt x="131064" y="30198"/>
                  </a:lnTo>
                  <a:lnTo>
                    <a:pt x="130302" y="30960"/>
                  </a:lnTo>
                  <a:lnTo>
                    <a:pt x="131064" y="30791"/>
                  </a:lnTo>
                  <a:close/>
                </a:path>
                <a:path w="313690" h="298450">
                  <a:moveTo>
                    <a:pt x="137160" y="296224"/>
                  </a:moveTo>
                  <a:lnTo>
                    <a:pt x="137160" y="268704"/>
                  </a:lnTo>
                  <a:lnTo>
                    <a:pt x="130302" y="267180"/>
                  </a:lnTo>
                  <a:lnTo>
                    <a:pt x="130302" y="295358"/>
                  </a:lnTo>
                  <a:lnTo>
                    <a:pt x="137160" y="296224"/>
                  </a:lnTo>
                  <a:close/>
                </a:path>
                <a:path w="313690" h="298450">
                  <a:moveTo>
                    <a:pt x="137160" y="29436"/>
                  </a:moveTo>
                  <a:lnTo>
                    <a:pt x="136398" y="29436"/>
                  </a:lnTo>
                  <a:lnTo>
                    <a:pt x="136398" y="29605"/>
                  </a:lnTo>
                  <a:lnTo>
                    <a:pt x="137160" y="29436"/>
                  </a:lnTo>
                  <a:close/>
                </a:path>
                <a:path w="313690" h="298450">
                  <a:moveTo>
                    <a:pt x="144018" y="297091"/>
                  </a:moveTo>
                  <a:lnTo>
                    <a:pt x="144018" y="269466"/>
                  </a:lnTo>
                  <a:lnTo>
                    <a:pt x="136398" y="267942"/>
                  </a:lnTo>
                  <a:lnTo>
                    <a:pt x="137160" y="268704"/>
                  </a:lnTo>
                  <a:lnTo>
                    <a:pt x="137160" y="296224"/>
                  </a:lnTo>
                  <a:lnTo>
                    <a:pt x="144018" y="297091"/>
                  </a:lnTo>
                  <a:close/>
                </a:path>
                <a:path w="313690" h="298450">
                  <a:moveTo>
                    <a:pt x="144018" y="28674"/>
                  </a:moveTo>
                  <a:lnTo>
                    <a:pt x="143256" y="28674"/>
                  </a:lnTo>
                  <a:lnTo>
                    <a:pt x="144018" y="28674"/>
                  </a:lnTo>
                  <a:close/>
                </a:path>
                <a:path w="313690" h="298450">
                  <a:moveTo>
                    <a:pt x="176784" y="267942"/>
                  </a:moveTo>
                  <a:lnTo>
                    <a:pt x="169164" y="269466"/>
                  </a:lnTo>
                  <a:lnTo>
                    <a:pt x="169164" y="268789"/>
                  </a:lnTo>
                  <a:lnTo>
                    <a:pt x="163068" y="269466"/>
                  </a:lnTo>
                  <a:lnTo>
                    <a:pt x="149352" y="269466"/>
                  </a:lnTo>
                  <a:lnTo>
                    <a:pt x="143256" y="268704"/>
                  </a:lnTo>
                  <a:lnTo>
                    <a:pt x="144018" y="269466"/>
                  </a:lnTo>
                  <a:lnTo>
                    <a:pt x="144018" y="297091"/>
                  </a:lnTo>
                  <a:lnTo>
                    <a:pt x="151167" y="297995"/>
                  </a:lnTo>
                  <a:lnTo>
                    <a:pt x="169164" y="296725"/>
                  </a:lnTo>
                  <a:lnTo>
                    <a:pt x="169164" y="269466"/>
                  </a:lnTo>
                  <a:lnTo>
                    <a:pt x="169926" y="268704"/>
                  </a:lnTo>
                  <a:lnTo>
                    <a:pt x="169926" y="296671"/>
                  </a:lnTo>
                  <a:lnTo>
                    <a:pt x="176022" y="296240"/>
                  </a:lnTo>
                  <a:lnTo>
                    <a:pt x="176022" y="268704"/>
                  </a:lnTo>
                  <a:lnTo>
                    <a:pt x="176784" y="267942"/>
                  </a:lnTo>
                  <a:close/>
                </a:path>
                <a:path w="313690" h="298450">
                  <a:moveTo>
                    <a:pt x="150114" y="27912"/>
                  </a:moveTo>
                  <a:lnTo>
                    <a:pt x="149352" y="27912"/>
                  </a:lnTo>
                  <a:lnTo>
                    <a:pt x="150114" y="27912"/>
                  </a:lnTo>
                  <a:close/>
                </a:path>
                <a:path w="313690" h="298450">
                  <a:moveTo>
                    <a:pt x="150114" y="269466"/>
                  </a:moveTo>
                  <a:lnTo>
                    <a:pt x="149352" y="269381"/>
                  </a:lnTo>
                  <a:lnTo>
                    <a:pt x="150114" y="269466"/>
                  </a:lnTo>
                  <a:close/>
                </a:path>
                <a:path w="313690" h="298450">
                  <a:moveTo>
                    <a:pt x="156972" y="27997"/>
                  </a:moveTo>
                  <a:lnTo>
                    <a:pt x="156210" y="27912"/>
                  </a:lnTo>
                  <a:lnTo>
                    <a:pt x="156972" y="27997"/>
                  </a:lnTo>
                  <a:close/>
                </a:path>
                <a:path w="313690" h="298450">
                  <a:moveTo>
                    <a:pt x="169926" y="28750"/>
                  </a:moveTo>
                  <a:lnTo>
                    <a:pt x="169164" y="28674"/>
                  </a:lnTo>
                  <a:lnTo>
                    <a:pt x="169926" y="28750"/>
                  </a:lnTo>
                  <a:close/>
                </a:path>
                <a:path w="313690" h="298450">
                  <a:moveTo>
                    <a:pt x="176784" y="29605"/>
                  </a:moveTo>
                  <a:lnTo>
                    <a:pt x="176784" y="29436"/>
                  </a:lnTo>
                  <a:lnTo>
                    <a:pt x="176022" y="29436"/>
                  </a:lnTo>
                  <a:lnTo>
                    <a:pt x="176784" y="29605"/>
                  </a:lnTo>
                  <a:close/>
                </a:path>
                <a:path w="313690" h="298450">
                  <a:moveTo>
                    <a:pt x="182880" y="295756"/>
                  </a:moveTo>
                  <a:lnTo>
                    <a:pt x="182880" y="267180"/>
                  </a:lnTo>
                  <a:lnTo>
                    <a:pt x="176022" y="268704"/>
                  </a:lnTo>
                  <a:lnTo>
                    <a:pt x="176022" y="296240"/>
                  </a:lnTo>
                  <a:lnTo>
                    <a:pt x="182880" y="295756"/>
                  </a:lnTo>
                  <a:close/>
                </a:path>
                <a:path w="313690" h="298450">
                  <a:moveTo>
                    <a:pt x="182880" y="31045"/>
                  </a:moveTo>
                  <a:lnTo>
                    <a:pt x="182118" y="30960"/>
                  </a:lnTo>
                  <a:lnTo>
                    <a:pt x="182880" y="31045"/>
                  </a:lnTo>
                  <a:close/>
                </a:path>
                <a:path w="313690" h="298450">
                  <a:moveTo>
                    <a:pt x="188976" y="294408"/>
                  </a:moveTo>
                  <a:lnTo>
                    <a:pt x="188976" y="265656"/>
                  </a:lnTo>
                  <a:lnTo>
                    <a:pt x="182118" y="267180"/>
                  </a:lnTo>
                  <a:lnTo>
                    <a:pt x="182880" y="267180"/>
                  </a:lnTo>
                  <a:lnTo>
                    <a:pt x="182880" y="295756"/>
                  </a:lnTo>
                  <a:lnTo>
                    <a:pt x="184458" y="295645"/>
                  </a:lnTo>
                  <a:lnTo>
                    <a:pt x="188976" y="294408"/>
                  </a:lnTo>
                  <a:close/>
                </a:path>
                <a:path w="313690" h="298450">
                  <a:moveTo>
                    <a:pt x="188976" y="31976"/>
                  </a:moveTo>
                  <a:lnTo>
                    <a:pt x="188976" y="31722"/>
                  </a:lnTo>
                  <a:lnTo>
                    <a:pt x="188214" y="31722"/>
                  </a:lnTo>
                  <a:lnTo>
                    <a:pt x="188976" y="31976"/>
                  </a:lnTo>
                  <a:close/>
                </a:path>
                <a:path w="313690" h="298450">
                  <a:moveTo>
                    <a:pt x="195072" y="292740"/>
                  </a:moveTo>
                  <a:lnTo>
                    <a:pt x="195072" y="264132"/>
                  </a:lnTo>
                  <a:lnTo>
                    <a:pt x="188214" y="265656"/>
                  </a:lnTo>
                  <a:lnTo>
                    <a:pt x="188976" y="265656"/>
                  </a:lnTo>
                  <a:lnTo>
                    <a:pt x="188976" y="294408"/>
                  </a:lnTo>
                  <a:lnTo>
                    <a:pt x="195072" y="292740"/>
                  </a:lnTo>
                  <a:close/>
                </a:path>
                <a:path w="313690" h="298450">
                  <a:moveTo>
                    <a:pt x="195072" y="34008"/>
                  </a:moveTo>
                  <a:lnTo>
                    <a:pt x="194310" y="33246"/>
                  </a:lnTo>
                  <a:lnTo>
                    <a:pt x="194310" y="33754"/>
                  </a:lnTo>
                  <a:lnTo>
                    <a:pt x="195072" y="34008"/>
                  </a:lnTo>
                  <a:close/>
                </a:path>
                <a:path w="313690" h="298450">
                  <a:moveTo>
                    <a:pt x="201168" y="291071"/>
                  </a:moveTo>
                  <a:lnTo>
                    <a:pt x="201168" y="262608"/>
                  </a:lnTo>
                  <a:lnTo>
                    <a:pt x="194310" y="264132"/>
                  </a:lnTo>
                  <a:lnTo>
                    <a:pt x="195072" y="264132"/>
                  </a:lnTo>
                  <a:lnTo>
                    <a:pt x="195072" y="292740"/>
                  </a:lnTo>
                  <a:lnTo>
                    <a:pt x="201168" y="291071"/>
                  </a:lnTo>
                  <a:close/>
                </a:path>
                <a:path w="313690" h="298450">
                  <a:moveTo>
                    <a:pt x="201168" y="35818"/>
                  </a:moveTo>
                  <a:lnTo>
                    <a:pt x="201168" y="35532"/>
                  </a:lnTo>
                  <a:lnTo>
                    <a:pt x="200406" y="35532"/>
                  </a:lnTo>
                  <a:lnTo>
                    <a:pt x="201168" y="35818"/>
                  </a:lnTo>
                  <a:close/>
                </a:path>
                <a:path w="313690" h="298450">
                  <a:moveTo>
                    <a:pt x="212597" y="257274"/>
                  </a:moveTo>
                  <a:lnTo>
                    <a:pt x="206502" y="260322"/>
                  </a:lnTo>
                  <a:lnTo>
                    <a:pt x="200406" y="262608"/>
                  </a:lnTo>
                  <a:lnTo>
                    <a:pt x="201168" y="262608"/>
                  </a:lnTo>
                  <a:lnTo>
                    <a:pt x="201168" y="291071"/>
                  </a:lnTo>
                  <a:lnTo>
                    <a:pt x="211836" y="288150"/>
                  </a:lnTo>
                  <a:lnTo>
                    <a:pt x="211836" y="258036"/>
                  </a:lnTo>
                  <a:lnTo>
                    <a:pt x="212597" y="257274"/>
                  </a:lnTo>
                  <a:close/>
                </a:path>
                <a:path w="313690" h="298450">
                  <a:moveTo>
                    <a:pt x="212597" y="40485"/>
                  </a:moveTo>
                  <a:lnTo>
                    <a:pt x="212597" y="40104"/>
                  </a:lnTo>
                  <a:lnTo>
                    <a:pt x="211836" y="40104"/>
                  </a:lnTo>
                  <a:lnTo>
                    <a:pt x="212597" y="40485"/>
                  </a:lnTo>
                  <a:close/>
                </a:path>
                <a:path w="313690" h="298450">
                  <a:moveTo>
                    <a:pt x="217932" y="254988"/>
                  </a:moveTo>
                  <a:lnTo>
                    <a:pt x="211836" y="258036"/>
                  </a:lnTo>
                  <a:lnTo>
                    <a:pt x="211836" y="288150"/>
                  </a:lnTo>
                  <a:lnTo>
                    <a:pt x="216600" y="286846"/>
                  </a:lnTo>
                  <a:lnTo>
                    <a:pt x="217170" y="286555"/>
                  </a:lnTo>
                  <a:lnTo>
                    <a:pt x="217170" y="255750"/>
                  </a:lnTo>
                  <a:lnTo>
                    <a:pt x="217932" y="254988"/>
                  </a:lnTo>
                  <a:close/>
                </a:path>
                <a:path w="313690" h="298450">
                  <a:moveTo>
                    <a:pt x="217932" y="43152"/>
                  </a:moveTo>
                  <a:lnTo>
                    <a:pt x="217170" y="42390"/>
                  </a:lnTo>
                  <a:lnTo>
                    <a:pt x="217170" y="42771"/>
                  </a:lnTo>
                  <a:lnTo>
                    <a:pt x="217932" y="43152"/>
                  </a:lnTo>
                  <a:close/>
                </a:path>
                <a:path w="313690" h="298450">
                  <a:moveTo>
                    <a:pt x="228600" y="248892"/>
                  </a:moveTo>
                  <a:lnTo>
                    <a:pt x="217170" y="255750"/>
                  </a:lnTo>
                  <a:lnTo>
                    <a:pt x="217170" y="286555"/>
                  </a:lnTo>
                  <a:lnTo>
                    <a:pt x="227838" y="281099"/>
                  </a:lnTo>
                  <a:lnTo>
                    <a:pt x="227838" y="249654"/>
                  </a:lnTo>
                  <a:lnTo>
                    <a:pt x="228600" y="248892"/>
                  </a:lnTo>
                  <a:close/>
                </a:path>
                <a:path w="313690" h="298450">
                  <a:moveTo>
                    <a:pt x="228600" y="49248"/>
                  </a:moveTo>
                  <a:lnTo>
                    <a:pt x="227838" y="48486"/>
                  </a:lnTo>
                  <a:lnTo>
                    <a:pt x="227838" y="48791"/>
                  </a:lnTo>
                  <a:lnTo>
                    <a:pt x="228600" y="49248"/>
                  </a:lnTo>
                  <a:close/>
                </a:path>
                <a:path w="313690" h="298450">
                  <a:moveTo>
                    <a:pt x="238506" y="241272"/>
                  </a:moveTo>
                  <a:lnTo>
                    <a:pt x="227838" y="249654"/>
                  </a:lnTo>
                  <a:lnTo>
                    <a:pt x="227838" y="281099"/>
                  </a:lnTo>
                  <a:lnTo>
                    <a:pt x="237744" y="276033"/>
                  </a:lnTo>
                  <a:lnTo>
                    <a:pt x="237744" y="242034"/>
                  </a:lnTo>
                  <a:lnTo>
                    <a:pt x="238506" y="241272"/>
                  </a:lnTo>
                  <a:close/>
                </a:path>
                <a:path w="313690" h="298450">
                  <a:moveTo>
                    <a:pt x="238506" y="56106"/>
                  </a:moveTo>
                  <a:lnTo>
                    <a:pt x="237744" y="55344"/>
                  </a:lnTo>
                  <a:lnTo>
                    <a:pt x="237744" y="55562"/>
                  </a:lnTo>
                  <a:lnTo>
                    <a:pt x="238506" y="56106"/>
                  </a:lnTo>
                  <a:close/>
                </a:path>
                <a:path w="313690" h="298450">
                  <a:moveTo>
                    <a:pt x="256032" y="263562"/>
                  </a:moveTo>
                  <a:lnTo>
                    <a:pt x="256032" y="225270"/>
                  </a:lnTo>
                  <a:lnTo>
                    <a:pt x="246888" y="234414"/>
                  </a:lnTo>
                  <a:lnTo>
                    <a:pt x="237744" y="242034"/>
                  </a:lnTo>
                  <a:lnTo>
                    <a:pt x="237744" y="276033"/>
                  </a:lnTo>
                  <a:lnTo>
                    <a:pt x="246252" y="271682"/>
                  </a:lnTo>
                  <a:lnTo>
                    <a:pt x="256032" y="263562"/>
                  </a:lnTo>
                  <a:close/>
                </a:path>
                <a:path w="313690" h="298450">
                  <a:moveTo>
                    <a:pt x="247650" y="64488"/>
                  </a:moveTo>
                  <a:lnTo>
                    <a:pt x="246888" y="62964"/>
                  </a:lnTo>
                  <a:lnTo>
                    <a:pt x="246888" y="63785"/>
                  </a:lnTo>
                  <a:lnTo>
                    <a:pt x="247650" y="64488"/>
                  </a:lnTo>
                  <a:close/>
                </a:path>
                <a:path w="313690" h="298450">
                  <a:moveTo>
                    <a:pt x="247650" y="233652"/>
                  </a:moveTo>
                  <a:lnTo>
                    <a:pt x="246888" y="234297"/>
                  </a:lnTo>
                  <a:lnTo>
                    <a:pt x="247650" y="233652"/>
                  </a:lnTo>
                  <a:close/>
                </a:path>
                <a:path w="313690" h="298450">
                  <a:moveTo>
                    <a:pt x="256032" y="73909"/>
                  </a:moveTo>
                  <a:lnTo>
                    <a:pt x="256032" y="72870"/>
                  </a:lnTo>
                  <a:lnTo>
                    <a:pt x="254508" y="72108"/>
                  </a:lnTo>
                  <a:lnTo>
                    <a:pt x="256032" y="73909"/>
                  </a:lnTo>
                  <a:close/>
                </a:path>
                <a:path w="313690" h="298450">
                  <a:moveTo>
                    <a:pt x="262890" y="215364"/>
                  </a:moveTo>
                  <a:lnTo>
                    <a:pt x="254508" y="226032"/>
                  </a:lnTo>
                  <a:lnTo>
                    <a:pt x="256032" y="225270"/>
                  </a:lnTo>
                  <a:lnTo>
                    <a:pt x="256032" y="263562"/>
                  </a:lnTo>
                  <a:lnTo>
                    <a:pt x="262128" y="258499"/>
                  </a:lnTo>
                  <a:lnTo>
                    <a:pt x="262128" y="216888"/>
                  </a:lnTo>
                  <a:lnTo>
                    <a:pt x="262890" y="215364"/>
                  </a:lnTo>
                  <a:close/>
                </a:path>
                <a:path w="313690" h="298450">
                  <a:moveTo>
                    <a:pt x="262890" y="82437"/>
                  </a:moveTo>
                  <a:lnTo>
                    <a:pt x="262890" y="82014"/>
                  </a:lnTo>
                  <a:lnTo>
                    <a:pt x="262128" y="81252"/>
                  </a:lnTo>
                  <a:lnTo>
                    <a:pt x="262890" y="82437"/>
                  </a:lnTo>
                  <a:close/>
                </a:path>
                <a:path w="313690" h="298450">
                  <a:moveTo>
                    <a:pt x="272034" y="250274"/>
                  </a:moveTo>
                  <a:lnTo>
                    <a:pt x="272034" y="200886"/>
                  </a:lnTo>
                  <a:lnTo>
                    <a:pt x="268986" y="206982"/>
                  </a:lnTo>
                  <a:lnTo>
                    <a:pt x="268986" y="205458"/>
                  </a:lnTo>
                  <a:lnTo>
                    <a:pt x="262128" y="216888"/>
                  </a:lnTo>
                  <a:lnTo>
                    <a:pt x="262128" y="258499"/>
                  </a:lnTo>
                  <a:lnTo>
                    <a:pt x="272034" y="250274"/>
                  </a:lnTo>
                  <a:close/>
                </a:path>
                <a:path w="313690" h="298450">
                  <a:moveTo>
                    <a:pt x="272034" y="98016"/>
                  </a:moveTo>
                  <a:lnTo>
                    <a:pt x="272034" y="97254"/>
                  </a:lnTo>
                  <a:lnTo>
                    <a:pt x="271272" y="96492"/>
                  </a:lnTo>
                  <a:lnTo>
                    <a:pt x="272034" y="98016"/>
                  </a:lnTo>
                  <a:close/>
                </a:path>
                <a:path w="313690" h="298450">
                  <a:moveTo>
                    <a:pt x="278892" y="241118"/>
                  </a:moveTo>
                  <a:lnTo>
                    <a:pt x="278892" y="184122"/>
                  </a:lnTo>
                  <a:lnTo>
                    <a:pt x="276606" y="190980"/>
                  </a:lnTo>
                  <a:lnTo>
                    <a:pt x="276606" y="190218"/>
                  </a:lnTo>
                  <a:lnTo>
                    <a:pt x="274320" y="196314"/>
                  </a:lnTo>
                  <a:lnTo>
                    <a:pt x="274320" y="195552"/>
                  </a:lnTo>
                  <a:lnTo>
                    <a:pt x="271272" y="201648"/>
                  </a:lnTo>
                  <a:lnTo>
                    <a:pt x="272034" y="200886"/>
                  </a:lnTo>
                  <a:lnTo>
                    <a:pt x="272034" y="250274"/>
                  </a:lnTo>
                  <a:lnTo>
                    <a:pt x="278892" y="241118"/>
                  </a:lnTo>
                  <a:close/>
                </a:path>
                <a:path w="313690" h="298450">
                  <a:moveTo>
                    <a:pt x="278892" y="114780"/>
                  </a:moveTo>
                  <a:lnTo>
                    <a:pt x="278892" y="113256"/>
                  </a:lnTo>
                  <a:lnTo>
                    <a:pt x="278130" y="112494"/>
                  </a:lnTo>
                  <a:lnTo>
                    <a:pt x="278892" y="114780"/>
                  </a:lnTo>
                  <a:close/>
                </a:path>
                <a:path w="313690" h="298450">
                  <a:moveTo>
                    <a:pt x="284226" y="233981"/>
                  </a:moveTo>
                  <a:lnTo>
                    <a:pt x="284226" y="155166"/>
                  </a:lnTo>
                  <a:lnTo>
                    <a:pt x="283464" y="162024"/>
                  </a:lnTo>
                  <a:lnTo>
                    <a:pt x="283464" y="161262"/>
                  </a:lnTo>
                  <a:lnTo>
                    <a:pt x="282702" y="167358"/>
                  </a:lnTo>
                  <a:lnTo>
                    <a:pt x="282702" y="166596"/>
                  </a:lnTo>
                  <a:lnTo>
                    <a:pt x="281940" y="173454"/>
                  </a:lnTo>
                  <a:lnTo>
                    <a:pt x="281940" y="172692"/>
                  </a:lnTo>
                  <a:lnTo>
                    <a:pt x="280416" y="179550"/>
                  </a:lnTo>
                  <a:lnTo>
                    <a:pt x="280416" y="178788"/>
                  </a:lnTo>
                  <a:lnTo>
                    <a:pt x="278130" y="184884"/>
                  </a:lnTo>
                  <a:lnTo>
                    <a:pt x="278892" y="184122"/>
                  </a:lnTo>
                  <a:lnTo>
                    <a:pt x="278892" y="241118"/>
                  </a:lnTo>
                  <a:lnTo>
                    <a:pt x="284226" y="233981"/>
                  </a:lnTo>
                  <a:close/>
                </a:path>
              </a:pathLst>
            </a:custGeom>
            <a:solidFill>
              <a:srgbClr val="002060"/>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sp>
        <p:nvSpPr>
          <p:cNvPr id="13" name="object 13"/>
          <p:cNvSpPr/>
          <p:nvPr/>
        </p:nvSpPr>
        <p:spPr>
          <a:xfrm>
            <a:off x="9334501" y="1529333"/>
            <a:ext cx="283845" cy="270510"/>
          </a:xfrm>
          <a:custGeom>
            <a:avLst/>
            <a:gdLst/>
            <a:ahLst/>
            <a:cxnLst/>
            <a:rect l="l" t="t" r="r" b="b"/>
            <a:pathLst>
              <a:path w="283845" h="270510">
                <a:moveTo>
                  <a:pt x="283464" y="135636"/>
                </a:moveTo>
                <a:lnTo>
                  <a:pt x="276258" y="92854"/>
                </a:lnTo>
                <a:lnTo>
                  <a:pt x="256178" y="55632"/>
                </a:lnTo>
                <a:lnTo>
                  <a:pt x="225527" y="26237"/>
                </a:lnTo>
                <a:lnTo>
                  <a:pt x="186610" y="6937"/>
                </a:lnTo>
                <a:lnTo>
                  <a:pt x="141732" y="0"/>
                </a:lnTo>
                <a:lnTo>
                  <a:pt x="96853" y="6937"/>
                </a:lnTo>
                <a:lnTo>
                  <a:pt x="57936" y="26237"/>
                </a:lnTo>
                <a:lnTo>
                  <a:pt x="27285" y="55632"/>
                </a:lnTo>
                <a:lnTo>
                  <a:pt x="7205" y="92854"/>
                </a:lnTo>
                <a:lnTo>
                  <a:pt x="0" y="135636"/>
                </a:lnTo>
                <a:lnTo>
                  <a:pt x="7205" y="178045"/>
                </a:lnTo>
                <a:lnTo>
                  <a:pt x="27285" y="215042"/>
                </a:lnTo>
                <a:lnTo>
                  <a:pt x="57936" y="244321"/>
                </a:lnTo>
                <a:lnTo>
                  <a:pt x="96853" y="263578"/>
                </a:lnTo>
                <a:lnTo>
                  <a:pt x="141732" y="270510"/>
                </a:lnTo>
                <a:lnTo>
                  <a:pt x="186610" y="263578"/>
                </a:lnTo>
                <a:lnTo>
                  <a:pt x="225527" y="244321"/>
                </a:lnTo>
                <a:lnTo>
                  <a:pt x="256178" y="215042"/>
                </a:lnTo>
                <a:lnTo>
                  <a:pt x="276258" y="178045"/>
                </a:lnTo>
                <a:lnTo>
                  <a:pt x="283464" y="135636"/>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nvGrpSpPr>
          <p:cNvPr id="14" name="object 14"/>
          <p:cNvGrpSpPr/>
          <p:nvPr/>
        </p:nvGrpSpPr>
        <p:grpSpPr>
          <a:xfrm>
            <a:off x="9334501" y="1903476"/>
            <a:ext cx="283845" cy="270510"/>
            <a:chOff x="7810500" y="1903476"/>
            <a:chExt cx="283845" cy="270510"/>
          </a:xfrm>
        </p:grpSpPr>
        <p:sp>
          <p:nvSpPr>
            <p:cNvPr id="15" name="object 15"/>
            <p:cNvSpPr/>
            <p:nvPr/>
          </p:nvSpPr>
          <p:spPr>
            <a:xfrm>
              <a:off x="7810500" y="1903476"/>
              <a:ext cx="283845" cy="270510"/>
            </a:xfrm>
            <a:custGeom>
              <a:avLst/>
              <a:gdLst/>
              <a:ahLst/>
              <a:cxnLst/>
              <a:rect l="l" t="t" r="r" b="b"/>
              <a:pathLst>
                <a:path w="283845" h="270510">
                  <a:moveTo>
                    <a:pt x="283464" y="134874"/>
                  </a:moveTo>
                  <a:lnTo>
                    <a:pt x="276258" y="92464"/>
                  </a:lnTo>
                  <a:lnTo>
                    <a:pt x="256178" y="55467"/>
                  </a:lnTo>
                  <a:lnTo>
                    <a:pt x="225527" y="26188"/>
                  </a:lnTo>
                  <a:lnTo>
                    <a:pt x="186610" y="6931"/>
                  </a:lnTo>
                  <a:lnTo>
                    <a:pt x="141732" y="0"/>
                  </a:lnTo>
                  <a:lnTo>
                    <a:pt x="96853" y="6931"/>
                  </a:lnTo>
                  <a:lnTo>
                    <a:pt x="57936" y="26188"/>
                  </a:lnTo>
                  <a:lnTo>
                    <a:pt x="27285" y="55467"/>
                  </a:lnTo>
                  <a:lnTo>
                    <a:pt x="7205" y="92464"/>
                  </a:lnTo>
                  <a:lnTo>
                    <a:pt x="0" y="134874"/>
                  </a:lnTo>
                  <a:lnTo>
                    <a:pt x="7205" y="177655"/>
                  </a:lnTo>
                  <a:lnTo>
                    <a:pt x="27285" y="214877"/>
                  </a:lnTo>
                  <a:lnTo>
                    <a:pt x="57936" y="244272"/>
                  </a:lnTo>
                  <a:lnTo>
                    <a:pt x="96853" y="263572"/>
                  </a:lnTo>
                  <a:lnTo>
                    <a:pt x="141732" y="270510"/>
                  </a:lnTo>
                  <a:lnTo>
                    <a:pt x="186610" y="263572"/>
                  </a:lnTo>
                  <a:lnTo>
                    <a:pt x="225527" y="244272"/>
                  </a:lnTo>
                  <a:lnTo>
                    <a:pt x="256178" y="214877"/>
                  </a:lnTo>
                  <a:lnTo>
                    <a:pt x="276258" y="177655"/>
                  </a:lnTo>
                  <a:lnTo>
                    <a:pt x="283464" y="134874"/>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16" name="object 16"/>
            <p:cNvSpPr/>
            <p:nvPr/>
          </p:nvSpPr>
          <p:spPr>
            <a:xfrm>
              <a:off x="7946897" y="1911096"/>
              <a:ext cx="138430" cy="256540"/>
            </a:xfrm>
            <a:custGeom>
              <a:avLst/>
              <a:gdLst/>
              <a:ahLst/>
              <a:cxnLst/>
              <a:rect l="l" t="t" r="r" b="b"/>
              <a:pathLst>
                <a:path w="138429" h="256539">
                  <a:moveTo>
                    <a:pt x="137922" y="130302"/>
                  </a:moveTo>
                  <a:lnTo>
                    <a:pt x="131886" y="89611"/>
                  </a:lnTo>
                  <a:lnTo>
                    <a:pt x="113416" y="54041"/>
                  </a:lnTo>
                  <a:lnTo>
                    <a:pt x="84703" y="25786"/>
                  </a:lnTo>
                  <a:lnTo>
                    <a:pt x="47945" y="7040"/>
                  </a:lnTo>
                  <a:lnTo>
                    <a:pt x="3047" y="0"/>
                  </a:lnTo>
                  <a:lnTo>
                    <a:pt x="0" y="256032"/>
                  </a:lnTo>
                  <a:lnTo>
                    <a:pt x="42873" y="250051"/>
                  </a:lnTo>
                  <a:lnTo>
                    <a:pt x="80369" y="232513"/>
                  </a:lnTo>
                  <a:lnTo>
                    <a:pt x="110221" y="205392"/>
                  </a:lnTo>
                  <a:lnTo>
                    <a:pt x="130161" y="170663"/>
                  </a:lnTo>
                  <a:lnTo>
                    <a:pt x="137922" y="130302"/>
                  </a:lnTo>
                  <a:close/>
                </a:path>
              </a:pathLst>
            </a:custGeom>
            <a:solidFill>
              <a:srgbClr val="FFFFFF"/>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grpSp>
        <p:nvGrpSpPr>
          <p:cNvPr id="17" name="object 17"/>
          <p:cNvGrpSpPr/>
          <p:nvPr/>
        </p:nvGrpSpPr>
        <p:grpSpPr>
          <a:xfrm>
            <a:off x="4302251" y="2277617"/>
            <a:ext cx="284480" cy="270510"/>
            <a:chOff x="2778251" y="2277617"/>
            <a:chExt cx="284480" cy="270510"/>
          </a:xfrm>
        </p:grpSpPr>
        <p:sp>
          <p:nvSpPr>
            <p:cNvPr id="18" name="object 18"/>
            <p:cNvSpPr/>
            <p:nvPr/>
          </p:nvSpPr>
          <p:spPr>
            <a:xfrm>
              <a:off x="2778251" y="2277617"/>
              <a:ext cx="284480" cy="270510"/>
            </a:xfrm>
            <a:custGeom>
              <a:avLst/>
              <a:gdLst/>
              <a:ahLst/>
              <a:cxnLst/>
              <a:rect l="l" t="t" r="r" b="b"/>
              <a:pathLst>
                <a:path w="284480" h="270510">
                  <a:moveTo>
                    <a:pt x="284226" y="134874"/>
                  </a:moveTo>
                  <a:lnTo>
                    <a:pt x="276941" y="92171"/>
                  </a:lnTo>
                  <a:lnTo>
                    <a:pt x="256672" y="55138"/>
                  </a:lnTo>
                  <a:lnTo>
                    <a:pt x="225795" y="25968"/>
                  </a:lnTo>
                  <a:lnTo>
                    <a:pt x="186690" y="6858"/>
                  </a:lnTo>
                  <a:lnTo>
                    <a:pt x="141732" y="0"/>
                  </a:lnTo>
                  <a:lnTo>
                    <a:pt x="96853" y="6858"/>
                  </a:lnTo>
                  <a:lnTo>
                    <a:pt x="57936" y="25968"/>
                  </a:lnTo>
                  <a:lnTo>
                    <a:pt x="27285" y="55138"/>
                  </a:lnTo>
                  <a:lnTo>
                    <a:pt x="7205" y="92171"/>
                  </a:lnTo>
                  <a:lnTo>
                    <a:pt x="0" y="134874"/>
                  </a:lnTo>
                  <a:lnTo>
                    <a:pt x="7205" y="177655"/>
                  </a:lnTo>
                  <a:lnTo>
                    <a:pt x="27285" y="214877"/>
                  </a:lnTo>
                  <a:lnTo>
                    <a:pt x="57936" y="244272"/>
                  </a:lnTo>
                  <a:lnTo>
                    <a:pt x="96853" y="263572"/>
                  </a:lnTo>
                  <a:lnTo>
                    <a:pt x="141732" y="270510"/>
                  </a:lnTo>
                  <a:lnTo>
                    <a:pt x="186690" y="263572"/>
                  </a:lnTo>
                  <a:lnTo>
                    <a:pt x="225795" y="244272"/>
                  </a:lnTo>
                  <a:lnTo>
                    <a:pt x="256672" y="214877"/>
                  </a:lnTo>
                  <a:lnTo>
                    <a:pt x="276941" y="177655"/>
                  </a:lnTo>
                  <a:lnTo>
                    <a:pt x="284226" y="134874"/>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19" name="object 19"/>
            <p:cNvPicPr/>
            <p:nvPr/>
          </p:nvPicPr>
          <p:blipFill>
            <a:blip r:embed="rId4" cstate="print"/>
            <a:stretch>
              <a:fillRect/>
            </a:stretch>
          </p:blipFill>
          <p:spPr>
            <a:xfrm>
              <a:off x="2919221" y="2297429"/>
              <a:ext cx="124206" cy="230886"/>
            </a:xfrm>
            <a:prstGeom prst="rect">
              <a:avLst/>
            </a:prstGeom>
          </p:spPr>
        </p:pic>
      </p:grpSp>
      <p:grpSp>
        <p:nvGrpSpPr>
          <p:cNvPr id="20" name="object 20"/>
          <p:cNvGrpSpPr/>
          <p:nvPr/>
        </p:nvGrpSpPr>
        <p:grpSpPr>
          <a:xfrm>
            <a:off x="4302251" y="2643377"/>
            <a:ext cx="284480" cy="270510"/>
            <a:chOff x="2778251" y="2643377"/>
            <a:chExt cx="284480" cy="270510"/>
          </a:xfrm>
        </p:grpSpPr>
        <p:sp>
          <p:nvSpPr>
            <p:cNvPr id="21" name="object 21"/>
            <p:cNvSpPr/>
            <p:nvPr/>
          </p:nvSpPr>
          <p:spPr>
            <a:xfrm>
              <a:off x="2778251" y="2643377"/>
              <a:ext cx="284480" cy="270510"/>
            </a:xfrm>
            <a:custGeom>
              <a:avLst/>
              <a:gdLst/>
              <a:ahLst/>
              <a:cxnLst/>
              <a:rect l="l" t="t" r="r" b="b"/>
              <a:pathLst>
                <a:path w="284480" h="270510">
                  <a:moveTo>
                    <a:pt x="284226" y="135636"/>
                  </a:moveTo>
                  <a:lnTo>
                    <a:pt x="276941" y="92854"/>
                  </a:lnTo>
                  <a:lnTo>
                    <a:pt x="256672" y="55632"/>
                  </a:lnTo>
                  <a:lnTo>
                    <a:pt x="225795" y="26237"/>
                  </a:lnTo>
                  <a:lnTo>
                    <a:pt x="186690" y="6937"/>
                  </a:lnTo>
                  <a:lnTo>
                    <a:pt x="141732" y="0"/>
                  </a:lnTo>
                  <a:lnTo>
                    <a:pt x="96853" y="6937"/>
                  </a:lnTo>
                  <a:lnTo>
                    <a:pt x="57936" y="26237"/>
                  </a:lnTo>
                  <a:lnTo>
                    <a:pt x="27285" y="55632"/>
                  </a:lnTo>
                  <a:lnTo>
                    <a:pt x="7205" y="92854"/>
                  </a:lnTo>
                  <a:lnTo>
                    <a:pt x="0" y="135636"/>
                  </a:lnTo>
                  <a:lnTo>
                    <a:pt x="7205" y="178045"/>
                  </a:lnTo>
                  <a:lnTo>
                    <a:pt x="27285" y="215042"/>
                  </a:lnTo>
                  <a:lnTo>
                    <a:pt x="57936" y="244321"/>
                  </a:lnTo>
                  <a:lnTo>
                    <a:pt x="96853" y="263578"/>
                  </a:lnTo>
                  <a:lnTo>
                    <a:pt x="141732" y="270510"/>
                  </a:lnTo>
                  <a:lnTo>
                    <a:pt x="186690" y="263578"/>
                  </a:lnTo>
                  <a:lnTo>
                    <a:pt x="225795" y="244321"/>
                  </a:lnTo>
                  <a:lnTo>
                    <a:pt x="256672" y="215042"/>
                  </a:lnTo>
                  <a:lnTo>
                    <a:pt x="276941" y="178045"/>
                  </a:lnTo>
                  <a:lnTo>
                    <a:pt x="284226" y="135636"/>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22" name="object 22"/>
            <p:cNvPicPr/>
            <p:nvPr/>
          </p:nvPicPr>
          <p:blipFill>
            <a:blip r:embed="rId5" cstate="print"/>
            <a:stretch>
              <a:fillRect/>
            </a:stretch>
          </p:blipFill>
          <p:spPr>
            <a:xfrm>
              <a:off x="2919221" y="2663189"/>
              <a:ext cx="124206" cy="230886"/>
            </a:xfrm>
            <a:prstGeom prst="rect">
              <a:avLst/>
            </a:prstGeom>
          </p:spPr>
        </p:pic>
      </p:grpSp>
      <p:grpSp>
        <p:nvGrpSpPr>
          <p:cNvPr id="23" name="object 23"/>
          <p:cNvGrpSpPr/>
          <p:nvPr/>
        </p:nvGrpSpPr>
        <p:grpSpPr>
          <a:xfrm>
            <a:off x="4302251" y="3009138"/>
            <a:ext cx="284480" cy="270510"/>
            <a:chOff x="2778251" y="3009138"/>
            <a:chExt cx="284480" cy="270510"/>
          </a:xfrm>
        </p:grpSpPr>
        <p:sp>
          <p:nvSpPr>
            <p:cNvPr id="24" name="object 24"/>
            <p:cNvSpPr/>
            <p:nvPr/>
          </p:nvSpPr>
          <p:spPr>
            <a:xfrm>
              <a:off x="2778251" y="3009138"/>
              <a:ext cx="284480" cy="270510"/>
            </a:xfrm>
            <a:custGeom>
              <a:avLst/>
              <a:gdLst/>
              <a:ahLst/>
              <a:cxnLst/>
              <a:rect l="l" t="t" r="r" b="b"/>
              <a:pathLst>
                <a:path w="284480" h="270510">
                  <a:moveTo>
                    <a:pt x="284226" y="135636"/>
                  </a:moveTo>
                  <a:lnTo>
                    <a:pt x="276941" y="92854"/>
                  </a:lnTo>
                  <a:lnTo>
                    <a:pt x="256672" y="55632"/>
                  </a:lnTo>
                  <a:lnTo>
                    <a:pt x="225795" y="26237"/>
                  </a:lnTo>
                  <a:lnTo>
                    <a:pt x="186690" y="6937"/>
                  </a:lnTo>
                  <a:lnTo>
                    <a:pt x="141732" y="0"/>
                  </a:lnTo>
                  <a:lnTo>
                    <a:pt x="96853" y="6937"/>
                  </a:lnTo>
                  <a:lnTo>
                    <a:pt x="57936" y="26237"/>
                  </a:lnTo>
                  <a:lnTo>
                    <a:pt x="27285" y="55632"/>
                  </a:lnTo>
                  <a:lnTo>
                    <a:pt x="7205" y="92854"/>
                  </a:lnTo>
                  <a:lnTo>
                    <a:pt x="0" y="135636"/>
                  </a:lnTo>
                  <a:lnTo>
                    <a:pt x="7205" y="178338"/>
                  </a:lnTo>
                  <a:lnTo>
                    <a:pt x="27285" y="215371"/>
                  </a:lnTo>
                  <a:lnTo>
                    <a:pt x="57936" y="244541"/>
                  </a:lnTo>
                  <a:lnTo>
                    <a:pt x="96853" y="263652"/>
                  </a:lnTo>
                  <a:lnTo>
                    <a:pt x="141732" y="270510"/>
                  </a:lnTo>
                  <a:lnTo>
                    <a:pt x="186690" y="263652"/>
                  </a:lnTo>
                  <a:lnTo>
                    <a:pt x="225795" y="244541"/>
                  </a:lnTo>
                  <a:lnTo>
                    <a:pt x="256672" y="215371"/>
                  </a:lnTo>
                  <a:lnTo>
                    <a:pt x="276941" y="178338"/>
                  </a:lnTo>
                  <a:lnTo>
                    <a:pt x="284226" y="135636"/>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25" name="object 25"/>
            <p:cNvPicPr/>
            <p:nvPr/>
          </p:nvPicPr>
          <p:blipFill>
            <a:blip r:embed="rId6" cstate="print"/>
            <a:stretch>
              <a:fillRect/>
            </a:stretch>
          </p:blipFill>
          <p:spPr>
            <a:xfrm>
              <a:off x="2919221" y="3028950"/>
              <a:ext cx="124206" cy="230886"/>
            </a:xfrm>
            <a:prstGeom prst="rect">
              <a:avLst/>
            </a:prstGeom>
          </p:spPr>
        </p:pic>
      </p:grpSp>
      <p:grpSp>
        <p:nvGrpSpPr>
          <p:cNvPr id="26" name="object 26"/>
          <p:cNvGrpSpPr/>
          <p:nvPr/>
        </p:nvGrpSpPr>
        <p:grpSpPr>
          <a:xfrm>
            <a:off x="4302251" y="3387090"/>
            <a:ext cx="284480" cy="270510"/>
            <a:chOff x="2778251" y="3387090"/>
            <a:chExt cx="284480" cy="270510"/>
          </a:xfrm>
        </p:grpSpPr>
        <p:sp>
          <p:nvSpPr>
            <p:cNvPr id="27" name="object 27"/>
            <p:cNvSpPr/>
            <p:nvPr/>
          </p:nvSpPr>
          <p:spPr>
            <a:xfrm>
              <a:off x="2778251" y="3387090"/>
              <a:ext cx="284480" cy="270510"/>
            </a:xfrm>
            <a:custGeom>
              <a:avLst/>
              <a:gdLst/>
              <a:ahLst/>
              <a:cxnLst/>
              <a:rect l="l" t="t" r="r" b="b"/>
              <a:pathLst>
                <a:path w="284480" h="270510">
                  <a:moveTo>
                    <a:pt x="284226" y="134874"/>
                  </a:moveTo>
                  <a:lnTo>
                    <a:pt x="276941" y="92464"/>
                  </a:lnTo>
                  <a:lnTo>
                    <a:pt x="256672" y="55467"/>
                  </a:lnTo>
                  <a:lnTo>
                    <a:pt x="225795" y="26188"/>
                  </a:lnTo>
                  <a:lnTo>
                    <a:pt x="186690" y="6931"/>
                  </a:lnTo>
                  <a:lnTo>
                    <a:pt x="141732" y="0"/>
                  </a:lnTo>
                  <a:lnTo>
                    <a:pt x="96853" y="6931"/>
                  </a:lnTo>
                  <a:lnTo>
                    <a:pt x="57936" y="26188"/>
                  </a:lnTo>
                  <a:lnTo>
                    <a:pt x="27285" y="55467"/>
                  </a:lnTo>
                  <a:lnTo>
                    <a:pt x="7205" y="92464"/>
                  </a:lnTo>
                  <a:lnTo>
                    <a:pt x="0" y="134874"/>
                  </a:lnTo>
                  <a:lnTo>
                    <a:pt x="7205" y="177655"/>
                  </a:lnTo>
                  <a:lnTo>
                    <a:pt x="27285" y="214877"/>
                  </a:lnTo>
                  <a:lnTo>
                    <a:pt x="57936" y="244272"/>
                  </a:lnTo>
                  <a:lnTo>
                    <a:pt x="96853" y="263572"/>
                  </a:lnTo>
                  <a:lnTo>
                    <a:pt x="141732" y="270510"/>
                  </a:lnTo>
                  <a:lnTo>
                    <a:pt x="186690" y="263572"/>
                  </a:lnTo>
                  <a:lnTo>
                    <a:pt x="225795" y="244272"/>
                  </a:lnTo>
                  <a:lnTo>
                    <a:pt x="256672" y="214877"/>
                  </a:lnTo>
                  <a:lnTo>
                    <a:pt x="276941" y="177655"/>
                  </a:lnTo>
                  <a:lnTo>
                    <a:pt x="284226" y="134874"/>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28" name="object 28"/>
            <p:cNvPicPr/>
            <p:nvPr/>
          </p:nvPicPr>
          <p:blipFill>
            <a:blip r:embed="rId7" cstate="print"/>
            <a:stretch>
              <a:fillRect/>
            </a:stretch>
          </p:blipFill>
          <p:spPr>
            <a:xfrm>
              <a:off x="2919221" y="3406902"/>
              <a:ext cx="124206" cy="230886"/>
            </a:xfrm>
            <a:prstGeom prst="rect">
              <a:avLst/>
            </a:prstGeom>
          </p:spPr>
        </p:pic>
      </p:grpSp>
      <p:grpSp>
        <p:nvGrpSpPr>
          <p:cNvPr id="29" name="object 29"/>
          <p:cNvGrpSpPr/>
          <p:nvPr/>
        </p:nvGrpSpPr>
        <p:grpSpPr>
          <a:xfrm>
            <a:off x="4302251" y="3746754"/>
            <a:ext cx="284480" cy="269875"/>
            <a:chOff x="2778251" y="3746753"/>
            <a:chExt cx="284480" cy="269875"/>
          </a:xfrm>
        </p:grpSpPr>
        <p:sp>
          <p:nvSpPr>
            <p:cNvPr id="30" name="object 30"/>
            <p:cNvSpPr/>
            <p:nvPr/>
          </p:nvSpPr>
          <p:spPr>
            <a:xfrm>
              <a:off x="2778251" y="3746753"/>
              <a:ext cx="284480" cy="269875"/>
            </a:xfrm>
            <a:custGeom>
              <a:avLst/>
              <a:gdLst/>
              <a:ahLst/>
              <a:cxnLst/>
              <a:rect l="l" t="t" r="r" b="b"/>
              <a:pathLst>
                <a:path w="284480" h="269875">
                  <a:moveTo>
                    <a:pt x="284226" y="134874"/>
                  </a:moveTo>
                  <a:lnTo>
                    <a:pt x="276941" y="92171"/>
                  </a:lnTo>
                  <a:lnTo>
                    <a:pt x="256672" y="55138"/>
                  </a:lnTo>
                  <a:lnTo>
                    <a:pt x="225795" y="25968"/>
                  </a:lnTo>
                  <a:lnTo>
                    <a:pt x="186690" y="6858"/>
                  </a:lnTo>
                  <a:lnTo>
                    <a:pt x="141732" y="0"/>
                  </a:lnTo>
                  <a:lnTo>
                    <a:pt x="96853" y="6858"/>
                  </a:lnTo>
                  <a:lnTo>
                    <a:pt x="57936" y="25968"/>
                  </a:lnTo>
                  <a:lnTo>
                    <a:pt x="27285" y="55138"/>
                  </a:lnTo>
                  <a:lnTo>
                    <a:pt x="7205" y="92171"/>
                  </a:lnTo>
                  <a:lnTo>
                    <a:pt x="0" y="134874"/>
                  </a:lnTo>
                  <a:lnTo>
                    <a:pt x="7205" y="177576"/>
                  </a:lnTo>
                  <a:lnTo>
                    <a:pt x="27285" y="214609"/>
                  </a:lnTo>
                  <a:lnTo>
                    <a:pt x="57936" y="243779"/>
                  </a:lnTo>
                  <a:lnTo>
                    <a:pt x="96853" y="262890"/>
                  </a:lnTo>
                  <a:lnTo>
                    <a:pt x="141732" y="269748"/>
                  </a:lnTo>
                  <a:lnTo>
                    <a:pt x="186690" y="262890"/>
                  </a:lnTo>
                  <a:lnTo>
                    <a:pt x="225795" y="243779"/>
                  </a:lnTo>
                  <a:lnTo>
                    <a:pt x="256672" y="214609"/>
                  </a:lnTo>
                  <a:lnTo>
                    <a:pt x="276941" y="177576"/>
                  </a:lnTo>
                  <a:lnTo>
                    <a:pt x="284226" y="134874"/>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31" name="object 31"/>
            <p:cNvPicPr/>
            <p:nvPr/>
          </p:nvPicPr>
          <p:blipFill>
            <a:blip r:embed="rId8" cstate="print"/>
            <a:stretch>
              <a:fillRect/>
            </a:stretch>
          </p:blipFill>
          <p:spPr>
            <a:xfrm>
              <a:off x="2919221" y="3765803"/>
              <a:ext cx="124206" cy="231648"/>
            </a:xfrm>
            <a:prstGeom prst="rect">
              <a:avLst/>
            </a:prstGeom>
          </p:spPr>
        </p:pic>
      </p:grpSp>
      <p:sp>
        <p:nvSpPr>
          <p:cNvPr id="32" name="object 32"/>
          <p:cNvSpPr/>
          <p:nvPr/>
        </p:nvSpPr>
        <p:spPr>
          <a:xfrm>
            <a:off x="5910071" y="1529333"/>
            <a:ext cx="284480" cy="270510"/>
          </a:xfrm>
          <a:custGeom>
            <a:avLst/>
            <a:gdLst/>
            <a:ahLst/>
            <a:cxnLst/>
            <a:rect l="l" t="t" r="r" b="b"/>
            <a:pathLst>
              <a:path w="284479" h="270510">
                <a:moveTo>
                  <a:pt x="284226" y="135636"/>
                </a:moveTo>
                <a:lnTo>
                  <a:pt x="277020" y="92854"/>
                </a:lnTo>
                <a:lnTo>
                  <a:pt x="256940" y="55632"/>
                </a:lnTo>
                <a:lnTo>
                  <a:pt x="226289" y="26237"/>
                </a:lnTo>
                <a:lnTo>
                  <a:pt x="187372" y="6937"/>
                </a:lnTo>
                <a:lnTo>
                  <a:pt x="142494" y="0"/>
                </a:lnTo>
                <a:lnTo>
                  <a:pt x="97536" y="6937"/>
                </a:lnTo>
                <a:lnTo>
                  <a:pt x="58430" y="26237"/>
                </a:lnTo>
                <a:lnTo>
                  <a:pt x="27553" y="55632"/>
                </a:lnTo>
                <a:lnTo>
                  <a:pt x="7284" y="92854"/>
                </a:lnTo>
                <a:lnTo>
                  <a:pt x="0" y="135636"/>
                </a:lnTo>
                <a:lnTo>
                  <a:pt x="7284" y="178045"/>
                </a:lnTo>
                <a:lnTo>
                  <a:pt x="27553" y="215042"/>
                </a:lnTo>
                <a:lnTo>
                  <a:pt x="58430" y="244321"/>
                </a:lnTo>
                <a:lnTo>
                  <a:pt x="97536" y="263578"/>
                </a:lnTo>
                <a:lnTo>
                  <a:pt x="142494" y="270510"/>
                </a:lnTo>
                <a:lnTo>
                  <a:pt x="187372" y="263578"/>
                </a:lnTo>
                <a:lnTo>
                  <a:pt x="226289" y="244321"/>
                </a:lnTo>
                <a:lnTo>
                  <a:pt x="256940" y="215042"/>
                </a:lnTo>
                <a:lnTo>
                  <a:pt x="277020" y="178045"/>
                </a:lnTo>
                <a:lnTo>
                  <a:pt x="284226" y="135636"/>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33" name="object 33"/>
          <p:cNvSpPr/>
          <p:nvPr/>
        </p:nvSpPr>
        <p:spPr>
          <a:xfrm>
            <a:off x="5910071" y="1896617"/>
            <a:ext cx="284480" cy="270510"/>
          </a:xfrm>
          <a:custGeom>
            <a:avLst/>
            <a:gdLst/>
            <a:ahLst/>
            <a:cxnLst/>
            <a:rect l="l" t="t" r="r" b="b"/>
            <a:pathLst>
              <a:path w="284479" h="270510">
                <a:moveTo>
                  <a:pt x="284226" y="134874"/>
                </a:moveTo>
                <a:lnTo>
                  <a:pt x="277020" y="92171"/>
                </a:lnTo>
                <a:lnTo>
                  <a:pt x="256940" y="55138"/>
                </a:lnTo>
                <a:lnTo>
                  <a:pt x="226289" y="25968"/>
                </a:lnTo>
                <a:lnTo>
                  <a:pt x="187372" y="6858"/>
                </a:lnTo>
                <a:lnTo>
                  <a:pt x="142494" y="0"/>
                </a:lnTo>
                <a:lnTo>
                  <a:pt x="97536" y="6858"/>
                </a:lnTo>
                <a:lnTo>
                  <a:pt x="58430" y="25968"/>
                </a:lnTo>
                <a:lnTo>
                  <a:pt x="27553" y="55138"/>
                </a:lnTo>
                <a:lnTo>
                  <a:pt x="7284" y="92171"/>
                </a:lnTo>
                <a:lnTo>
                  <a:pt x="0" y="134874"/>
                </a:lnTo>
                <a:lnTo>
                  <a:pt x="7284" y="177655"/>
                </a:lnTo>
                <a:lnTo>
                  <a:pt x="27553" y="214877"/>
                </a:lnTo>
                <a:lnTo>
                  <a:pt x="58430" y="244272"/>
                </a:lnTo>
                <a:lnTo>
                  <a:pt x="97536" y="263572"/>
                </a:lnTo>
                <a:lnTo>
                  <a:pt x="142494" y="270510"/>
                </a:lnTo>
                <a:lnTo>
                  <a:pt x="187372" y="263572"/>
                </a:lnTo>
                <a:lnTo>
                  <a:pt x="226289" y="244272"/>
                </a:lnTo>
                <a:lnTo>
                  <a:pt x="256940" y="214877"/>
                </a:lnTo>
                <a:lnTo>
                  <a:pt x="277020" y="177655"/>
                </a:lnTo>
                <a:lnTo>
                  <a:pt x="284226" y="134874"/>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34" name="object 34"/>
          <p:cNvSpPr/>
          <p:nvPr/>
        </p:nvSpPr>
        <p:spPr>
          <a:xfrm>
            <a:off x="7699247" y="1529333"/>
            <a:ext cx="284480" cy="270510"/>
          </a:xfrm>
          <a:custGeom>
            <a:avLst/>
            <a:gdLst/>
            <a:ahLst/>
            <a:cxnLst/>
            <a:rect l="l" t="t" r="r" b="b"/>
            <a:pathLst>
              <a:path w="284479" h="270510">
                <a:moveTo>
                  <a:pt x="284226" y="135636"/>
                </a:moveTo>
                <a:lnTo>
                  <a:pt x="277020" y="92854"/>
                </a:lnTo>
                <a:lnTo>
                  <a:pt x="256940" y="55632"/>
                </a:lnTo>
                <a:lnTo>
                  <a:pt x="226289" y="26237"/>
                </a:lnTo>
                <a:lnTo>
                  <a:pt x="187372" y="6937"/>
                </a:lnTo>
                <a:lnTo>
                  <a:pt x="142494" y="0"/>
                </a:lnTo>
                <a:lnTo>
                  <a:pt x="97536" y="6937"/>
                </a:lnTo>
                <a:lnTo>
                  <a:pt x="58430" y="26237"/>
                </a:lnTo>
                <a:lnTo>
                  <a:pt x="27553" y="55632"/>
                </a:lnTo>
                <a:lnTo>
                  <a:pt x="7284" y="92854"/>
                </a:lnTo>
                <a:lnTo>
                  <a:pt x="0" y="135636"/>
                </a:lnTo>
                <a:lnTo>
                  <a:pt x="7284" y="178045"/>
                </a:lnTo>
                <a:lnTo>
                  <a:pt x="27553" y="215042"/>
                </a:lnTo>
                <a:lnTo>
                  <a:pt x="58430" y="244321"/>
                </a:lnTo>
                <a:lnTo>
                  <a:pt x="97536" y="263578"/>
                </a:lnTo>
                <a:lnTo>
                  <a:pt x="142494" y="270510"/>
                </a:lnTo>
                <a:lnTo>
                  <a:pt x="187372" y="263578"/>
                </a:lnTo>
                <a:lnTo>
                  <a:pt x="226289" y="244321"/>
                </a:lnTo>
                <a:lnTo>
                  <a:pt x="256940" y="215042"/>
                </a:lnTo>
                <a:lnTo>
                  <a:pt x="277020" y="178045"/>
                </a:lnTo>
                <a:lnTo>
                  <a:pt x="284226" y="135636"/>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35" name="object 35"/>
          <p:cNvSpPr/>
          <p:nvPr/>
        </p:nvSpPr>
        <p:spPr>
          <a:xfrm>
            <a:off x="7699247" y="1896617"/>
            <a:ext cx="284480" cy="270510"/>
          </a:xfrm>
          <a:custGeom>
            <a:avLst/>
            <a:gdLst/>
            <a:ahLst/>
            <a:cxnLst/>
            <a:rect l="l" t="t" r="r" b="b"/>
            <a:pathLst>
              <a:path w="284479" h="270510">
                <a:moveTo>
                  <a:pt x="284226" y="134874"/>
                </a:moveTo>
                <a:lnTo>
                  <a:pt x="277020" y="92171"/>
                </a:lnTo>
                <a:lnTo>
                  <a:pt x="256940" y="55138"/>
                </a:lnTo>
                <a:lnTo>
                  <a:pt x="226289" y="25968"/>
                </a:lnTo>
                <a:lnTo>
                  <a:pt x="187372" y="6858"/>
                </a:lnTo>
                <a:lnTo>
                  <a:pt x="142494" y="0"/>
                </a:lnTo>
                <a:lnTo>
                  <a:pt x="97536" y="6858"/>
                </a:lnTo>
                <a:lnTo>
                  <a:pt x="58430" y="25968"/>
                </a:lnTo>
                <a:lnTo>
                  <a:pt x="27553" y="55138"/>
                </a:lnTo>
                <a:lnTo>
                  <a:pt x="7284" y="92171"/>
                </a:lnTo>
                <a:lnTo>
                  <a:pt x="0" y="134874"/>
                </a:lnTo>
                <a:lnTo>
                  <a:pt x="7284" y="177655"/>
                </a:lnTo>
                <a:lnTo>
                  <a:pt x="27553" y="214877"/>
                </a:lnTo>
                <a:lnTo>
                  <a:pt x="58430" y="244272"/>
                </a:lnTo>
                <a:lnTo>
                  <a:pt x="97536" y="263572"/>
                </a:lnTo>
                <a:lnTo>
                  <a:pt x="142494" y="270510"/>
                </a:lnTo>
                <a:lnTo>
                  <a:pt x="187372" y="263572"/>
                </a:lnTo>
                <a:lnTo>
                  <a:pt x="226289" y="244272"/>
                </a:lnTo>
                <a:lnTo>
                  <a:pt x="256940" y="214877"/>
                </a:lnTo>
                <a:lnTo>
                  <a:pt x="277020" y="177655"/>
                </a:lnTo>
                <a:lnTo>
                  <a:pt x="284226" y="134874"/>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36" name="object 36"/>
          <p:cNvSpPr/>
          <p:nvPr/>
        </p:nvSpPr>
        <p:spPr>
          <a:xfrm>
            <a:off x="5910071" y="2263902"/>
            <a:ext cx="284480" cy="269875"/>
          </a:xfrm>
          <a:custGeom>
            <a:avLst/>
            <a:gdLst/>
            <a:ahLst/>
            <a:cxnLst/>
            <a:rect l="l" t="t" r="r" b="b"/>
            <a:pathLst>
              <a:path w="284479" h="269875">
                <a:moveTo>
                  <a:pt x="284226" y="134874"/>
                </a:moveTo>
                <a:lnTo>
                  <a:pt x="277020" y="92171"/>
                </a:lnTo>
                <a:lnTo>
                  <a:pt x="256940" y="55138"/>
                </a:lnTo>
                <a:lnTo>
                  <a:pt x="226289" y="25968"/>
                </a:lnTo>
                <a:lnTo>
                  <a:pt x="187372" y="6858"/>
                </a:lnTo>
                <a:lnTo>
                  <a:pt x="142494" y="0"/>
                </a:lnTo>
                <a:lnTo>
                  <a:pt x="97536" y="6858"/>
                </a:lnTo>
                <a:lnTo>
                  <a:pt x="58430" y="25968"/>
                </a:lnTo>
                <a:lnTo>
                  <a:pt x="27553" y="55138"/>
                </a:lnTo>
                <a:lnTo>
                  <a:pt x="7284" y="92171"/>
                </a:lnTo>
                <a:lnTo>
                  <a:pt x="0" y="134874"/>
                </a:lnTo>
                <a:lnTo>
                  <a:pt x="7284" y="177576"/>
                </a:lnTo>
                <a:lnTo>
                  <a:pt x="27553" y="214609"/>
                </a:lnTo>
                <a:lnTo>
                  <a:pt x="58430" y="243779"/>
                </a:lnTo>
                <a:lnTo>
                  <a:pt x="97536" y="262890"/>
                </a:lnTo>
                <a:lnTo>
                  <a:pt x="142494" y="269748"/>
                </a:lnTo>
                <a:lnTo>
                  <a:pt x="187372" y="262890"/>
                </a:lnTo>
                <a:lnTo>
                  <a:pt x="226289" y="243779"/>
                </a:lnTo>
                <a:lnTo>
                  <a:pt x="256940" y="214609"/>
                </a:lnTo>
                <a:lnTo>
                  <a:pt x="277020" y="177576"/>
                </a:lnTo>
                <a:lnTo>
                  <a:pt x="284226" y="134874"/>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37" name="object 37"/>
          <p:cNvSpPr/>
          <p:nvPr/>
        </p:nvSpPr>
        <p:spPr>
          <a:xfrm>
            <a:off x="7699247" y="2263902"/>
            <a:ext cx="284480" cy="269875"/>
          </a:xfrm>
          <a:custGeom>
            <a:avLst/>
            <a:gdLst/>
            <a:ahLst/>
            <a:cxnLst/>
            <a:rect l="l" t="t" r="r" b="b"/>
            <a:pathLst>
              <a:path w="284479" h="269875">
                <a:moveTo>
                  <a:pt x="284226" y="134874"/>
                </a:moveTo>
                <a:lnTo>
                  <a:pt x="277020" y="92171"/>
                </a:lnTo>
                <a:lnTo>
                  <a:pt x="256940" y="55138"/>
                </a:lnTo>
                <a:lnTo>
                  <a:pt x="226289" y="25968"/>
                </a:lnTo>
                <a:lnTo>
                  <a:pt x="187372" y="6858"/>
                </a:lnTo>
                <a:lnTo>
                  <a:pt x="142494" y="0"/>
                </a:lnTo>
                <a:lnTo>
                  <a:pt x="97536" y="6858"/>
                </a:lnTo>
                <a:lnTo>
                  <a:pt x="58430" y="25968"/>
                </a:lnTo>
                <a:lnTo>
                  <a:pt x="27553" y="55138"/>
                </a:lnTo>
                <a:lnTo>
                  <a:pt x="7284" y="92171"/>
                </a:lnTo>
                <a:lnTo>
                  <a:pt x="0" y="134874"/>
                </a:lnTo>
                <a:lnTo>
                  <a:pt x="7284" y="177576"/>
                </a:lnTo>
                <a:lnTo>
                  <a:pt x="27553" y="214609"/>
                </a:lnTo>
                <a:lnTo>
                  <a:pt x="58430" y="243779"/>
                </a:lnTo>
                <a:lnTo>
                  <a:pt x="97536" y="262890"/>
                </a:lnTo>
                <a:lnTo>
                  <a:pt x="142494" y="269748"/>
                </a:lnTo>
                <a:lnTo>
                  <a:pt x="187372" y="262890"/>
                </a:lnTo>
                <a:lnTo>
                  <a:pt x="226289" y="243779"/>
                </a:lnTo>
                <a:lnTo>
                  <a:pt x="256940" y="214609"/>
                </a:lnTo>
                <a:lnTo>
                  <a:pt x="277020" y="177576"/>
                </a:lnTo>
                <a:lnTo>
                  <a:pt x="284226" y="134874"/>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nvGrpSpPr>
          <p:cNvPr id="38" name="object 38"/>
          <p:cNvGrpSpPr/>
          <p:nvPr/>
        </p:nvGrpSpPr>
        <p:grpSpPr>
          <a:xfrm>
            <a:off x="9323831" y="2249834"/>
            <a:ext cx="313690" cy="298450"/>
            <a:chOff x="7799831" y="2249834"/>
            <a:chExt cx="313690" cy="298450"/>
          </a:xfrm>
        </p:grpSpPr>
        <p:sp>
          <p:nvSpPr>
            <p:cNvPr id="39" name="object 39"/>
            <p:cNvSpPr/>
            <p:nvPr/>
          </p:nvSpPr>
          <p:spPr>
            <a:xfrm>
              <a:off x="7814309" y="2263901"/>
              <a:ext cx="284480" cy="269875"/>
            </a:xfrm>
            <a:custGeom>
              <a:avLst/>
              <a:gdLst/>
              <a:ahLst/>
              <a:cxnLst/>
              <a:rect l="l" t="t" r="r" b="b"/>
              <a:pathLst>
                <a:path w="284479" h="269875">
                  <a:moveTo>
                    <a:pt x="284226" y="134874"/>
                  </a:moveTo>
                  <a:lnTo>
                    <a:pt x="276941" y="92171"/>
                  </a:lnTo>
                  <a:lnTo>
                    <a:pt x="256672" y="55138"/>
                  </a:lnTo>
                  <a:lnTo>
                    <a:pt x="225795" y="25968"/>
                  </a:lnTo>
                  <a:lnTo>
                    <a:pt x="186690" y="6858"/>
                  </a:lnTo>
                  <a:lnTo>
                    <a:pt x="141732" y="0"/>
                  </a:lnTo>
                  <a:lnTo>
                    <a:pt x="96853" y="6858"/>
                  </a:lnTo>
                  <a:lnTo>
                    <a:pt x="57936" y="25968"/>
                  </a:lnTo>
                  <a:lnTo>
                    <a:pt x="27285" y="55138"/>
                  </a:lnTo>
                  <a:lnTo>
                    <a:pt x="7205" y="92171"/>
                  </a:lnTo>
                  <a:lnTo>
                    <a:pt x="0" y="134874"/>
                  </a:lnTo>
                  <a:lnTo>
                    <a:pt x="7205" y="177576"/>
                  </a:lnTo>
                  <a:lnTo>
                    <a:pt x="27285" y="214609"/>
                  </a:lnTo>
                  <a:lnTo>
                    <a:pt x="57936" y="243779"/>
                  </a:lnTo>
                  <a:lnTo>
                    <a:pt x="96853" y="262890"/>
                  </a:lnTo>
                  <a:lnTo>
                    <a:pt x="141732" y="269748"/>
                  </a:lnTo>
                  <a:lnTo>
                    <a:pt x="186690" y="262890"/>
                  </a:lnTo>
                  <a:lnTo>
                    <a:pt x="225795" y="243779"/>
                  </a:lnTo>
                  <a:lnTo>
                    <a:pt x="256672" y="214609"/>
                  </a:lnTo>
                  <a:lnTo>
                    <a:pt x="276941" y="177576"/>
                  </a:lnTo>
                  <a:lnTo>
                    <a:pt x="284226" y="134874"/>
                  </a:lnTo>
                  <a:close/>
                </a:path>
              </a:pathLst>
            </a:custGeom>
            <a:solidFill>
              <a:srgbClr val="FFFFFF"/>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40" name="object 40"/>
            <p:cNvSpPr/>
            <p:nvPr/>
          </p:nvSpPr>
          <p:spPr>
            <a:xfrm>
              <a:off x="7799831" y="2249834"/>
              <a:ext cx="313690" cy="298450"/>
            </a:xfrm>
            <a:custGeom>
              <a:avLst/>
              <a:gdLst/>
              <a:ahLst/>
              <a:cxnLst/>
              <a:rect l="l" t="t" r="r" b="b"/>
              <a:pathLst>
                <a:path w="313690" h="298450">
                  <a:moveTo>
                    <a:pt x="762" y="156561"/>
                  </a:moveTo>
                  <a:lnTo>
                    <a:pt x="761" y="141321"/>
                  </a:lnTo>
                  <a:lnTo>
                    <a:pt x="0" y="148941"/>
                  </a:lnTo>
                  <a:lnTo>
                    <a:pt x="762" y="156561"/>
                  </a:lnTo>
                  <a:close/>
                </a:path>
                <a:path w="313690" h="298450">
                  <a:moveTo>
                    <a:pt x="313182" y="148941"/>
                  </a:moveTo>
                  <a:lnTo>
                    <a:pt x="300839" y="92788"/>
                  </a:lnTo>
                  <a:lnTo>
                    <a:pt x="281831" y="59330"/>
                  </a:lnTo>
                  <a:lnTo>
                    <a:pt x="225780" y="14764"/>
                  </a:lnTo>
                  <a:lnTo>
                    <a:pt x="156972" y="2"/>
                  </a:lnTo>
                  <a:lnTo>
                    <a:pt x="156210" y="0"/>
                  </a:lnTo>
                  <a:lnTo>
                    <a:pt x="121127" y="3707"/>
                  </a:lnTo>
                  <a:lnTo>
                    <a:pt x="56702" y="33467"/>
                  </a:lnTo>
                  <a:lnTo>
                    <a:pt x="11804" y="92885"/>
                  </a:lnTo>
                  <a:lnTo>
                    <a:pt x="761" y="133701"/>
                  </a:lnTo>
                  <a:lnTo>
                    <a:pt x="762" y="164181"/>
                  </a:lnTo>
                  <a:lnTo>
                    <a:pt x="2286" y="171801"/>
                  </a:lnTo>
                  <a:lnTo>
                    <a:pt x="14277" y="209934"/>
                  </a:lnTo>
                  <a:lnTo>
                    <a:pt x="28956" y="234131"/>
                  </a:lnTo>
                  <a:lnTo>
                    <a:pt x="28956" y="143607"/>
                  </a:lnTo>
                  <a:lnTo>
                    <a:pt x="29718" y="136749"/>
                  </a:lnTo>
                  <a:lnTo>
                    <a:pt x="29718" y="137511"/>
                  </a:lnTo>
                  <a:lnTo>
                    <a:pt x="30480" y="130653"/>
                  </a:lnTo>
                  <a:lnTo>
                    <a:pt x="30480" y="131415"/>
                  </a:lnTo>
                  <a:lnTo>
                    <a:pt x="31242" y="124557"/>
                  </a:lnTo>
                  <a:lnTo>
                    <a:pt x="31242" y="125319"/>
                  </a:lnTo>
                  <a:lnTo>
                    <a:pt x="32766" y="118461"/>
                  </a:lnTo>
                  <a:lnTo>
                    <a:pt x="32766" y="119223"/>
                  </a:lnTo>
                  <a:lnTo>
                    <a:pt x="34290" y="113127"/>
                  </a:lnTo>
                  <a:lnTo>
                    <a:pt x="34290" y="113889"/>
                  </a:lnTo>
                  <a:lnTo>
                    <a:pt x="38861" y="101697"/>
                  </a:lnTo>
                  <a:lnTo>
                    <a:pt x="38861" y="102459"/>
                  </a:lnTo>
                  <a:lnTo>
                    <a:pt x="41148" y="96363"/>
                  </a:lnTo>
                  <a:lnTo>
                    <a:pt x="41148" y="97125"/>
                  </a:lnTo>
                  <a:lnTo>
                    <a:pt x="43433" y="93125"/>
                  </a:lnTo>
                  <a:lnTo>
                    <a:pt x="43433" y="92553"/>
                  </a:lnTo>
                  <a:lnTo>
                    <a:pt x="51053" y="81123"/>
                  </a:lnTo>
                  <a:lnTo>
                    <a:pt x="51053" y="81580"/>
                  </a:lnTo>
                  <a:lnTo>
                    <a:pt x="57150" y="73046"/>
                  </a:lnTo>
                  <a:lnTo>
                    <a:pt x="57150" y="72741"/>
                  </a:lnTo>
                  <a:lnTo>
                    <a:pt x="66294" y="63597"/>
                  </a:lnTo>
                  <a:lnTo>
                    <a:pt x="75437" y="55977"/>
                  </a:lnTo>
                  <a:lnTo>
                    <a:pt x="75437" y="56141"/>
                  </a:lnTo>
                  <a:lnTo>
                    <a:pt x="85343" y="48357"/>
                  </a:lnTo>
                  <a:lnTo>
                    <a:pt x="85343" y="48713"/>
                  </a:lnTo>
                  <a:lnTo>
                    <a:pt x="95249" y="43430"/>
                  </a:lnTo>
                  <a:lnTo>
                    <a:pt x="95249" y="43023"/>
                  </a:lnTo>
                  <a:lnTo>
                    <a:pt x="101346" y="39975"/>
                  </a:lnTo>
                  <a:lnTo>
                    <a:pt x="101346" y="40356"/>
                  </a:lnTo>
                  <a:lnTo>
                    <a:pt x="105918" y="38070"/>
                  </a:lnTo>
                  <a:lnTo>
                    <a:pt x="105918" y="37689"/>
                  </a:lnTo>
                  <a:lnTo>
                    <a:pt x="112776" y="35403"/>
                  </a:lnTo>
                  <a:lnTo>
                    <a:pt x="112776" y="35911"/>
                  </a:lnTo>
                  <a:lnTo>
                    <a:pt x="118110" y="34133"/>
                  </a:lnTo>
                  <a:lnTo>
                    <a:pt x="118110" y="33879"/>
                  </a:lnTo>
                  <a:lnTo>
                    <a:pt x="124205" y="32525"/>
                  </a:lnTo>
                  <a:lnTo>
                    <a:pt x="124205" y="32355"/>
                  </a:lnTo>
                  <a:lnTo>
                    <a:pt x="130302" y="31001"/>
                  </a:lnTo>
                  <a:lnTo>
                    <a:pt x="130302" y="30831"/>
                  </a:lnTo>
                  <a:lnTo>
                    <a:pt x="137160" y="29307"/>
                  </a:lnTo>
                  <a:lnTo>
                    <a:pt x="137160" y="29917"/>
                  </a:lnTo>
                  <a:lnTo>
                    <a:pt x="143256" y="28698"/>
                  </a:lnTo>
                  <a:lnTo>
                    <a:pt x="143256" y="28545"/>
                  </a:lnTo>
                  <a:lnTo>
                    <a:pt x="163068" y="28545"/>
                  </a:lnTo>
                  <a:lnTo>
                    <a:pt x="169164" y="29223"/>
                  </a:lnTo>
                  <a:lnTo>
                    <a:pt x="169164" y="28545"/>
                  </a:lnTo>
                  <a:lnTo>
                    <a:pt x="176022" y="29917"/>
                  </a:lnTo>
                  <a:lnTo>
                    <a:pt x="176022" y="29307"/>
                  </a:lnTo>
                  <a:lnTo>
                    <a:pt x="182880" y="30831"/>
                  </a:lnTo>
                  <a:lnTo>
                    <a:pt x="182880" y="31001"/>
                  </a:lnTo>
                  <a:lnTo>
                    <a:pt x="188976" y="32355"/>
                  </a:lnTo>
                  <a:lnTo>
                    <a:pt x="188976" y="32525"/>
                  </a:lnTo>
                  <a:lnTo>
                    <a:pt x="195072" y="33879"/>
                  </a:lnTo>
                  <a:lnTo>
                    <a:pt x="195072" y="34133"/>
                  </a:lnTo>
                  <a:lnTo>
                    <a:pt x="200406" y="35911"/>
                  </a:lnTo>
                  <a:lnTo>
                    <a:pt x="200406" y="35403"/>
                  </a:lnTo>
                  <a:lnTo>
                    <a:pt x="206502" y="37689"/>
                  </a:lnTo>
                  <a:lnTo>
                    <a:pt x="211836" y="40356"/>
                  </a:lnTo>
                  <a:lnTo>
                    <a:pt x="211836" y="39975"/>
                  </a:lnTo>
                  <a:lnTo>
                    <a:pt x="217932" y="43023"/>
                  </a:lnTo>
                  <a:lnTo>
                    <a:pt x="217932" y="43430"/>
                  </a:lnTo>
                  <a:lnTo>
                    <a:pt x="227838" y="48713"/>
                  </a:lnTo>
                  <a:lnTo>
                    <a:pt x="227838" y="48357"/>
                  </a:lnTo>
                  <a:lnTo>
                    <a:pt x="237744" y="56141"/>
                  </a:lnTo>
                  <a:lnTo>
                    <a:pt x="237744" y="55977"/>
                  </a:lnTo>
                  <a:lnTo>
                    <a:pt x="246888" y="63715"/>
                  </a:lnTo>
                  <a:lnTo>
                    <a:pt x="256032" y="72741"/>
                  </a:lnTo>
                  <a:lnTo>
                    <a:pt x="256032" y="73919"/>
                  </a:lnTo>
                  <a:lnTo>
                    <a:pt x="262128" y="81677"/>
                  </a:lnTo>
                  <a:lnTo>
                    <a:pt x="262128" y="81123"/>
                  </a:lnTo>
                  <a:lnTo>
                    <a:pt x="268986" y="92553"/>
                  </a:lnTo>
                  <a:lnTo>
                    <a:pt x="268986" y="91791"/>
                  </a:lnTo>
                  <a:lnTo>
                    <a:pt x="272034" y="97125"/>
                  </a:lnTo>
                  <a:lnTo>
                    <a:pt x="272034" y="97887"/>
                  </a:lnTo>
                  <a:lnTo>
                    <a:pt x="274320" y="102459"/>
                  </a:lnTo>
                  <a:lnTo>
                    <a:pt x="274320" y="101697"/>
                  </a:lnTo>
                  <a:lnTo>
                    <a:pt x="278892" y="113889"/>
                  </a:lnTo>
                  <a:lnTo>
                    <a:pt x="278892" y="115159"/>
                  </a:lnTo>
                  <a:lnTo>
                    <a:pt x="280416" y="119223"/>
                  </a:lnTo>
                  <a:lnTo>
                    <a:pt x="280416" y="118461"/>
                  </a:lnTo>
                  <a:lnTo>
                    <a:pt x="281940" y="125319"/>
                  </a:lnTo>
                  <a:lnTo>
                    <a:pt x="281940" y="124557"/>
                  </a:lnTo>
                  <a:lnTo>
                    <a:pt x="282702" y="131415"/>
                  </a:lnTo>
                  <a:lnTo>
                    <a:pt x="282702" y="130653"/>
                  </a:lnTo>
                  <a:lnTo>
                    <a:pt x="283464" y="137511"/>
                  </a:lnTo>
                  <a:lnTo>
                    <a:pt x="283464" y="136749"/>
                  </a:lnTo>
                  <a:lnTo>
                    <a:pt x="284226" y="143607"/>
                  </a:lnTo>
                  <a:lnTo>
                    <a:pt x="284226" y="234050"/>
                  </a:lnTo>
                  <a:lnTo>
                    <a:pt x="292827" y="222532"/>
                  </a:lnTo>
                  <a:lnTo>
                    <a:pt x="306944" y="188755"/>
                  </a:lnTo>
                  <a:lnTo>
                    <a:pt x="313182" y="148941"/>
                  </a:lnTo>
                  <a:close/>
                </a:path>
                <a:path w="313690" h="298450">
                  <a:moveTo>
                    <a:pt x="44196" y="206853"/>
                  </a:moveTo>
                  <a:lnTo>
                    <a:pt x="41148" y="200757"/>
                  </a:lnTo>
                  <a:lnTo>
                    <a:pt x="41148" y="201519"/>
                  </a:lnTo>
                  <a:lnTo>
                    <a:pt x="38862" y="195423"/>
                  </a:lnTo>
                  <a:lnTo>
                    <a:pt x="38862" y="196185"/>
                  </a:lnTo>
                  <a:lnTo>
                    <a:pt x="36576" y="190089"/>
                  </a:lnTo>
                  <a:lnTo>
                    <a:pt x="36576" y="190851"/>
                  </a:lnTo>
                  <a:lnTo>
                    <a:pt x="34290" y="184755"/>
                  </a:lnTo>
                  <a:lnTo>
                    <a:pt x="34290" y="185517"/>
                  </a:lnTo>
                  <a:lnTo>
                    <a:pt x="32766" y="178659"/>
                  </a:lnTo>
                  <a:lnTo>
                    <a:pt x="32766" y="179421"/>
                  </a:lnTo>
                  <a:lnTo>
                    <a:pt x="31242" y="172563"/>
                  </a:lnTo>
                  <a:lnTo>
                    <a:pt x="31242" y="173325"/>
                  </a:lnTo>
                  <a:lnTo>
                    <a:pt x="30480" y="167229"/>
                  </a:lnTo>
                  <a:lnTo>
                    <a:pt x="30480" y="167991"/>
                  </a:lnTo>
                  <a:lnTo>
                    <a:pt x="29718" y="161133"/>
                  </a:lnTo>
                  <a:lnTo>
                    <a:pt x="29718" y="161895"/>
                  </a:lnTo>
                  <a:lnTo>
                    <a:pt x="28956" y="155037"/>
                  </a:lnTo>
                  <a:lnTo>
                    <a:pt x="28956" y="234131"/>
                  </a:lnTo>
                  <a:lnTo>
                    <a:pt x="33190" y="241112"/>
                  </a:lnTo>
                  <a:lnTo>
                    <a:pt x="43434" y="251280"/>
                  </a:lnTo>
                  <a:lnTo>
                    <a:pt x="43434" y="206091"/>
                  </a:lnTo>
                  <a:lnTo>
                    <a:pt x="44196" y="206853"/>
                  </a:lnTo>
                  <a:close/>
                </a:path>
                <a:path w="313690" h="298450">
                  <a:moveTo>
                    <a:pt x="44195" y="91791"/>
                  </a:moveTo>
                  <a:lnTo>
                    <a:pt x="43433" y="92553"/>
                  </a:lnTo>
                  <a:lnTo>
                    <a:pt x="43433" y="93125"/>
                  </a:lnTo>
                  <a:lnTo>
                    <a:pt x="44195" y="91791"/>
                  </a:lnTo>
                  <a:close/>
                </a:path>
                <a:path w="313690" h="298450">
                  <a:moveTo>
                    <a:pt x="51053" y="216759"/>
                  </a:moveTo>
                  <a:lnTo>
                    <a:pt x="43434" y="206091"/>
                  </a:lnTo>
                  <a:lnTo>
                    <a:pt x="43434" y="251280"/>
                  </a:lnTo>
                  <a:lnTo>
                    <a:pt x="50292" y="258087"/>
                  </a:lnTo>
                  <a:lnTo>
                    <a:pt x="50292" y="215997"/>
                  </a:lnTo>
                  <a:lnTo>
                    <a:pt x="51053" y="216759"/>
                  </a:lnTo>
                  <a:close/>
                </a:path>
                <a:path w="313690" h="298450">
                  <a:moveTo>
                    <a:pt x="51053" y="81580"/>
                  </a:moveTo>
                  <a:lnTo>
                    <a:pt x="51053" y="81123"/>
                  </a:lnTo>
                  <a:lnTo>
                    <a:pt x="50291" y="82647"/>
                  </a:lnTo>
                  <a:lnTo>
                    <a:pt x="51053" y="81580"/>
                  </a:lnTo>
                  <a:close/>
                </a:path>
                <a:path w="313690" h="298450">
                  <a:moveTo>
                    <a:pt x="57911" y="225903"/>
                  </a:moveTo>
                  <a:lnTo>
                    <a:pt x="50292" y="215997"/>
                  </a:lnTo>
                  <a:lnTo>
                    <a:pt x="50292" y="258087"/>
                  </a:lnTo>
                  <a:lnTo>
                    <a:pt x="57150" y="264894"/>
                  </a:lnTo>
                  <a:lnTo>
                    <a:pt x="57150" y="225141"/>
                  </a:lnTo>
                  <a:lnTo>
                    <a:pt x="57911" y="225903"/>
                  </a:lnTo>
                  <a:close/>
                </a:path>
                <a:path w="313690" h="298450">
                  <a:moveTo>
                    <a:pt x="57911" y="71979"/>
                  </a:moveTo>
                  <a:lnTo>
                    <a:pt x="57150" y="72741"/>
                  </a:lnTo>
                  <a:lnTo>
                    <a:pt x="57150" y="73046"/>
                  </a:lnTo>
                  <a:lnTo>
                    <a:pt x="57911" y="71979"/>
                  </a:lnTo>
                  <a:close/>
                </a:path>
                <a:path w="313690" h="298450">
                  <a:moveTo>
                    <a:pt x="66294" y="270675"/>
                  </a:moveTo>
                  <a:lnTo>
                    <a:pt x="66294" y="235047"/>
                  </a:lnTo>
                  <a:lnTo>
                    <a:pt x="57150" y="225141"/>
                  </a:lnTo>
                  <a:lnTo>
                    <a:pt x="57150" y="264894"/>
                  </a:lnTo>
                  <a:lnTo>
                    <a:pt x="57678" y="265419"/>
                  </a:lnTo>
                  <a:lnTo>
                    <a:pt x="66294" y="270675"/>
                  </a:lnTo>
                  <a:close/>
                </a:path>
                <a:path w="313690" h="298450">
                  <a:moveTo>
                    <a:pt x="66294" y="63715"/>
                  </a:moveTo>
                  <a:lnTo>
                    <a:pt x="65532" y="64359"/>
                  </a:lnTo>
                  <a:lnTo>
                    <a:pt x="66294" y="63715"/>
                  </a:lnTo>
                  <a:close/>
                </a:path>
                <a:path w="313690" h="298450">
                  <a:moveTo>
                    <a:pt x="75438" y="276253"/>
                  </a:moveTo>
                  <a:lnTo>
                    <a:pt x="75438" y="242667"/>
                  </a:lnTo>
                  <a:lnTo>
                    <a:pt x="65532" y="233523"/>
                  </a:lnTo>
                  <a:lnTo>
                    <a:pt x="66294" y="235047"/>
                  </a:lnTo>
                  <a:lnTo>
                    <a:pt x="66294" y="270675"/>
                  </a:lnTo>
                  <a:lnTo>
                    <a:pt x="75438" y="276253"/>
                  </a:lnTo>
                  <a:close/>
                </a:path>
                <a:path w="313690" h="298450">
                  <a:moveTo>
                    <a:pt x="75437" y="56141"/>
                  </a:moveTo>
                  <a:lnTo>
                    <a:pt x="75437" y="55977"/>
                  </a:lnTo>
                  <a:lnTo>
                    <a:pt x="74675" y="56739"/>
                  </a:lnTo>
                  <a:lnTo>
                    <a:pt x="75437" y="56141"/>
                  </a:lnTo>
                  <a:close/>
                </a:path>
                <a:path w="313690" h="298450">
                  <a:moveTo>
                    <a:pt x="85344" y="282296"/>
                  </a:moveTo>
                  <a:lnTo>
                    <a:pt x="85344" y="249525"/>
                  </a:lnTo>
                  <a:lnTo>
                    <a:pt x="74676" y="241905"/>
                  </a:lnTo>
                  <a:lnTo>
                    <a:pt x="75438" y="242667"/>
                  </a:lnTo>
                  <a:lnTo>
                    <a:pt x="75438" y="276253"/>
                  </a:lnTo>
                  <a:lnTo>
                    <a:pt x="85344" y="282296"/>
                  </a:lnTo>
                  <a:close/>
                </a:path>
                <a:path w="313690" h="298450">
                  <a:moveTo>
                    <a:pt x="85343" y="48713"/>
                  </a:moveTo>
                  <a:lnTo>
                    <a:pt x="85343" y="48357"/>
                  </a:lnTo>
                  <a:lnTo>
                    <a:pt x="84581" y="49119"/>
                  </a:lnTo>
                  <a:lnTo>
                    <a:pt x="85343" y="48713"/>
                  </a:lnTo>
                  <a:close/>
                </a:path>
                <a:path w="313690" h="298450">
                  <a:moveTo>
                    <a:pt x="96012" y="286229"/>
                  </a:moveTo>
                  <a:lnTo>
                    <a:pt x="96012" y="255621"/>
                  </a:lnTo>
                  <a:lnTo>
                    <a:pt x="84582" y="248763"/>
                  </a:lnTo>
                  <a:lnTo>
                    <a:pt x="85344" y="249525"/>
                  </a:lnTo>
                  <a:lnTo>
                    <a:pt x="85344" y="282296"/>
                  </a:lnTo>
                  <a:lnTo>
                    <a:pt x="86395" y="282938"/>
                  </a:lnTo>
                  <a:lnTo>
                    <a:pt x="96012" y="286229"/>
                  </a:lnTo>
                  <a:close/>
                </a:path>
                <a:path w="313690" h="298450">
                  <a:moveTo>
                    <a:pt x="96012" y="43023"/>
                  </a:moveTo>
                  <a:lnTo>
                    <a:pt x="95249" y="43023"/>
                  </a:lnTo>
                  <a:lnTo>
                    <a:pt x="95249" y="43430"/>
                  </a:lnTo>
                  <a:lnTo>
                    <a:pt x="96012" y="43023"/>
                  </a:lnTo>
                  <a:close/>
                </a:path>
                <a:path w="313690" h="298450">
                  <a:moveTo>
                    <a:pt x="101346" y="257907"/>
                  </a:moveTo>
                  <a:lnTo>
                    <a:pt x="95250" y="254859"/>
                  </a:lnTo>
                  <a:lnTo>
                    <a:pt x="96012" y="255621"/>
                  </a:lnTo>
                  <a:lnTo>
                    <a:pt x="96012" y="286229"/>
                  </a:lnTo>
                  <a:lnTo>
                    <a:pt x="100584" y="287794"/>
                  </a:lnTo>
                  <a:lnTo>
                    <a:pt x="100584" y="257907"/>
                  </a:lnTo>
                  <a:lnTo>
                    <a:pt x="101346" y="257907"/>
                  </a:lnTo>
                  <a:close/>
                </a:path>
                <a:path w="313690" h="298450">
                  <a:moveTo>
                    <a:pt x="101346" y="40356"/>
                  </a:moveTo>
                  <a:lnTo>
                    <a:pt x="101346" y="39975"/>
                  </a:lnTo>
                  <a:lnTo>
                    <a:pt x="100583" y="40737"/>
                  </a:lnTo>
                  <a:lnTo>
                    <a:pt x="101346" y="40356"/>
                  </a:lnTo>
                  <a:close/>
                </a:path>
                <a:path w="313690" h="298450">
                  <a:moveTo>
                    <a:pt x="106680" y="260193"/>
                  </a:moveTo>
                  <a:lnTo>
                    <a:pt x="100584" y="257907"/>
                  </a:lnTo>
                  <a:lnTo>
                    <a:pt x="100584" y="287794"/>
                  </a:lnTo>
                  <a:lnTo>
                    <a:pt x="105918" y="289619"/>
                  </a:lnTo>
                  <a:lnTo>
                    <a:pt x="105918" y="260193"/>
                  </a:lnTo>
                  <a:lnTo>
                    <a:pt x="106680" y="260193"/>
                  </a:lnTo>
                  <a:close/>
                </a:path>
                <a:path w="313690" h="298450">
                  <a:moveTo>
                    <a:pt x="106680" y="37689"/>
                  </a:moveTo>
                  <a:lnTo>
                    <a:pt x="105918" y="37689"/>
                  </a:lnTo>
                  <a:lnTo>
                    <a:pt x="105918" y="38070"/>
                  </a:lnTo>
                  <a:lnTo>
                    <a:pt x="106680" y="37689"/>
                  </a:lnTo>
                  <a:close/>
                </a:path>
                <a:path w="313690" h="298450">
                  <a:moveTo>
                    <a:pt x="112776" y="262479"/>
                  </a:moveTo>
                  <a:lnTo>
                    <a:pt x="105918" y="260193"/>
                  </a:lnTo>
                  <a:lnTo>
                    <a:pt x="105918" y="289619"/>
                  </a:lnTo>
                  <a:lnTo>
                    <a:pt x="112014" y="291706"/>
                  </a:lnTo>
                  <a:lnTo>
                    <a:pt x="112014" y="262479"/>
                  </a:lnTo>
                  <a:lnTo>
                    <a:pt x="112776" y="262479"/>
                  </a:lnTo>
                  <a:close/>
                </a:path>
                <a:path w="313690" h="298450">
                  <a:moveTo>
                    <a:pt x="112776" y="35911"/>
                  </a:moveTo>
                  <a:lnTo>
                    <a:pt x="112776" y="35403"/>
                  </a:lnTo>
                  <a:lnTo>
                    <a:pt x="112014" y="36165"/>
                  </a:lnTo>
                  <a:lnTo>
                    <a:pt x="112776" y="35911"/>
                  </a:lnTo>
                  <a:close/>
                </a:path>
                <a:path w="313690" h="298450">
                  <a:moveTo>
                    <a:pt x="118872" y="293864"/>
                  </a:moveTo>
                  <a:lnTo>
                    <a:pt x="118872" y="264765"/>
                  </a:lnTo>
                  <a:lnTo>
                    <a:pt x="112014" y="262479"/>
                  </a:lnTo>
                  <a:lnTo>
                    <a:pt x="112014" y="291706"/>
                  </a:lnTo>
                  <a:lnTo>
                    <a:pt x="117996" y="293753"/>
                  </a:lnTo>
                  <a:lnTo>
                    <a:pt x="118872" y="293864"/>
                  </a:lnTo>
                  <a:close/>
                </a:path>
                <a:path w="313690" h="298450">
                  <a:moveTo>
                    <a:pt x="118872" y="33879"/>
                  </a:moveTo>
                  <a:lnTo>
                    <a:pt x="118110" y="33879"/>
                  </a:lnTo>
                  <a:lnTo>
                    <a:pt x="118110" y="34133"/>
                  </a:lnTo>
                  <a:lnTo>
                    <a:pt x="118872" y="33879"/>
                  </a:lnTo>
                  <a:close/>
                </a:path>
                <a:path w="313690" h="298450">
                  <a:moveTo>
                    <a:pt x="124968" y="266289"/>
                  </a:moveTo>
                  <a:lnTo>
                    <a:pt x="118110" y="264003"/>
                  </a:lnTo>
                  <a:lnTo>
                    <a:pt x="118872" y="264765"/>
                  </a:lnTo>
                  <a:lnTo>
                    <a:pt x="118872" y="293864"/>
                  </a:lnTo>
                  <a:lnTo>
                    <a:pt x="124205" y="294539"/>
                  </a:lnTo>
                  <a:lnTo>
                    <a:pt x="124205" y="266289"/>
                  </a:lnTo>
                  <a:lnTo>
                    <a:pt x="124968" y="266289"/>
                  </a:lnTo>
                  <a:close/>
                </a:path>
                <a:path w="313690" h="298450">
                  <a:moveTo>
                    <a:pt x="124968" y="32355"/>
                  </a:moveTo>
                  <a:lnTo>
                    <a:pt x="124205" y="32355"/>
                  </a:lnTo>
                  <a:lnTo>
                    <a:pt x="124205" y="32525"/>
                  </a:lnTo>
                  <a:lnTo>
                    <a:pt x="124968" y="32355"/>
                  </a:lnTo>
                  <a:close/>
                </a:path>
                <a:path w="313690" h="298450">
                  <a:moveTo>
                    <a:pt x="131064" y="295407"/>
                  </a:moveTo>
                  <a:lnTo>
                    <a:pt x="131064" y="267813"/>
                  </a:lnTo>
                  <a:lnTo>
                    <a:pt x="124205" y="266289"/>
                  </a:lnTo>
                  <a:lnTo>
                    <a:pt x="124205" y="294539"/>
                  </a:lnTo>
                  <a:lnTo>
                    <a:pt x="131064" y="295407"/>
                  </a:lnTo>
                  <a:close/>
                </a:path>
                <a:path w="313690" h="298450">
                  <a:moveTo>
                    <a:pt x="131064" y="30831"/>
                  </a:moveTo>
                  <a:lnTo>
                    <a:pt x="130302" y="30831"/>
                  </a:lnTo>
                  <a:lnTo>
                    <a:pt x="130302" y="31001"/>
                  </a:lnTo>
                  <a:lnTo>
                    <a:pt x="131064" y="30831"/>
                  </a:lnTo>
                  <a:close/>
                </a:path>
                <a:path w="313690" h="298450">
                  <a:moveTo>
                    <a:pt x="137160" y="268575"/>
                  </a:moveTo>
                  <a:lnTo>
                    <a:pt x="130302" y="267051"/>
                  </a:lnTo>
                  <a:lnTo>
                    <a:pt x="131064" y="267813"/>
                  </a:lnTo>
                  <a:lnTo>
                    <a:pt x="131064" y="295407"/>
                  </a:lnTo>
                  <a:lnTo>
                    <a:pt x="136398" y="296082"/>
                  </a:lnTo>
                  <a:lnTo>
                    <a:pt x="136398" y="268575"/>
                  </a:lnTo>
                  <a:lnTo>
                    <a:pt x="137160" y="268575"/>
                  </a:lnTo>
                  <a:close/>
                </a:path>
                <a:path w="313690" h="298450">
                  <a:moveTo>
                    <a:pt x="137160" y="29917"/>
                  </a:moveTo>
                  <a:lnTo>
                    <a:pt x="137160" y="29307"/>
                  </a:lnTo>
                  <a:lnTo>
                    <a:pt x="136398" y="30069"/>
                  </a:lnTo>
                  <a:lnTo>
                    <a:pt x="137160" y="29917"/>
                  </a:lnTo>
                  <a:close/>
                </a:path>
                <a:path w="313690" h="298450">
                  <a:moveTo>
                    <a:pt x="150114" y="297818"/>
                  </a:moveTo>
                  <a:lnTo>
                    <a:pt x="150114" y="270099"/>
                  </a:lnTo>
                  <a:lnTo>
                    <a:pt x="143256" y="269337"/>
                  </a:lnTo>
                  <a:lnTo>
                    <a:pt x="136398" y="268575"/>
                  </a:lnTo>
                  <a:lnTo>
                    <a:pt x="136398" y="296082"/>
                  </a:lnTo>
                  <a:lnTo>
                    <a:pt x="150114" y="297818"/>
                  </a:lnTo>
                  <a:close/>
                </a:path>
                <a:path w="313690" h="298450">
                  <a:moveTo>
                    <a:pt x="144018" y="28545"/>
                  </a:moveTo>
                  <a:lnTo>
                    <a:pt x="143256" y="28545"/>
                  </a:lnTo>
                  <a:lnTo>
                    <a:pt x="143256" y="28698"/>
                  </a:lnTo>
                  <a:lnTo>
                    <a:pt x="144018" y="28545"/>
                  </a:lnTo>
                  <a:close/>
                </a:path>
                <a:path w="313690" h="298450">
                  <a:moveTo>
                    <a:pt x="144018" y="269337"/>
                  </a:moveTo>
                  <a:lnTo>
                    <a:pt x="143256" y="269261"/>
                  </a:lnTo>
                  <a:lnTo>
                    <a:pt x="144018" y="269337"/>
                  </a:lnTo>
                  <a:close/>
                </a:path>
                <a:path w="313690" h="298450">
                  <a:moveTo>
                    <a:pt x="156972" y="297538"/>
                  </a:moveTo>
                  <a:lnTo>
                    <a:pt x="156972" y="270099"/>
                  </a:lnTo>
                  <a:lnTo>
                    <a:pt x="156210" y="270099"/>
                  </a:lnTo>
                  <a:lnTo>
                    <a:pt x="149352" y="269337"/>
                  </a:lnTo>
                  <a:lnTo>
                    <a:pt x="150114" y="270099"/>
                  </a:lnTo>
                  <a:lnTo>
                    <a:pt x="150114" y="297818"/>
                  </a:lnTo>
                  <a:lnTo>
                    <a:pt x="151137" y="297948"/>
                  </a:lnTo>
                  <a:lnTo>
                    <a:pt x="156972" y="297538"/>
                  </a:lnTo>
                  <a:close/>
                </a:path>
                <a:path w="313690" h="298450">
                  <a:moveTo>
                    <a:pt x="156570" y="270059"/>
                  </a:moveTo>
                  <a:lnTo>
                    <a:pt x="156210" y="270023"/>
                  </a:lnTo>
                  <a:lnTo>
                    <a:pt x="156570" y="270059"/>
                  </a:lnTo>
                  <a:close/>
                </a:path>
                <a:path w="313690" h="298450">
                  <a:moveTo>
                    <a:pt x="169926" y="296627"/>
                  </a:moveTo>
                  <a:lnTo>
                    <a:pt x="169926" y="269337"/>
                  </a:lnTo>
                  <a:lnTo>
                    <a:pt x="163068" y="270099"/>
                  </a:lnTo>
                  <a:lnTo>
                    <a:pt x="163068" y="269337"/>
                  </a:lnTo>
                  <a:lnTo>
                    <a:pt x="156570" y="270059"/>
                  </a:lnTo>
                  <a:lnTo>
                    <a:pt x="156972" y="270099"/>
                  </a:lnTo>
                  <a:lnTo>
                    <a:pt x="156972" y="297538"/>
                  </a:lnTo>
                  <a:lnTo>
                    <a:pt x="169926" y="296627"/>
                  </a:lnTo>
                  <a:close/>
                </a:path>
                <a:path w="313690" h="298450">
                  <a:moveTo>
                    <a:pt x="169926" y="29307"/>
                  </a:moveTo>
                  <a:lnTo>
                    <a:pt x="169164" y="28545"/>
                  </a:lnTo>
                  <a:lnTo>
                    <a:pt x="169164" y="29223"/>
                  </a:lnTo>
                  <a:lnTo>
                    <a:pt x="169926" y="29307"/>
                  </a:lnTo>
                  <a:close/>
                </a:path>
                <a:path w="313690" h="298450">
                  <a:moveTo>
                    <a:pt x="176784" y="296145"/>
                  </a:moveTo>
                  <a:lnTo>
                    <a:pt x="176784" y="268575"/>
                  </a:lnTo>
                  <a:lnTo>
                    <a:pt x="169164" y="269337"/>
                  </a:lnTo>
                  <a:lnTo>
                    <a:pt x="169926" y="269337"/>
                  </a:lnTo>
                  <a:lnTo>
                    <a:pt x="169926" y="296627"/>
                  </a:lnTo>
                  <a:lnTo>
                    <a:pt x="176784" y="296145"/>
                  </a:lnTo>
                  <a:close/>
                </a:path>
                <a:path w="313690" h="298450">
                  <a:moveTo>
                    <a:pt x="176784" y="30069"/>
                  </a:moveTo>
                  <a:lnTo>
                    <a:pt x="176022" y="29307"/>
                  </a:lnTo>
                  <a:lnTo>
                    <a:pt x="176022" y="29917"/>
                  </a:lnTo>
                  <a:lnTo>
                    <a:pt x="176784" y="30069"/>
                  </a:lnTo>
                  <a:close/>
                </a:path>
                <a:path w="313690" h="298450">
                  <a:moveTo>
                    <a:pt x="182880" y="267051"/>
                  </a:moveTo>
                  <a:lnTo>
                    <a:pt x="176022" y="268575"/>
                  </a:lnTo>
                  <a:lnTo>
                    <a:pt x="176784" y="268575"/>
                  </a:lnTo>
                  <a:lnTo>
                    <a:pt x="176784" y="296145"/>
                  </a:lnTo>
                  <a:lnTo>
                    <a:pt x="182118" y="295771"/>
                  </a:lnTo>
                  <a:lnTo>
                    <a:pt x="182118" y="267813"/>
                  </a:lnTo>
                  <a:lnTo>
                    <a:pt x="182880" y="267051"/>
                  </a:lnTo>
                  <a:close/>
                </a:path>
                <a:path w="313690" h="298450">
                  <a:moveTo>
                    <a:pt x="182880" y="31001"/>
                  </a:moveTo>
                  <a:lnTo>
                    <a:pt x="182880" y="30831"/>
                  </a:lnTo>
                  <a:lnTo>
                    <a:pt x="182118" y="30831"/>
                  </a:lnTo>
                  <a:lnTo>
                    <a:pt x="182880" y="31001"/>
                  </a:lnTo>
                  <a:close/>
                </a:path>
                <a:path w="313690" h="298450">
                  <a:moveTo>
                    <a:pt x="188976" y="294374"/>
                  </a:moveTo>
                  <a:lnTo>
                    <a:pt x="188976" y="266289"/>
                  </a:lnTo>
                  <a:lnTo>
                    <a:pt x="182118" y="267813"/>
                  </a:lnTo>
                  <a:lnTo>
                    <a:pt x="182118" y="295771"/>
                  </a:lnTo>
                  <a:lnTo>
                    <a:pt x="184470" y="295605"/>
                  </a:lnTo>
                  <a:lnTo>
                    <a:pt x="188976" y="294374"/>
                  </a:lnTo>
                  <a:close/>
                </a:path>
                <a:path w="313690" h="298450">
                  <a:moveTo>
                    <a:pt x="188976" y="32525"/>
                  </a:moveTo>
                  <a:lnTo>
                    <a:pt x="188976" y="32355"/>
                  </a:lnTo>
                  <a:lnTo>
                    <a:pt x="188214" y="32355"/>
                  </a:lnTo>
                  <a:lnTo>
                    <a:pt x="188976" y="32525"/>
                  </a:lnTo>
                  <a:close/>
                </a:path>
                <a:path w="313690" h="298450">
                  <a:moveTo>
                    <a:pt x="195072" y="264003"/>
                  </a:moveTo>
                  <a:lnTo>
                    <a:pt x="188214" y="266289"/>
                  </a:lnTo>
                  <a:lnTo>
                    <a:pt x="188976" y="266289"/>
                  </a:lnTo>
                  <a:lnTo>
                    <a:pt x="188976" y="294374"/>
                  </a:lnTo>
                  <a:lnTo>
                    <a:pt x="194310" y="292916"/>
                  </a:lnTo>
                  <a:lnTo>
                    <a:pt x="194310" y="264765"/>
                  </a:lnTo>
                  <a:lnTo>
                    <a:pt x="195072" y="264003"/>
                  </a:lnTo>
                  <a:close/>
                </a:path>
                <a:path w="313690" h="298450">
                  <a:moveTo>
                    <a:pt x="195072" y="34133"/>
                  </a:moveTo>
                  <a:lnTo>
                    <a:pt x="195072" y="33879"/>
                  </a:lnTo>
                  <a:lnTo>
                    <a:pt x="194310" y="33879"/>
                  </a:lnTo>
                  <a:lnTo>
                    <a:pt x="195072" y="34133"/>
                  </a:lnTo>
                  <a:close/>
                </a:path>
                <a:path w="313690" h="298450">
                  <a:moveTo>
                    <a:pt x="201168" y="291041"/>
                  </a:moveTo>
                  <a:lnTo>
                    <a:pt x="201168" y="262479"/>
                  </a:lnTo>
                  <a:lnTo>
                    <a:pt x="194310" y="264765"/>
                  </a:lnTo>
                  <a:lnTo>
                    <a:pt x="194310" y="292916"/>
                  </a:lnTo>
                  <a:lnTo>
                    <a:pt x="201168" y="291041"/>
                  </a:lnTo>
                  <a:close/>
                </a:path>
                <a:path w="313690" h="298450">
                  <a:moveTo>
                    <a:pt x="201168" y="36165"/>
                  </a:moveTo>
                  <a:lnTo>
                    <a:pt x="200406" y="35403"/>
                  </a:lnTo>
                  <a:lnTo>
                    <a:pt x="200406" y="35911"/>
                  </a:lnTo>
                  <a:lnTo>
                    <a:pt x="201168" y="36165"/>
                  </a:lnTo>
                  <a:close/>
                </a:path>
                <a:path w="313690" h="298450">
                  <a:moveTo>
                    <a:pt x="212597" y="287917"/>
                  </a:moveTo>
                  <a:lnTo>
                    <a:pt x="212597" y="257907"/>
                  </a:lnTo>
                  <a:lnTo>
                    <a:pt x="200406" y="262479"/>
                  </a:lnTo>
                  <a:lnTo>
                    <a:pt x="201168" y="262479"/>
                  </a:lnTo>
                  <a:lnTo>
                    <a:pt x="201168" y="291041"/>
                  </a:lnTo>
                  <a:lnTo>
                    <a:pt x="212597" y="287917"/>
                  </a:lnTo>
                  <a:close/>
                </a:path>
                <a:path w="313690" h="298450">
                  <a:moveTo>
                    <a:pt x="212597" y="40737"/>
                  </a:moveTo>
                  <a:lnTo>
                    <a:pt x="211836" y="39975"/>
                  </a:lnTo>
                  <a:lnTo>
                    <a:pt x="211836" y="40356"/>
                  </a:lnTo>
                  <a:lnTo>
                    <a:pt x="212597" y="40737"/>
                  </a:lnTo>
                  <a:close/>
                </a:path>
                <a:path w="313690" h="298450">
                  <a:moveTo>
                    <a:pt x="217932" y="254859"/>
                  </a:moveTo>
                  <a:lnTo>
                    <a:pt x="211836" y="257907"/>
                  </a:lnTo>
                  <a:lnTo>
                    <a:pt x="212597" y="257907"/>
                  </a:lnTo>
                  <a:lnTo>
                    <a:pt x="212597" y="287917"/>
                  </a:lnTo>
                  <a:lnTo>
                    <a:pt x="216651" y="286809"/>
                  </a:lnTo>
                  <a:lnTo>
                    <a:pt x="217170" y="286544"/>
                  </a:lnTo>
                  <a:lnTo>
                    <a:pt x="217170" y="255621"/>
                  </a:lnTo>
                  <a:lnTo>
                    <a:pt x="217932" y="254859"/>
                  </a:lnTo>
                  <a:close/>
                </a:path>
                <a:path w="313690" h="298450">
                  <a:moveTo>
                    <a:pt x="217932" y="43430"/>
                  </a:moveTo>
                  <a:lnTo>
                    <a:pt x="217932" y="43023"/>
                  </a:lnTo>
                  <a:lnTo>
                    <a:pt x="217170" y="43023"/>
                  </a:lnTo>
                  <a:lnTo>
                    <a:pt x="217932" y="43430"/>
                  </a:lnTo>
                  <a:close/>
                </a:path>
                <a:path w="313690" h="298450">
                  <a:moveTo>
                    <a:pt x="228600" y="248763"/>
                  </a:moveTo>
                  <a:lnTo>
                    <a:pt x="217170" y="255621"/>
                  </a:lnTo>
                  <a:lnTo>
                    <a:pt x="217170" y="286544"/>
                  </a:lnTo>
                  <a:lnTo>
                    <a:pt x="227838" y="281093"/>
                  </a:lnTo>
                  <a:lnTo>
                    <a:pt x="227838" y="249525"/>
                  </a:lnTo>
                  <a:lnTo>
                    <a:pt x="228600" y="248763"/>
                  </a:lnTo>
                  <a:close/>
                </a:path>
                <a:path w="313690" h="298450">
                  <a:moveTo>
                    <a:pt x="228600" y="49119"/>
                  </a:moveTo>
                  <a:lnTo>
                    <a:pt x="227838" y="48357"/>
                  </a:lnTo>
                  <a:lnTo>
                    <a:pt x="227838" y="48713"/>
                  </a:lnTo>
                  <a:lnTo>
                    <a:pt x="228600" y="49119"/>
                  </a:lnTo>
                  <a:close/>
                </a:path>
                <a:path w="313690" h="298450">
                  <a:moveTo>
                    <a:pt x="238506" y="241905"/>
                  </a:moveTo>
                  <a:lnTo>
                    <a:pt x="227838" y="249525"/>
                  </a:lnTo>
                  <a:lnTo>
                    <a:pt x="227838" y="281093"/>
                  </a:lnTo>
                  <a:lnTo>
                    <a:pt x="237744" y="276032"/>
                  </a:lnTo>
                  <a:lnTo>
                    <a:pt x="237744" y="242667"/>
                  </a:lnTo>
                  <a:lnTo>
                    <a:pt x="238506" y="241905"/>
                  </a:lnTo>
                  <a:close/>
                </a:path>
                <a:path w="313690" h="298450">
                  <a:moveTo>
                    <a:pt x="238506" y="56739"/>
                  </a:moveTo>
                  <a:lnTo>
                    <a:pt x="237744" y="55977"/>
                  </a:lnTo>
                  <a:lnTo>
                    <a:pt x="237744" y="56141"/>
                  </a:lnTo>
                  <a:lnTo>
                    <a:pt x="238506" y="56739"/>
                  </a:lnTo>
                  <a:close/>
                </a:path>
                <a:path w="313690" h="298450">
                  <a:moveTo>
                    <a:pt x="247650" y="233523"/>
                  </a:moveTo>
                  <a:lnTo>
                    <a:pt x="237744" y="242667"/>
                  </a:lnTo>
                  <a:lnTo>
                    <a:pt x="237744" y="276032"/>
                  </a:lnTo>
                  <a:lnTo>
                    <a:pt x="246335" y="271642"/>
                  </a:lnTo>
                  <a:lnTo>
                    <a:pt x="246888" y="271183"/>
                  </a:lnTo>
                  <a:lnTo>
                    <a:pt x="246888" y="235047"/>
                  </a:lnTo>
                  <a:lnTo>
                    <a:pt x="247650" y="233523"/>
                  </a:lnTo>
                  <a:close/>
                </a:path>
                <a:path w="313690" h="298450">
                  <a:moveTo>
                    <a:pt x="247650" y="64359"/>
                  </a:moveTo>
                  <a:lnTo>
                    <a:pt x="246888" y="63597"/>
                  </a:lnTo>
                  <a:lnTo>
                    <a:pt x="247650" y="64359"/>
                  </a:lnTo>
                  <a:close/>
                </a:path>
                <a:path w="313690" h="298450">
                  <a:moveTo>
                    <a:pt x="256032" y="263592"/>
                  </a:moveTo>
                  <a:lnTo>
                    <a:pt x="256032" y="225141"/>
                  </a:lnTo>
                  <a:lnTo>
                    <a:pt x="246888" y="235047"/>
                  </a:lnTo>
                  <a:lnTo>
                    <a:pt x="246888" y="271183"/>
                  </a:lnTo>
                  <a:lnTo>
                    <a:pt x="256032" y="263592"/>
                  </a:lnTo>
                  <a:close/>
                </a:path>
                <a:path w="313690" h="298450">
                  <a:moveTo>
                    <a:pt x="256032" y="73919"/>
                  </a:moveTo>
                  <a:lnTo>
                    <a:pt x="256032" y="72741"/>
                  </a:lnTo>
                  <a:lnTo>
                    <a:pt x="254508" y="71979"/>
                  </a:lnTo>
                  <a:lnTo>
                    <a:pt x="256032" y="73919"/>
                  </a:lnTo>
                  <a:close/>
                </a:path>
                <a:path w="313690" h="298450">
                  <a:moveTo>
                    <a:pt x="262890" y="257898"/>
                  </a:moveTo>
                  <a:lnTo>
                    <a:pt x="262890" y="215997"/>
                  </a:lnTo>
                  <a:lnTo>
                    <a:pt x="254508" y="225903"/>
                  </a:lnTo>
                  <a:lnTo>
                    <a:pt x="256032" y="225141"/>
                  </a:lnTo>
                  <a:lnTo>
                    <a:pt x="256032" y="263592"/>
                  </a:lnTo>
                  <a:lnTo>
                    <a:pt x="262890" y="257898"/>
                  </a:lnTo>
                  <a:close/>
                </a:path>
                <a:path w="313690" h="298450">
                  <a:moveTo>
                    <a:pt x="262890" y="82647"/>
                  </a:moveTo>
                  <a:lnTo>
                    <a:pt x="262128" y="81123"/>
                  </a:lnTo>
                  <a:lnTo>
                    <a:pt x="262128" y="81677"/>
                  </a:lnTo>
                  <a:lnTo>
                    <a:pt x="262890" y="82647"/>
                  </a:lnTo>
                  <a:close/>
                </a:path>
                <a:path w="313690" h="298450">
                  <a:moveTo>
                    <a:pt x="272034" y="250306"/>
                  </a:moveTo>
                  <a:lnTo>
                    <a:pt x="272034" y="200757"/>
                  </a:lnTo>
                  <a:lnTo>
                    <a:pt x="268986" y="206853"/>
                  </a:lnTo>
                  <a:lnTo>
                    <a:pt x="268986" y="206091"/>
                  </a:lnTo>
                  <a:lnTo>
                    <a:pt x="262128" y="216759"/>
                  </a:lnTo>
                  <a:lnTo>
                    <a:pt x="262890" y="215997"/>
                  </a:lnTo>
                  <a:lnTo>
                    <a:pt x="262890" y="257898"/>
                  </a:lnTo>
                  <a:lnTo>
                    <a:pt x="272034" y="250306"/>
                  </a:lnTo>
                  <a:close/>
                </a:path>
                <a:path w="313690" h="298450">
                  <a:moveTo>
                    <a:pt x="272034" y="97887"/>
                  </a:moveTo>
                  <a:lnTo>
                    <a:pt x="272034" y="97125"/>
                  </a:lnTo>
                  <a:lnTo>
                    <a:pt x="271272" y="96363"/>
                  </a:lnTo>
                  <a:lnTo>
                    <a:pt x="272034" y="97887"/>
                  </a:lnTo>
                  <a:close/>
                </a:path>
                <a:path w="313690" h="298450">
                  <a:moveTo>
                    <a:pt x="278892" y="241194"/>
                  </a:moveTo>
                  <a:lnTo>
                    <a:pt x="278892" y="184755"/>
                  </a:lnTo>
                  <a:lnTo>
                    <a:pt x="276606" y="190851"/>
                  </a:lnTo>
                  <a:lnTo>
                    <a:pt x="276606" y="190089"/>
                  </a:lnTo>
                  <a:lnTo>
                    <a:pt x="274320" y="196185"/>
                  </a:lnTo>
                  <a:lnTo>
                    <a:pt x="274320" y="195423"/>
                  </a:lnTo>
                  <a:lnTo>
                    <a:pt x="271272" y="201519"/>
                  </a:lnTo>
                  <a:lnTo>
                    <a:pt x="272034" y="200757"/>
                  </a:lnTo>
                  <a:lnTo>
                    <a:pt x="272034" y="250306"/>
                  </a:lnTo>
                  <a:lnTo>
                    <a:pt x="272175" y="250189"/>
                  </a:lnTo>
                  <a:lnTo>
                    <a:pt x="278892" y="241194"/>
                  </a:lnTo>
                  <a:close/>
                </a:path>
                <a:path w="313690" h="298450">
                  <a:moveTo>
                    <a:pt x="278892" y="115159"/>
                  </a:moveTo>
                  <a:lnTo>
                    <a:pt x="278892" y="113889"/>
                  </a:lnTo>
                  <a:lnTo>
                    <a:pt x="278130" y="113127"/>
                  </a:lnTo>
                  <a:lnTo>
                    <a:pt x="278892" y="115159"/>
                  </a:lnTo>
                  <a:close/>
                </a:path>
                <a:path w="313690" h="298450">
                  <a:moveTo>
                    <a:pt x="284226" y="234050"/>
                  </a:moveTo>
                  <a:lnTo>
                    <a:pt x="284226" y="155037"/>
                  </a:lnTo>
                  <a:lnTo>
                    <a:pt x="283464" y="161895"/>
                  </a:lnTo>
                  <a:lnTo>
                    <a:pt x="283464" y="161133"/>
                  </a:lnTo>
                  <a:lnTo>
                    <a:pt x="282702" y="167991"/>
                  </a:lnTo>
                  <a:lnTo>
                    <a:pt x="282702" y="167229"/>
                  </a:lnTo>
                  <a:lnTo>
                    <a:pt x="281940" y="173325"/>
                  </a:lnTo>
                  <a:lnTo>
                    <a:pt x="280416" y="179421"/>
                  </a:lnTo>
                  <a:lnTo>
                    <a:pt x="280416" y="178659"/>
                  </a:lnTo>
                  <a:lnTo>
                    <a:pt x="278130" y="185517"/>
                  </a:lnTo>
                  <a:lnTo>
                    <a:pt x="278892" y="184755"/>
                  </a:lnTo>
                  <a:lnTo>
                    <a:pt x="278892" y="241194"/>
                  </a:lnTo>
                  <a:lnTo>
                    <a:pt x="284226" y="234050"/>
                  </a:lnTo>
                  <a:close/>
                </a:path>
              </a:pathLst>
            </a:custGeom>
            <a:solidFill>
              <a:srgbClr val="002060"/>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grpSp>
        <p:nvGrpSpPr>
          <p:cNvPr id="41" name="object 41"/>
          <p:cNvGrpSpPr/>
          <p:nvPr/>
        </p:nvGrpSpPr>
        <p:grpSpPr>
          <a:xfrm>
            <a:off x="9323831" y="2637754"/>
            <a:ext cx="313690" cy="298450"/>
            <a:chOff x="7799831" y="2637754"/>
            <a:chExt cx="313690" cy="298450"/>
          </a:xfrm>
        </p:grpSpPr>
        <p:sp>
          <p:nvSpPr>
            <p:cNvPr id="42" name="object 42"/>
            <p:cNvSpPr/>
            <p:nvPr/>
          </p:nvSpPr>
          <p:spPr>
            <a:xfrm>
              <a:off x="7814309" y="2651760"/>
              <a:ext cx="284480" cy="270510"/>
            </a:xfrm>
            <a:custGeom>
              <a:avLst/>
              <a:gdLst/>
              <a:ahLst/>
              <a:cxnLst/>
              <a:rect l="l" t="t" r="r" b="b"/>
              <a:pathLst>
                <a:path w="284479" h="270510">
                  <a:moveTo>
                    <a:pt x="284226" y="134874"/>
                  </a:moveTo>
                  <a:lnTo>
                    <a:pt x="276941" y="92171"/>
                  </a:lnTo>
                  <a:lnTo>
                    <a:pt x="256672" y="55138"/>
                  </a:lnTo>
                  <a:lnTo>
                    <a:pt x="225795" y="25968"/>
                  </a:lnTo>
                  <a:lnTo>
                    <a:pt x="186690" y="6858"/>
                  </a:lnTo>
                  <a:lnTo>
                    <a:pt x="141732" y="0"/>
                  </a:lnTo>
                  <a:lnTo>
                    <a:pt x="96853" y="6858"/>
                  </a:lnTo>
                  <a:lnTo>
                    <a:pt x="57936" y="25968"/>
                  </a:lnTo>
                  <a:lnTo>
                    <a:pt x="27285" y="55138"/>
                  </a:lnTo>
                  <a:lnTo>
                    <a:pt x="7205" y="92171"/>
                  </a:lnTo>
                  <a:lnTo>
                    <a:pt x="0" y="134874"/>
                  </a:lnTo>
                  <a:lnTo>
                    <a:pt x="7205" y="177655"/>
                  </a:lnTo>
                  <a:lnTo>
                    <a:pt x="27285" y="214877"/>
                  </a:lnTo>
                  <a:lnTo>
                    <a:pt x="57936" y="244272"/>
                  </a:lnTo>
                  <a:lnTo>
                    <a:pt x="96853" y="263572"/>
                  </a:lnTo>
                  <a:lnTo>
                    <a:pt x="141732" y="270510"/>
                  </a:lnTo>
                  <a:lnTo>
                    <a:pt x="186690" y="263572"/>
                  </a:lnTo>
                  <a:lnTo>
                    <a:pt x="225795" y="244272"/>
                  </a:lnTo>
                  <a:lnTo>
                    <a:pt x="256672" y="214877"/>
                  </a:lnTo>
                  <a:lnTo>
                    <a:pt x="276941" y="177655"/>
                  </a:lnTo>
                  <a:lnTo>
                    <a:pt x="284226" y="134874"/>
                  </a:lnTo>
                  <a:close/>
                </a:path>
              </a:pathLst>
            </a:custGeom>
            <a:solidFill>
              <a:srgbClr val="FFFFFF"/>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43" name="object 43"/>
            <p:cNvSpPr/>
            <p:nvPr/>
          </p:nvSpPr>
          <p:spPr>
            <a:xfrm>
              <a:off x="7799831" y="2637754"/>
              <a:ext cx="313690" cy="298450"/>
            </a:xfrm>
            <a:custGeom>
              <a:avLst/>
              <a:gdLst/>
              <a:ahLst/>
              <a:cxnLst/>
              <a:rect l="l" t="t" r="r" b="b"/>
              <a:pathLst>
                <a:path w="313690" h="298450">
                  <a:moveTo>
                    <a:pt x="762" y="156499"/>
                  </a:moveTo>
                  <a:lnTo>
                    <a:pt x="761" y="141259"/>
                  </a:lnTo>
                  <a:lnTo>
                    <a:pt x="0" y="148879"/>
                  </a:lnTo>
                  <a:lnTo>
                    <a:pt x="762" y="156499"/>
                  </a:lnTo>
                  <a:close/>
                </a:path>
                <a:path w="313690" h="298450">
                  <a:moveTo>
                    <a:pt x="313182" y="148879"/>
                  </a:moveTo>
                  <a:lnTo>
                    <a:pt x="300756" y="92770"/>
                  </a:lnTo>
                  <a:lnTo>
                    <a:pt x="281712" y="59340"/>
                  </a:lnTo>
                  <a:lnTo>
                    <a:pt x="225695" y="14787"/>
                  </a:lnTo>
                  <a:lnTo>
                    <a:pt x="156972" y="0"/>
                  </a:lnTo>
                  <a:lnTo>
                    <a:pt x="156210" y="2"/>
                  </a:lnTo>
                  <a:lnTo>
                    <a:pt x="87418" y="14841"/>
                  </a:lnTo>
                  <a:lnTo>
                    <a:pt x="31141" y="59407"/>
                  </a:lnTo>
                  <a:lnTo>
                    <a:pt x="11902" y="92816"/>
                  </a:lnTo>
                  <a:lnTo>
                    <a:pt x="761" y="133639"/>
                  </a:lnTo>
                  <a:lnTo>
                    <a:pt x="762" y="164119"/>
                  </a:lnTo>
                  <a:lnTo>
                    <a:pt x="2286" y="171739"/>
                  </a:lnTo>
                  <a:lnTo>
                    <a:pt x="14296" y="209919"/>
                  </a:lnTo>
                  <a:lnTo>
                    <a:pt x="28956" y="234099"/>
                  </a:lnTo>
                  <a:lnTo>
                    <a:pt x="28956" y="143545"/>
                  </a:lnTo>
                  <a:lnTo>
                    <a:pt x="29718" y="136687"/>
                  </a:lnTo>
                  <a:lnTo>
                    <a:pt x="29718" y="137449"/>
                  </a:lnTo>
                  <a:lnTo>
                    <a:pt x="30480" y="130591"/>
                  </a:lnTo>
                  <a:lnTo>
                    <a:pt x="30480" y="131353"/>
                  </a:lnTo>
                  <a:lnTo>
                    <a:pt x="31242" y="124495"/>
                  </a:lnTo>
                  <a:lnTo>
                    <a:pt x="31242" y="125257"/>
                  </a:lnTo>
                  <a:lnTo>
                    <a:pt x="32766" y="118399"/>
                  </a:lnTo>
                  <a:lnTo>
                    <a:pt x="32766" y="119161"/>
                  </a:lnTo>
                  <a:lnTo>
                    <a:pt x="34290" y="113065"/>
                  </a:lnTo>
                  <a:lnTo>
                    <a:pt x="34290" y="113827"/>
                  </a:lnTo>
                  <a:lnTo>
                    <a:pt x="38861" y="101635"/>
                  </a:lnTo>
                  <a:lnTo>
                    <a:pt x="38861" y="102397"/>
                  </a:lnTo>
                  <a:lnTo>
                    <a:pt x="41148" y="97063"/>
                  </a:lnTo>
                  <a:lnTo>
                    <a:pt x="43433" y="93063"/>
                  </a:lnTo>
                  <a:lnTo>
                    <a:pt x="43433" y="92491"/>
                  </a:lnTo>
                  <a:lnTo>
                    <a:pt x="51053" y="81061"/>
                  </a:lnTo>
                  <a:lnTo>
                    <a:pt x="51053" y="81518"/>
                  </a:lnTo>
                  <a:lnTo>
                    <a:pt x="57150" y="72984"/>
                  </a:lnTo>
                  <a:lnTo>
                    <a:pt x="57150" y="72679"/>
                  </a:lnTo>
                  <a:lnTo>
                    <a:pt x="66294" y="63535"/>
                  </a:lnTo>
                  <a:lnTo>
                    <a:pt x="75437" y="55915"/>
                  </a:lnTo>
                  <a:lnTo>
                    <a:pt x="75437" y="56133"/>
                  </a:lnTo>
                  <a:lnTo>
                    <a:pt x="84581" y="49602"/>
                  </a:lnTo>
                  <a:lnTo>
                    <a:pt x="84581" y="49057"/>
                  </a:lnTo>
                  <a:lnTo>
                    <a:pt x="95249" y="43368"/>
                  </a:lnTo>
                  <a:lnTo>
                    <a:pt x="95249" y="42961"/>
                  </a:lnTo>
                  <a:lnTo>
                    <a:pt x="101346" y="39913"/>
                  </a:lnTo>
                  <a:lnTo>
                    <a:pt x="101346" y="40294"/>
                  </a:lnTo>
                  <a:lnTo>
                    <a:pt x="105918" y="38008"/>
                  </a:lnTo>
                  <a:lnTo>
                    <a:pt x="105918" y="37627"/>
                  </a:lnTo>
                  <a:lnTo>
                    <a:pt x="112776" y="35341"/>
                  </a:lnTo>
                  <a:lnTo>
                    <a:pt x="112776" y="35849"/>
                  </a:lnTo>
                  <a:lnTo>
                    <a:pt x="118110" y="34071"/>
                  </a:lnTo>
                  <a:lnTo>
                    <a:pt x="118110" y="33817"/>
                  </a:lnTo>
                  <a:lnTo>
                    <a:pt x="124205" y="32463"/>
                  </a:lnTo>
                  <a:lnTo>
                    <a:pt x="124205" y="32293"/>
                  </a:lnTo>
                  <a:lnTo>
                    <a:pt x="130302" y="30939"/>
                  </a:lnTo>
                  <a:lnTo>
                    <a:pt x="130302" y="30769"/>
                  </a:lnTo>
                  <a:lnTo>
                    <a:pt x="137160" y="29245"/>
                  </a:lnTo>
                  <a:lnTo>
                    <a:pt x="137160" y="29931"/>
                  </a:lnTo>
                  <a:lnTo>
                    <a:pt x="143256" y="29321"/>
                  </a:lnTo>
                  <a:lnTo>
                    <a:pt x="149352" y="28568"/>
                  </a:lnTo>
                  <a:lnTo>
                    <a:pt x="163068" y="28483"/>
                  </a:lnTo>
                  <a:lnTo>
                    <a:pt x="169926" y="29245"/>
                  </a:lnTo>
                  <a:lnTo>
                    <a:pt x="176784" y="30007"/>
                  </a:lnTo>
                  <a:lnTo>
                    <a:pt x="182880" y="30769"/>
                  </a:lnTo>
                  <a:lnTo>
                    <a:pt x="182880" y="30939"/>
                  </a:lnTo>
                  <a:lnTo>
                    <a:pt x="188976" y="32293"/>
                  </a:lnTo>
                  <a:lnTo>
                    <a:pt x="188976" y="32463"/>
                  </a:lnTo>
                  <a:lnTo>
                    <a:pt x="195072" y="33817"/>
                  </a:lnTo>
                  <a:lnTo>
                    <a:pt x="195072" y="34071"/>
                  </a:lnTo>
                  <a:lnTo>
                    <a:pt x="200406" y="35849"/>
                  </a:lnTo>
                  <a:lnTo>
                    <a:pt x="200406" y="35341"/>
                  </a:lnTo>
                  <a:lnTo>
                    <a:pt x="206502" y="38389"/>
                  </a:lnTo>
                  <a:lnTo>
                    <a:pt x="206502" y="37627"/>
                  </a:lnTo>
                  <a:lnTo>
                    <a:pt x="211836" y="40294"/>
                  </a:lnTo>
                  <a:lnTo>
                    <a:pt x="211836" y="39913"/>
                  </a:lnTo>
                  <a:lnTo>
                    <a:pt x="217932" y="42961"/>
                  </a:lnTo>
                  <a:lnTo>
                    <a:pt x="217932" y="43368"/>
                  </a:lnTo>
                  <a:lnTo>
                    <a:pt x="228600" y="49057"/>
                  </a:lnTo>
                  <a:lnTo>
                    <a:pt x="228600" y="49602"/>
                  </a:lnTo>
                  <a:lnTo>
                    <a:pt x="237744" y="56133"/>
                  </a:lnTo>
                  <a:lnTo>
                    <a:pt x="237744" y="55915"/>
                  </a:lnTo>
                  <a:lnTo>
                    <a:pt x="246888" y="63652"/>
                  </a:lnTo>
                  <a:lnTo>
                    <a:pt x="256032" y="72679"/>
                  </a:lnTo>
                  <a:lnTo>
                    <a:pt x="256032" y="73857"/>
                  </a:lnTo>
                  <a:lnTo>
                    <a:pt x="262128" y="81615"/>
                  </a:lnTo>
                  <a:lnTo>
                    <a:pt x="262128" y="81061"/>
                  </a:lnTo>
                  <a:lnTo>
                    <a:pt x="268986" y="92491"/>
                  </a:lnTo>
                  <a:lnTo>
                    <a:pt x="268986" y="91729"/>
                  </a:lnTo>
                  <a:lnTo>
                    <a:pt x="272034" y="97063"/>
                  </a:lnTo>
                  <a:lnTo>
                    <a:pt x="272034" y="98397"/>
                  </a:lnTo>
                  <a:lnTo>
                    <a:pt x="274320" y="102397"/>
                  </a:lnTo>
                  <a:lnTo>
                    <a:pt x="274320" y="101635"/>
                  </a:lnTo>
                  <a:lnTo>
                    <a:pt x="278892" y="113827"/>
                  </a:lnTo>
                  <a:lnTo>
                    <a:pt x="278892" y="115097"/>
                  </a:lnTo>
                  <a:lnTo>
                    <a:pt x="280416" y="119161"/>
                  </a:lnTo>
                  <a:lnTo>
                    <a:pt x="280416" y="118399"/>
                  </a:lnTo>
                  <a:lnTo>
                    <a:pt x="281940" y="125257"/>
                  </a:lnTo>
                  <a:lnTo>
                    <a:pt x="281940" y="124495"/>
                  </a:lnTo>
                  <a:lnTo>
                    <a:pt x="282702" y="131353"/>
                  </a:lnTo>
                  <a:lnTo>
                    <a:pt x="282702" y="130591"/>
                  </a:lnTo>
                  <a:lnTo>
                    <a:pt x="283464" y="137449"/>
                  </a:lnTo>
                  <a:lnTo>
                    <a:pt x="283464" y="136687"/>
                  </a:lnTo>
                  <a:lnTo>
                    <a:pt x="284226" y="143545"/>
                  </a:lnTo>
                  <a:lnTo>
                    <a:pt x="284226" y="234035"/>
                  </a:lnTo>
                  <a:lnTo>
                    <a:pt x="292812" y="222525"/>
                  </a:lnTo>
                  <a:lnTo>
                    <a:pt x="306933" y="188721"/>
                  </a:lnTo>
                  <a:lnTo>
                    <a:pt x="313182" y="148879"/>
                  </a:lnTo>
                  <a:close/>
                </a:path>
                <a:path w="313690" h="298450">
                  <a:moveTo>
                    <a:pt x="44196" y="206791"/>
                  </a:moveTo>
                  <a:lnTo>
                    <a:pt x="41148" y="200695"/>
                  </a:lnTo>
                  <a:lnTo>
                    <a:pt x="41148" y="201457"/>
                  </a:lnTo>
                  <a:lnTo>
                    <a:pt x="38862" y="195361"/>
                  </a:lnTo>
                  <a:lnTo>
                    <a:pt x="38862" y="196123"/>
                  </a:lnTo>
                  <a:lnTo>
                    <a:pt x="36576" y="190027"/>
                  </a:lnTo>
                  <a:lnTo>
                    <a:pt x="36576" y="190789"/>
                  </a:lnTo>
                  <a:lnTo>
                    <a:pt x="34290" y="184693"/>
                  </a:lnTo>
                  <a:lnTo>
                    <a:pt x="34290" y="185455"/>
                  </a:lnTo>
                  <a:lnTo>
                    <a:pt x="32766" y="178597"/>
                  </a:lnTo>
                  <a:lnTo>
                    <a:pt x="32766" y="179359"/>
                  </a:lnTo>
                  <a:lnTo>
                    <a:pt x="31242" y="173263"/>
                  </a:lnTo>
                  <a:lnTo>
                    <a:pt x="31242" y="174025"/>
                  </a:lnTo>
                  <a:lnTo>
                    <a:pt x="30480" y="167167"/>
                  </a:lnTo>
                  <a:lnTo>
                    <a:pt x="30480" y="167929"/>
                  </a:lnTo>
                  <a:lnTo>
                    <a:pt x="29718" y="161071"/>
                  </a:lnTo>
                  <a:lnTo>
                    <a:pt x="29718" y="161833"/>
                  </a:lnTo>
                  <a:lnTo>
                    <a:pt x="28956" y="154975"/>
                  </a:lnTo>
                  <a:lnTo>
                    <a:pt x="28956" y="234099"/>
                  </a:lnTo>
                  <a:lnTo>
                    <a:pt x="33220" y="241133"/>
                  </a:lnTo>
                  <a:lnTo>
                    <a:pt x="43434" y="251280"/>
                  </a:lnTo>
                  <a:lnTo>
                    <a:pt x="43434" y="206029"/>
                  </a:lnTo>
                  <a:lnTo>
                    <a:pt x="44196" y="206791"/>
                  </a:lnTo>
                  <a:close/>
                </a:path>
                <a:path w="313690" h="298450">
                  <a:moveTo>
                    <a:pt x="44195" y="91729"/>
                  </a:moveTo>
                  <a:lnTo>
                    <a:pt x="43433" y="92491"/>
                  </a:lnTo>
                  <a:lnTo>
                    <a:pt x="43433" y="93063"/>
                  </a:lnTo>
                  <a:lnTo>
                    <a:pt x="44195" y="91729"/>
                  </a:lnTo>
                  <a:close/>
                </a:path>
                <a:path w="313690" h="298450">
                  <a:moveTo>
                    <a:pt x="51053" y="216697"/>
                  </a:moveTo>
                  <a:lnTo>
                    <a:pt x="43434" y="206029"/>
                  </a:lnTo>
                  <a:lnTo>
                    <a:pt x="43434" y="251280"/>
                  </a:lnTo>
                  <a:lnTo>
                    <a:pt x="50292" y="258094"/>
                  </a:lnTo>
                  <a:lnTo>
                    <a:pt x="50292" y="215935"/>
                  </a:lnTo>
                  <a:lnTo>
                    <a:pt x="51053" y="216697"/>
                  </a:lnTo>
                  <a:close/>
                </a:path>
                <a:path w="313690" h="298450">
                  <a:moveTo>
                    <a:pt x="51053" y="81518"/>
                  </a:moveTo>
                  <a:lnTo>
                    <a:pt x="51053" y="81061"/>
                  </a:lnTo>
                  <a:lnTo>
                    <a:pt x="50291" y="82585"/>
                  </a:lnTo>
                  <a:lnTo>
                    <a:pt x="51053" y="81518"/>
                  </a:lnTo>
                  <a:close/>
                </a:path>
                <a:path w="313690" h="298450">
                  <a:moveTo>
                    <a:pt x="57911" y="225841"/>
                  </a:moveTo>
                  <a:lnTo>
                    <a:pt x="50292" y="215935"/>
                  </a:lnTo>
                  <a:lnTo>
                    <a:pt x="50292" y="258094"/>
                  </a:lnTo>
                  <a:lnTo>
                    <a:pt x="57150" y="264908"/>
                  </a:lnTo>
                  <a:lnTo>
                    <a:pt x="57150" y="225079"/>
                  </a:lnTo>
                  <a:lnTo>
                    <a:pt x="57911" y="225841"/>
                  </a:lnTo>
                  <a:close/>
                </a:path>
                <a:path w="313690" h="298450">
                  <a:moveTo>
                    <a:pt x="57911" y="71917"/>
                  </a:moveTo>
                  <a:lnTo>
                    <a:pt x="57150" y="72679"/>
                  </a:lnTo>
                  <a:lnTo>
                    <a:pt x="57150" y="72984"/>
                  </a:lnTo>
                  <a:lnTo>
                    <a:pt x="57911" y="71917"/>
                  </a:lnTo>
                  <a:close/>
                </a:path>
                <a:path w="313690" h="298450">
                  <a:moveTo>
                    <a:pt x="66294" y="270707"/>
                  </a:moveTo>
                  <a:lnTo>
                    <a:pt x="66294" y="234985"/>
                  </a:lnTo>
                  <a:lnTo>
                    <a:pt x="57150" y="225079"/>
                  </a:lnTo>
                  <a:lnTo>
                    <a:pt x="57150" y="264908"/>
                  </a:lnTo>
                  <a:lnTo>
                    <a:pt x="57711" y="265466"/>
                  </a:lnTo>
                  <a:lnTo>
                    <a:pt x="66294" y="270707"/>
                  </a:lnTo>
                  <a:close/>
                </a:path>
                <a:path w="313690" h="298450">
                  <a:moveTo>
                    <a:pt x="66294" y="63652"/>
                  </a:moveTo>
                  <a:lnTo>
                    <a:pt x="65532" y="64297"/>
                  </a:lnTo>
                  <a:lnTo>
                    <a:pt x="66294" y="63652"/>
                  </a:lnTo>
                  <a:close/>
                </a:path>
                <a:path w="313690" h="298450">
                  <a:moveTo>
                    <a:pt x="75438" y="276291"/>
                  </a:moveTo>
                  <a:lnTo>
                    <a:pt x="75438" y="242605"/>
                  </a:lnTo>
                  <a:lnTo>
                    <a:pt x="65532" y="233461"/>
                  </a:lnTo>
                  <a:lnTo>
                    <a:pt x="66294" y="234985"/>
                  </a:lnTo>
                  <a:lnTo>
                    <a:pt x="66294" y="270707"/>
                  </a:lnTo>
                  <a:lnTo>
                    <a:pt x="75438" y="276291"/>
                  </a:lnTo>
                  <a:close/>
                </a:path>
                <a:path w="313690" h="298450">
                  <a:moveTo>
                    <a:pt x="75437" y="56133"/>
                  </a:moveTo>
                  <a:lnTo>
                    <a:pt x="75437" y="55915"/>
                  </a:lnTo>
                  <a:lnTo>
                    <a:pt x="74675" y="56677"/>
                  </a:lnTo>
                  <a:lnTo>
                    <a:pt x="75437" y="56133"/>
                  </a:lnTo>
                  <a:close/>
                </a:path>
                <a:path w="313690" h="298450">
                  <a:moveTo>
                    <a:pt x="85344" y="282340"/>
                  </a:moveTo>
                  <a:lnTo>
                    <a:pt x="85344" y="249463"/>
                  </a:lnTo>
                  <a:lnTo>
                    <a:pt x="74676" y="241843"/>
                  </a:lnTo>
                  <a:lnTo>
                    <a:pt x="75438" y="242605"/>
                  </a:lnTo>
                  <a:lnTo>
                    <a:pt x="75438" y="276291"/>
                  </a:lnTo>
                  <a:lnTo>
                    <a:pt x="85344" y="282340"/>
                  </a:lnTo>
                  <a:close/>
                </a:path>
                <a:path w="313690" h="298450">
                  <a:moveTo>
                    <a:pt x="85343" y="49057"/>
                  </a:moveTo>
                  <a:lnTo>
                    <a:pt x="84581" y="49057"/>
                  </a:lnTo>
                  <a:lnTo>
                    <a:pt x="84581" y="49602"/>
                  </a:lnTo>
                  <a:lnTo>
                    <a:pt x="85343" y="49057"/>
                  </a:lnTo>
                  <a:close/>
                </a:path>
                <a:path w="313690" h="298450">
                  <a:moveTo>
                    <a:pt x="96012" y="286285"/>
                  </a:moveTo>
                  <a:lnTo>
                    <a:pt x="96012" y="255559"/>
                  </a:lnTo>
                  <a:lnTo>
                    <a:pt x="84582" y="248701"/>
                  </a:lnTo>
                  <a:lnTo>
                    <a:pt x="85344" y="249463"/>
                  </a:lnTo>
                  <a:lnTo>
                    <a:pt x="85344" y="282340"/>
                  </a:lnTo>
                  <a:lnTo>
                    <a:pt x="86427" y="283002"/>
                  </a:lnTo>
                  <a:lnTo>
                    <a:pt x="96012" y="286285"/>
                  </a:lnTo>
                  <a:close/>
                </a:path>
                <a:path w="313690" h="298450">
                  <a:moveTo>
                    <a:pt x="96012" y="42961"/>
                  </a:moveTo>
                  <a:lnTo>
                    <a:pt x="95249" y="42961"/>
                  </a:lnTo>
                  <a:lnTo>
                    <a:pt x="95249" y="43368"/>
                  </a:lnTo>
                  <a:lnTo>
                    <a:pt x="96012" y="42961"/>
                  </a:lnTo>
                  <a:close/>
                </a:path>
                <a:path w="313690" h="298450">
                  <a:moveTo>
                    <a:pt x="101346" y="257845"/>
                  </a:moveTo>
                  <a:lnTo>
                    <a:pt x="95250" y="254797"/>
                  </a:lnTo>
                  <a:lnTo>
                    <a:pt x="96012" y="255559"/>
                  </a:lnTo>
                  <a:lnTo>
                    <a:pt x="96012" y="286285"/>
                  </a:lnTo>
                  <a:lnTo>
                    <a:pt x="100584" y="287851"/>
                  </a:lnTo>
                  <a:lnTo>
                    <a:pt x="100584" y="257845"/>
                  </a:lnTo>
                  <a:lnTo>
                    <a:pt x="101346" y="257845"/>
                  </a:lnTo>
                  <a:close/>
                </a:path>
                <a:path w="313690" h="298450">
                  <a:moveTo>
                    <a:pt x="101346" y="40294"/>
                  </a:moveTo>
                  <a:lnTo>
                    <a:pt x="101346" y="39913"/>
                  </a:lnTo>
                  <a:lnTo>
                    <a:pt x="100583" y="40675"/>
                  </a:lnTo>
                  <a:lnTo>
                    <a:pt x="101346" y="40294"/>
                  </a:lnTo>
                  <a:close/>
                </a:path>
                <a:path w="313690" h="298450">
                  <a:moveTo>
                    <a:pt x="106680" y="260131"/>
                  </a:moveTo>
                  <a:lnTo>
                    <a:pt x="100584" y="257845"/>
                  </a:lnTo>
                  <a:lnTo>
                    <a:pt x="100584" y="287851"/>
                  </a:lnTo>
                  <a:lnTo>
                    <a:pt x="105918" y="289679"/>
                  </a:lnTo>
                  <a:lnTo>
                    <a:pt x="105918" y="260131"/>
                  </a:lnTo>
                  <a:lnTo>
                    <a:pt x="106680" y="260131"/>
                  </a:lnTo>
                  <a:close/>
                </a:path>
                <a:path w="313690" h="298450">
                  <a:moveTo>
                    <a:pt x="106680" y="37627"/>
                  </a:moveTo>
                  <a:lnTo>
                    <a:pt x="105918" y="37627"/>
                  </a:lnTo>
                  <a:lnTo>
                    <a:pt x="105918" y="38008"/>
                  </a:lnTo>
                  <a:lnTo>
                    <a:pt x="106680" y="37627"/>
                  </a:lnTo>
                  <a:close/>
                </a:path>
                <a:path w="313690" h="298450">
                  <a:moveTo>
                    <a:pt x="112776" y="262417"/>
                  </a:moveTo>
                  <a:lnTo>
                    <a:pt x="105918" y="260131"/>
                  </a:lnTo>
                  <a:lnTo>
                    <a:pt x="105918" y="289679"/>
                  </a:lnTo>
                  <a:lnTo>
                    <a:pt x="112014" y="291767"/>
                  </a:lnTo>
                  <a:lnTo>
                    <a:pt x="112014" y="262417"/>
                  </a:lnTo>
                  <a:lnTo>
                    <a:pt x="112776" y="262417"/>
                  </a:lnTo>
                  <a:close/>
                </a:path>
                <a:path w="313690" h="298450">
                  <a:moveTo>
                    <a:pt x="112776" y="35849"/>
                  </a:moveTo>
                  <a:lnTo>
                    <a:pt x="112776" y="35341"/>
                  </a:lnTo>
                  <a:lnTo>
                    <a:pt x="112014" y="36103"/>
                  </a:lnTo>
                  <a:lnTo>
                    <a:pt x="112776" y="35849"/>
                  </a:lnTo>
                  <a:close/>
                </a:path>
                <a:path w="313690" h="298450">
                  <a:moveTo>
                    <a:pt x="118872" y="293933"/>
                  </a:moveTo>
                  <a:lnTo>
                    <a:pt x="118872" y="264703"/>
                  </a:lnTo>
                  <a:lnTo>
                    <a:pt x="112014" y="262417"/>
                  </a:lnTo>
                  <a:lnTo>
                    <a:pt x="112014" y="291767"/>
                  </a:lnTo>
                  <a:lnTo>
                    <a:pt x="118023" y="293826"/>
                  </a:lnTo>
                  <a:lnTo>
                    <a:pt x="118872" y="293933"/>
                  </a:lnTo>
                  <a:close/>
                </a:path>
                <a:path w="313690" h="298450">
                  <a:moveTo>
                    <a:pt x="118872" y="33817"/>
                  </a:moveTo>
                  <a:lnTo>
                    <a:pt x="118110" y="33817"/>
                  </a:lnTo>
                  <a:lnTo>
                    <a:pt x="118110" y="34071"/>
                  </a:lnTo>
                  <a:lnTo>
                    <a:pt x="118872" y="33817"/>
                  </a:lnTo>
                  <a:close/>
                </a:path>
                <a:path w="313690" h="298450">
                  <a:moveTo>
                    <a:pt x="124968" y="266227"/>
                  </a:moveTo>
                  <a:lnTo>
                    <a:pt x="118110" y="263941"/>
                  </a:lnTo>
                  <a:lnTo>
                    <a:pt x="118872" y="264703"/>
                  </a:lnTo>
                  <a:lnTo>
                    <a:pt x="118872" y="293933"/>
                  </a:lnTo>
                  <a:lnTo>
                    <a:pt x="124205" y="294609"/>
                  </a:lnTo>
                  <a:lnTo>
                    <a:pt x="124205" y="266227"/>
                  </a:lnTo>
                  <a:lnTo>
                    <a:pt x="124968" y="266227"/>
                  </a:lnTo>
                  <a:close/>
                </a:path>
                <a:path w="313690" h="298450">
                  <a:moveTo>
                    <a:pt x="124968" y="32293"/>
                  </a:moveTo>
                  <a:lnTo>
                    <a:pt x="124205" y="32293"/>
                  </a:lnTo>
                  <a:lnTo>
                    <a:pt x="124205" y="32463"/>
                  </a:lnTo>
                  <a:lnTo>
                    <a:pt x="124968" y="32293"/>
                  </a:lnTo>
                  <a:close/>
                </a:path>
                <a:path w="313690" h="298450">
                  <a:moveTo>
                    <a:pt x="131064" y="295477"/>
                  </a:moveTo>
                  <a:lnTo>
                    <a:pt x="131064" y="267751"/>
                  </a:lnTo>
                  <a:lnTo>
                    <a:pt x="124205" y="266227"/>
                  </a:lnTo>
                  <a:lnTo>
                    <a:pt x="124205" y="294609"/>
                  </a:lnTo>
                  <a:lnTo>
                    <a:pt x="131064" y="295477"/>
                  </a:lnTo>
                  <a:close/>
                </a:path>
                <a:path w="313690" h="298450">
                  <a:moveTo>
                    <a:pt x="131064" y="30769"/>
                  </a:moveTo>
                  <a:lnTo>
                    <a:pt x="130302" y="30769"/>
                  </a:lnTo>
                  <a:lnTo>
                    <a:pt x="130302" y="30939"/>
                  </a:lnTo>
                  <a:lnTo>
                    <a:pt x="131064" y="30769"/>
                  </a:lnTo>
                  <a:close/>
                </a:path>
                <a:path w="313690" h="298450">
                  <a:moveTo>
                    <a:pt x="137160" y="268513"/>
                  </a:moveTo>
                  <a:lnTo>
                    <a:pt x="130302" y="266989"/>
                  </a:lnTo>
                  <a:lnTo>
                    <a:pt x="131064" y="267751"/>
                  </a:lnTo>
                  <a:lnTo>
                    <a:pt x="131064" y="295477"/>
                  </a:lnTo>
                  <a:lnTo>
                    <a:pt x="136398" y="296152"/>
                  </a:lnTo>
                  <a:lnTo>
                    <a:pt x="136398" y="268513"/>
                  </a:lnTo>
                  <a:lnTo>
                    <a:pt x="137160" y="268513"/>
                  </a:lnTo>
                  <a:close/>
                </a:path>
                <a:path w="313690" h="298450">
                  <a:moveTo>
                    <a:pt x="137160" y="29931"/>
                  </a:moveTo>
                  <a:lnTo>
                    <a:pt x="137160" y="29245"/>
                  </a:lnTo>
                  <a:lnTo>
                    <a:pt x="136398" y="30007"/>
                  </a:lnTo>
                  <a:lnTo>
                    <a:pt x="137160" y="29931"/>
                  </a:lnTo>
                  <a:close/>
                </a:path>
                <a:path w="313690" h="298450">
                  <a:moveTo>
                    <a:pt x="169926" y="296698"/>
                  </a:moveTo>
                  <a:lnTo>
                    <a:pt x="169926" y="269275"/>
                  </a:lnTo>
                  <a:lnTo>
                    <a:pt x="163068" y="270037"/>
                  </a:lnTo>
                  <a:lnTo>
                    <a:pt x="149352" y="270037"/>
                  </a:lnTo>
                  <a:lnTo>
                    <a:pt x="143256" y="269275"/>
                  </a:lnTo>
                  <a:lnTo>
                    <a:pt x="136398" y="268513"/>
                  </a:lnTo>
                  <a:lnTo>
                    <a:pt x="136398" y="296152"/>
                  </a:lnTo>
                  <a:lnTo>
                    <a:pt x="151156" y="298021"/>
                  </a:lnTo>
                  <a:lnTo>
                    <a:pt x="169926" y="296698"/>
                  </a:lnTo>
                  <a:close/>
                </a:path>
                <a:path w="313690" h="298450">
                  <a:moveTo>
                    <a:pt x="144018" y="29245"/>
                  </a:moveTo>
                  <a:lnTo>
                    <a:pt x="143256" y="29245"/>
                  </a:lnTo>
                  <a:lnTo>
                    <a:pt x="144018" y="29245"/>
                  </a:lnTo>
                  <a:close/>
                </a:path>
                <a:path w="313690" h="298450">
                  <a:moveTo>
                    <a:pt x="144018" y="269275"/>
                  </a:moveTo>
                  <a:lnTo>
                    <a:pt x="143256" y="269199"/>
                  </a:lnTo>
                  <a:lnTo>
                    <a:pt x="144018" y="269275"/>
                  </a:lnTo>
                  <a:close/>
                </a:path>
                <a:path w="313690" h="298450">
                  <a:moveTo>
                    <a:pt x="150114" y="28483"/>
                  </a:moveTo>
                  <a:lnTo>
                    <a:pt x="149352" y="28483"/>
                  </a:lnTo>
                  <a:lnTo>
                    <a:pt x="150114" y="28483"/>
                  </a:lnTo>
                  <a:close/>
                </a:path>
                <a:path w="313690" h="298450">
                  <a:moveTo>
                    <a:pt x="150114" y="270037"/>
                  </a:moveTo>
                  <a:lnTo>
                    <a:pt x="149352" y="269953"/>
                  </a:lnTo>
                  <a:lnTo>
                    <a:pt x="150114" y="270037"/>
                  </a:lnTo>
                  <a:close/>
                </a:path>
                <a:path w="313690" h="298450">
                  <a:moveTo>
                    <a:pt x="169926" y="29321"/>
                  </a:moveTo>
                  <a:lnTo>
                    <a:pt x="169164" y="29245"/>
                  </a:lnTo>
                  <a:lnTo>
                    <a:pt x="169926" y="29321"/>
                  </a:lnTo>
                  <a:close/>
                </a:path>
                <a:path w="313690" h="298450">
                  <a:moveTo>
                    <a:pt x="176784" y="296215"/>
                  </a:moveTo>
                  <a:lnTo>
                    <a:pt x="176784" y="268513"/>
                  </a:lnTo>
                  <a:lnTo>
                    <a:pt x="169164" y="269275"/>
                  </a:lnTo>
                  <a:lnTo>
                    <a:pt x="169926" y="269275"/>
                  </a:lnTo>
                  <a:lnTo>
                    <a:pt x="169926" y="296698"/>
                  </a:lnTo>
                  <a:lnTo>
                    <a:pt x="176784" y="296215"/>
                  </a:lnTo>
                  <a:close/>
                </a:path>
                <a:path w="313690" h="298450">
                  <a:moveTo>
                    <a:pt x="176784" y="30092"/>
                  </a:moveTo>
                  <a:lnTo>
                    <a:pt x="176022" y="30007"/>
                  </a:lnTo>
                  <a:lnTo>
                    <a:pt x="176784" y="30092"/>
                  </a:lnTo>
                  <a:close/>
                </a:path>
                <a:path w="313690" h="298450">
                  <a:moveTo>
                    <a:pt x="182880" y="266989"/>
                  </a:moveTo>
                  <a:lnTo>
                    <a:pt x="176022" y="268513"/>
                  </a:lnTo>
                  <a:lnTo>
                    <a:pt x="176784" y="268513"/>
                  </a:lnTo>
                  <a:lnTo>
                    <a:pt x="176784" y="296215"/>
                  </a:lnTo>
                  <a:lnTo>
                    <a:pt x="182118" y="295839"/>
                  </a:lnTo>
                  <a:lnTo>
                    <a:pt x="182118" y="267751"/>
                  </a:lnTo>
                  <a:lnTo>
                    <a:pt x="182880" y="266989"/>
                  </a:lnTo>
                  <a:close/>
                </a:path>
                <a:path w="313690" h="298450">
                  <a:moveTo>
                    <a:pt x="182880" y="30939"/>
                  </a:moveTo>
                  <a:lnTo>
                    <a:pt x="182880" y="30769"/>
                  </a:lnTo>
                  <a:lnTo>
                    <a:pt x="182118" y="30769"/>
                  </a:lnTo>
                  <a:lnTo>
                    <a:pt x="182880" y="30939"/>
                  </a:lnTo>
                  <a:close/>
                </a:path>
                <a:path w="313690" h="298450">
                  <a:moveTo>
                    <a:pt x="188976" y="294442"/>
                  </a:moveTo>
                  <a:lnTo>
                    <a:pt x="188976" y="266227"/>
                  </a:lnTo>
                  <a:lnTo>
                    <a:pt x="182118" y="267751"/>
                  </a:lnTo>
                  <a:lnTo>
                    <a:pt x="182118" y="295839"/>
                  </a:lnTo>
                  <a:lnTo>
                    <a:pt x="184480" y="295673"/>
                  </a:lnTo>
                  <a:lnTo>
                    <a:pt x="188976" y="294442"/>
                  </a:lnTo>
                  <a:close/>
                </a:path>
                <a:path w="313690" h="298450">
                  <a:moveTo>
                    <a:pt x="188976" y="32463"/>
                  </a:moveTo>
                  <a:lnTo>
                    <a:pt x="188976" y="32293"/>
                  </a:lnTo>
                  <a:lnTo>
                    <a:pt x="188214" y="32293"/>
                  </a:lnTo>
                  <a:lnTo>
                    <a:pt x="188976" y="32463"/>
                  </a:lnTo>
                  <a:close/>
                </a:path>
                <a:path w="313690" h="298450">
                  <a:moveTo>
                    <a:pt x="195072" y="263941"/>
                  </a:moveTo>
                  <a:lnTo>
                    <a:pt x="188214" y="266227"/>
                  </a:lnTo>
                  <a:lnTo>
                    <a:pt x="188976" y="266227"/>
                  </a:lnTo>
                  <a:lnTo>
                    <a:pt x="188976" y="294442"/>
                  </a:lnTo>
                  <a:lnTo>
                    <a:pt x="194310" y="292982"/>
                  </a:lnTo>
                  <a:lnTo>
                    <a:pt x="194310" y="264703"/>
                  </a:lnTo>
                  <a:lnTo>
                    <a:pt x="195072" y="263941"/>
                  </a:lnTo>
                  <a:close/>
                </a:path>
                <a:path w="313690" h="298450">
                  <a:moveTo>
                    <a:pt x="195072" y="34071"/>
                  </a:moveTo>
                  <a:lnTo>
                    <a:pt x="195072" y="33817"/>
                  </a:lnTo>
                  <a:lnTo>
                    <a:pt x="194310" y="33817"/>
                  </a:lnTo>
                  <a:lnTo>
                    <a:pt x="195072" y="34071"/>
                  </a:lnTo>
                  <a:close/>
                </a:path>
                <a:path w="313690" h="298450">
                  <a:moveTo>
                    <a:pt x="201168" y="291104"/>
                  </a:moveTo>
                  <a:lnTo>
                    <a:pt x="201168" y="262417"/>
                  </a:lnTo>
                  <a:lnTo>
                    <a:pt x="194310" y="264703"/>
                  </a:lnTo>
                  <a:lnTo>
                    <a:pt x="194310" y="292982"/>
                  </a:lnTo>
                  <a:lnTo>
                    <a:pt x="201168" y="291104"/>
                  </a:lnTo>
                  <a:close/>
                </a:path>
                <a:path w="313690" h="298450">
                  <a:moveTo>
                    <a:pt x="201168" y="36103"/>
                  </a:moveTo>
                  <a:lnTo>
                    <a:pt x="200406" y="35341"/>
                  </a:lnTo>
                  <a:lnTo>
                    <a:pt x="200406" y="35849"/>
                  </a:lnTo>
                  <a:lnTo>
                    <a:pt x="201168" y="36103"/>
                  </a:lnTo>
                  <a:close/>
                </a:path>
                <a:path w="313690" h="298450">
                  <a:moveTo>
                    <a:pt x="212597" y="287975"/>
                  </a:moveTo>
                  <a:lnTo>
                    <a:pt x="212597" y="257845"/>
                  </a:lnTo>
                  <a:lnTo>
                    <a:pt x="200406" y="262417"/>
                  </a:lnTo>
                  <a:lnTo>
                    <a:pt x="201168" y="262417"/>
                  </a:lnTo>
                  <a:lnTo>
                    <a:pt x="201168" y="291104"/>
                  </a:lnTo>
                  <a:lnTo>
                    <a:pt x="212597" y="287975"/>
                  </a:lnTo>
                  <a:close/>
                </a:path>
                <a:path w="313690" h="298450">
                  <a:moveTo>
                    <a:pt x="212597" y="40675"/>
                  </a:moveTo>
                  <a:lnTo>
                    <a:pt x="211836" y="39913"/>
                  </a:lnTo>
                  <a:lnTo>
                    <a:pt x="211836" y="40294"/>
                  </a:lnTo>
                  <a:lnTo>
                    <a:pt x="212597" y="40675"/>
                  </a:lnTo>
                  <a:close/>
                </a:path>
                <a:path w="313690" h="298450">
                  <a:moveTo>
                    <a:pt x="217932" y="254797"/>
                  </a:moveTo>
                  <a:lnTo>
                    <a:pt x="211836" y="257845"/>
                  </a:lnTo>
                  <a:lnTo>
                    <a:pt x="212597" y="257845"/>
                  </a:lnTo>
                  <a:lnTo>
                    <a:pt x="212597" y="287975"/>
                  </a:lnTo>
                  <a:lnTo>
                    <a:pt x="216651" y="286865"/>
                  </a:lnTo>
                  <a:lnTo>
                    <a:pt x="217170" y="286600"/>
                  </a:lnTo>
                  <a:lnTo>
                    <a:pt x="217170" y="255559"/>
                  </a:lnTo>
                  <a:lnTo>
                    <a:pt x="217932" y="254797"/>
                  </a:lnTo>
                  <a:close/>
                </a:path>
                <a:path w="313690" h="298450">
                  <a:moveTo>
                    <a:pt x="217932" y="43368"/>
                  </a:moveTo>
                  <a:lnTo>
                    <a:pt x="217932" y="42961"/>
                  </a:lnTo>
                  <a:lnTo>
                    <a:pt x="217170" y="42961"/>
                  </a:lnTo>
                  <a:lnTo>
                    <a:pt x="217932" y="43368"/>
                  </a:lnTo>
                  <a:close/>
                </a:path>
                <a:path w="313690" h="298450">
                  <a:moveTo>
                    <a:pt x="228600" y="248701"/>
                  </a:moveTo>
                  <a:lnTo>
                    <a:pt x="217170" y="255559"/>
                  </a:lnTo>
                  <a:lnTo>
                    <a:pt x="217170" y="286600"/>
                  </a:lnTo>
                  <a:lnTo>
                    <a:pt x="227838" y="281141"/>
                  </a:lnTo>
                  <a:lnTo>
                    <a:pt x="227838" y="249463"/>
                  </a:lnTo>
                  <a:lnTo>
                    <a:pt x="228600" y="248701"/>
                  </a:lnTo>
                  <a:close/>
                </a:path>
                <a:path w="313690" h="298450">
                  <a:moveTo>
                    <a:pt x="228600" y="49602"/>
                  </a:moveTo>
                  <a:lnTo>
                    <a:pt x="228600" y="49057"/>
                  </a:lnTo>
                  <a:lnTo>
                    <a:pt x="227838" y="49057"/>
                  </a:lnTo>
                  <a:lnTo>
                    <a:pt x="228600" y="49602"/>
                  </a:lnTo>
                  <a:close/>
                </a:path>
                <a:path w="313690" h="298450">
                  <a:moveTo>
                    <a:pt x="238506" y="241843"/>
                  </a:moveTo>
                  <a:lnTo>
                    <a:pt x="227838" y="249463"/>
                  </a:lnTo>
                  <a:lnTo>
                    <a:pt x="227838" y="281141"/>
                  </a:lnTo>
                  <a:lnTo>
                    <a:pt x="237744" y="276073"/>
                  </a:lnTo>
                  <a:lnTo>
                    <a:pt x="237744" y="242605"/>
                  </a:lnTo>
                  <a:lnTo>
                    <a:pt x="238506" y="241843"/>
                  </a:lnTo>
                  <a:close/>
                </a:path>
                <a:path w="313690" h="298450">
                  <a:moveTo>
                    <a:pt x="238506" y="56677"/>
                  </a:moveTo>
                  <a:lnTo>
                    <a:pt x="237744" y="55915"/>
                  </a:lnTo>
                  <a:lnTo>
                    <a:pt x="237744" y="56133"/>
                  </a:lnTo>
                  <a:lnTo>
                    <a:pt x="238506" y="56677"/>
                  </a:lnTo>
                  <a:close/>
                </a:path>
                <a:path w="313690" h="298450">
                  <a:moveTo>
                    <a:pt x="247650" y="233461"/>
                  </a:moveTo>
                  <a:lnTo>
                    <a:pt x="237744" y="242605"/>
                  </a:lnTo>
                  <a:lnTo>
                    <a:pt x="237744" y="276073"/>
                  </a:lnTo>
                  <a:lnTo>
                    <a:pt x="246327" y="271681"/>
                  </a:lnTo>
                  <a:lnTo>
                    <a:pt x="246888" y="271215"/>
                  </a:lnTo>
                  <a:lnTo>
                    <a:pt x="246888" y="234985"/>
                  </a:lnTo>
                  <a:lnTo>
                    <a:pt x="247650" y="233461"/>
                  </a:lnTo>
                  <a:close/>
                </a:path>
                <a:path w="313690" h="298450">
                  <a:moveTo>
                    <a:pt x="247650" y="64297"/>
                  </a:moveTo>
                  <a:lnTo>
                    <a:pt x="246888" y="63535"/>
                  </a:lnTo>
                  <a:lnTo>
                    <a:pt x="247650" y="64297"/>
                  </a:lnTo>
                  <a:close/>
                </a:path>
                <a:path w="313690" h="298450">
                  <a:moveTo>
                    <a:pt x="256032" y="263614"/>
                  </a:moveTo>
                  <a:lnTo>
                    <a:pt x="256032" y="225079"/>
                  </a:lnTo>
                  <a:lnTo>
                    <a:pt x="246888" y="234985"/>
                  </a:lnTo>
                  <a:lnTo>
                    <a:pt x="246888" y="271215"/>
                  </a:lnTo>
                  <a:lnTo>
                    <a:pt x="256032" y="263614"/>
                  </a:lnTo>
                  <a:close/>
                </a:path>
                <a:path w="313690" h="298450">
                  <a:moveTo>
                    <a:pt x="256032" y="73857"/>
                  </a:moveTo>
                  <a:lnTo>
                    <a:pt x="256032" y="72679"/>
                  </a:lnTo>
                  <a:lnTo>
                    <a:pt x="254508" y="71917"/>
                  </a:lnTo>
                  <a:lnTo>
                    <a:pt x="256032" y="73857"/>
                  </a:lnTo>
                  <a:close/>
                </a:path>
                <a:path w="313690" h="298450">
                  <a:moveTo>
                    <a:pt x="262890" y="257914"/>
                  </a:moveTo>
                  <a:lnTo>
                    <a:pt x="262890" y="215935"/>
                  </a:lnTo>
                  <a:lnTo>
                    <a:pt x="254508" y="225841"/>
                  </a:lnTo>
                  <a:lnTo>
                    <a:pt x="256032" y="225079"/>
                  </a:lnTo>
                  <a:lnTo>
                    <a:pt x="256032" y="263614"/>
                  </a:lnTo>
                  <a:lnTo>
                    <a:pt x="262890" y="257914"/>
                  </a:lnTo>
                  <a:close/>
                </a:path>
                <a:path w="313690" h="298450">
                  <a:moveTo>
                    <a:pt x="262890" y="82585"/>
                  </a:moveTo>
                  <a:lnTo>
                    <a:pt x="262128" y="81061"/>
                  </a:lnTo>
                  <a:lnTo>
                    <a:pt x="262128" y="81615"/>
                  </a:lnTo>
                  <a:lnTo>
                    <a:pt x="262890" y="82585"/>
                  </a:lnTo>
                  <a:close/>
                </a:path>
                <a:path w="313690" h="298450">
                  <a:moveTo>
                    <a:pt x="272034" y="250313"/>
                  </a:moveTo>
                  <a:lnTo>
                    <a:pt x="272034" y="200695"/>
                  </a:lnTo>
                  <a:lnTo>
                    <a:pt x="268986" y="206791"/>
                  </a:lnTo>
                  <a:lnTo>
                    <a:pt x="268986" y="206029"/>
                  </a:lnTo>
                  <a:lnTo>
                    <a:pt x="262128" y="216697"/>
                  </a:lnTo>
                  <a:lnTo>
                    <a:pt x="262890" y="215935"/>
                  </a:lnTo>
                  <a:lnTo>
                    <a:pt x="262890" y="257914"/>
                  </a:lnTo>
                  <a:lnTo>
                    <a:pt x="272034" y="250313"/>
                  </a:lnTo>
                  <a:close/>
                </a:path>
                <a:path w="313690" h="298450">
                  <a:moveTo>
                    <a:pt x="272034" y="98397"/>
                  </a:moveTo>
                  <a:lnTo>
                    <a:pt x="272034" y="97063"/>
                  </a:lnTo>
                  <a:lnTo>
                    <a:pt x="271272" y="97063"/>
                  </a:lnTo>
                  <a:lnTo>
                    <a:pt x="272034" y="98397"/>
                  </a:lnTo>
                  <a:close/>
                </a:path>
                <a:path w="313690" h="298450">
                  <a:moveTo>
                    <a:pt x="278892" y="241185"/>
                  </a:moveTo>
                  <a:lnTo>
                    <a:pt x="278892" y="184693"/>
                  </a:lnTo>
                  <a:lnTo>
                    <a:pt x="276606" y="190789"/>
                  </a:lnTo>
                  <a:lnTo>
                    <a:pt x="276606" y="190027"/>
                  </a:lnTo>
                  <a:lnTo>
                    <a:pt x="274320" y="196123"/>
                  </a:lnTo>
                  <a:lnTo>
                    <a:pt x="274320" y="195361"/>
                  </a:lnTo>
                  <a:lnTo>
                    <a:pt x="271272" y="201457"/>
                  </a:lnTo>
                  <a:lnTo>
                    <a:pt x="272034" y="200695"/>
                  </a:lnTo>
                  <a:lnTo>
                    <a:pt x="272034" y="250313"/>
                  </a:lnTo>
                  <a:lnTo>
                    <a:pt x="272161" y="250207"/>
                  </a:lnTo>
                  <a:lnTo>
                    <a:pt x="278892" y="241185"/>
                  </a:lnTo>
                  <a:close/>
                </a:path>
                <a:path w="313690" h="298450">
                  <a:moveTo>
                    <a:pt x="278892" y="115097"/>
                  </a:moveTo>
                  <a:lnTo>
                    <a:pt x="278892" y="113827"/>
                  </a:lnTo>
                  <a:lnTo>
                    <a:pt x="278130" y="113065"/>
                  </a:lnTo>
                  <a:lnTo>
                    <a:pt x="278892" y="115097"/>
                  </a:lnTo>
                  <a:close/>
                </a:path>
                <a:path w="313690" h="298450">
                  <a:moveTo>
                    <a:pt x="284226" y="234035"/>
                  </a:moveTo>
                  <a:lnTo>
                    <a:pt x="284226" y="154975"/>
                  </a:lnTo>
                  <a:lnTo>
                    <a:pt x="283464" y="161833"/>
                  </a:lnTo>
                  <a:lnTo>
                    <a:pt x="283464" y="161071"/>
                  </a:lnTo>
                  <a:lnTo>
                    <a:pt x="282702" y="167929"/>
                  </a:lnTo>
                  <a:lnTo>
                    <a:pt x="282702" y="167167"/>
                  </a:lnTo>
                  <a:lnTo>
                    <a:pt x="281940" y="173263"/>
                  </a:lnTo>
                  <a:lnTo>
                    <a:pt x="280416" y="179359"/>
                  </a:lnTo>
                  <a:lnTo>
                    <a:pt x="280416" y="178597"/>
                  </a:lnTo>
                  <a:lnTo>
                    <a:pt x="278130" y="185455"/>
                  </a:lnTo>
                  <a:lnTo>
                    <a:pt x="278892" y="184693"/>
                  </a:lnTo>
                  <a:lnTo>
                    <a:pt x="278892" y="241185"/>
                  </a:lnTo>
                  <a:lnTo>
                    <a:pt x="284226" y="234035"/>
                  </a:lnTo>
                  <a:close/>
                </a:path>
              </a:pathLst>
            </a:custGeom>
            <a:solidFill>
              <a:srgbClr val="002060"/>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grpSp>
        <p:nvGrpSpPr>
          <p:cNvPr id="44" name="object 44"/>
          <p:cNvGrpSpPr/>
          <p:nvPr/>
        </p:nvGrpSpPr>
        <p:grpSpPr>
          <a:xfrm>
            <a:off x="9323831" y="2991141"/>
            <a:ext cx="313690" cy="298450"/>
            <a:chOff x="7799831" y="2991141"/>
            <a:chExt cx="313690" cy="298450"/>
          </a:xfrm>
        </p:grpSpPr>
        <p:sp>
          <p:nvSpPr>
            <p:cNvPr id="45" name="object 45"/>
            <p:cNvSpPr/>
            <p:nvPr/>
          </p:nvSpPr>
          <p:spPr>
            <a:xfrm>
              <a:off x="7814309" y="3005328"/>
              <a:ext cx="284480" cy="269875"/>
            </a:xfrm>
            <a:custGeom>
              <a:avLst/>
              <a:gdLst/>
              <a:ahLst/>
              <a:cxnLst/>
              <a:rect l="l" t="t" r="r" b="b"/>
              <a:pathLst>
                <a:path w="284479" h="269875">
                  <a:moveTo>
                    <a:pt x="284226" y="134874"/>
                  </a:moveTo>
                  <a:lnTo>
                    <a:pt x="276941" y="92171"/>
                  </a:lnTo>
                  <a:lnTo>
                    <a:pt x="256672" y="55138"/>
                  </a:lnTo>
                  <a:lnTo>
                    <a:pt x="225795" y="25968"/>
                  </a:lnTo>
                  <a:lnTo>
                    <a:pt x="186690" y="6858"/>
                  </a:lnTo>
                  <a:lnTo>
                    <a:pt x="141732" y="0"/>
                  </a:lnTo>
                  <a:lnTo>
                    <a:pt x="96853" y="6858"/>
                  </a:lnTo>
                  <a:lnTo>
                    <a:pt x="57936" y="25968"/>
                  </a:lnTo>
                  <a:lnTo>
                    <a:pt x="27285" y="55138"/>
                  </a:lnTo>
                  <a:lnTo>
                    <a:pt x="7205" y="92171"/>
                  </a:lnTo>
                  <a:lnTo>
                    <a:pt x="0" y="134874"/>
                  </a:lnTo>
                  <a:lnTo>
                    <a:pt x="7205" y="177576"/>
                  </a:lnTo>
                  <a:lnTo>
                    <a:pt x="27285" y="214609"/>
                  </a:lnTo>
                  <a:lnTo>
                    <a:pt x="57936" y="243779"/>
                  </a:lnTo>
                  <a:lnTo>
                    <a:pt x="96853" y="262890"/>
                  </a:lnTo>
                  <a:lnTo>
                    <a:pt x="141732" y="269748"/>
                  </a:lnTo>
                  <a:lnTo>
                    <a:pt x="186690" y="262890"/>
                  </a:lnTo>
                  <a:lnTo>
                    <a:pt x="225795" y="243779"/>
                  </a:lnTo>
                  <a:lnTo>
                    <a:pt x="256672" y="214609"/>
                  </a:lnTo>
                  <a:lnTo>
                    <a:pt x="276941" y="177576"/>
                  </a:lnTo>
                  <a:lnTo>
                    <a:pt x="284226" y="134874"/>
                  </a:lnTo>
                  <a:close/>
                </a:path>
              </a:pathLst>
            </a:custGeom>
            <a:solidFill>
              <a:srgbClr val="FFFFFF"/>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46" name="object 46"/>
            <p:cNvSpPr/>
            <p:nvPr/>
          </p:nvSpPr>
          <p:spPr>
            <a:xfrm>
              <a:off x="7799831" y="2991141"/>
              <a:ext cx="313690" cy="298450"/>
            </a:xfrm>
            <a:custGeom>
              <a:avLst/>
              <a:gdLst/>
              <a:ahLst/>
              <a:cxnLst/>
              <a:rect l="l" t="t" r="r" b="b"/>
              <a:pathLst>
                <a:path w="313690" h="298450">
                  <a:moveTo>
                    <a:pt x="762" y="156680"/>
                  </a:moveTo>
                  <a:lnTo>
                    <a:pt x="761" y="141440"/>
                  </a:lnTo>
                  <a:lnTo>
                    <a:pt x="0" y="149060"/>
                  </a:lnTo>
                  <a:lnTo>
                    <a:pt x="762" y="156680"/>
                  </a:lnTo>
                  <a:close/>
                </a:path>
                <a:path w="313690" h="298450">
                  <a:moveTo>
                    <a:pt x="313182" y="149060"/>
                  </a:moveTo>
                  <a:lnTo>
                    <a:pt x="300849" y="92871"/>
                  </a:lnTo>
                  <a:lnTo>
                    <a:pt x="281845" y="59385"/>
                  </a:lnTo>
                  <a:lnTo>
                    <a:pt x="225791" y="14779"/>
                  </a:lnTo>
                  <a:lnTo>
                    <a:pt x="156972" y="2"/>
                  </a:lnTo>
                  <a:lnTo>
                    <a:pt x="156210" y="0"/>
                  </a:lnTo>
                  <a:lnTo>
                    <a:pt x="121121" y="3709"/>
                  </a:lnTo>
                  <a:lnTo>
                    <a:pt x="56688" y="33495"/>
                  </a:lnTo>
                  <a:lnTo>
                    <a:pt x="11794" y="92966"/>
                  </a:lnTo>
                  <a:lnTo>
                    <a:pt x="761" y="133820"/>
                  </a:lnTo>
                  <a:lnTo>
                    <a:pt x="762" y="164300"/>
                  </a:lnTo>
                  <a:lnTo>
                    <a:pt x="2286" y="171920"/>
                  </a:lnTo>
                  <a:lnTo>
                    <a:pt x="14319" y="210037"/>
                  </a:lnTo>
                  <a:lnTo>
                    <a:pt x="28956" y="234126"/>
                  </a:lnTo>
                  <a:lnTo>
                    <a:pt x="28956" y="142964"/>
                  </a:lnTo>
                  <a:lnTo>
                    <a:pt x="29718" y="136106"/>
                  </a:lnTo>
                  <a:lnTo>
                    <a:pt x="29718" y="136868"/>
                  </a:lnTo>
                  <a:lnTo>
                    <a:pt x="30480" y="130010"/>
                  </a:lnTo>
                  <a:lnTo>
                    <a:pt x="30480" y="131534"/>
                  </a:lnTo>
                  <a:lnTo>
                    <a:pt x="31242" y="124676"/>
                  </a:lnTo>
                  <a:lnTo>
                    <a:pt x="31242" y="125438"/>
                  </a:lnTo>
                  <a:lnTo>
                    <a:pt x="32766" y="118580"/>
                  </a:lnTo>
                  <a:lnTo>
                    <a:pt x="32766" y="119342"/>
                  </a:lnTo>
                  <a:lnTo>
                    <a:pt x="34290" y="113246"/>
                  </a:lnTo>
                  <a:lnTo>
                    <a:pt x="34290" y="114008"/>
                  </a:lnTo>
                  <a:lnTo>
                    <a:pt x="36576" y="107150"/>
                  </a:lnTo>
                  <a:lnTo>
                    <a:pt x="36576" y="107912"/>
                  </a:lnTo>
                  <a:lnTo>
                    <a:pt x="38861" y="101816"/>
                  </a:lnTo>
                  <a:lnTo>
                    <a:pt x="38861" y="102578"/>
                  </a:lnTo>
                  <a:lnTo>
                    <a:pt x="41148" y="96482"/>
                  </a:lnTo>
                  <a:lnTo>
                    <a:pt x="41148" y="97244"/>
                  </a:lnTo>
                  <a:lnTo>
                    <a:pt x="44195" y="91148"/>
                  </a:lnTo>
                  <a:lnTo>
                    <a:pt x="44195" y="91529"/>
                  </a:lnTo>
                  <a:lnTo>
                    <a:pt x="50291" y="82385"/>
                  </a:lnTo>
                  <a:lnTo>
                    <a:pt x="50291" y="82004"/>
                  </a:lnTo>
                  <a:lnTo>
                    <a:pt x="57150" y="73089"/>
                  </a:lnTo>
                  <a:lnTo>
                    <a:pt x="57150" y="72860"/>
                  </a:lnTo>
                  <a:lnTo>
                    <a:pt x="66294" y="63716"/>
                  </a:lnTo>
                  <a:lnTo>
                    <a:pt x="75437" y="55334"/>
                  </a:lnTo>
                  <a:lnTo>
                    <a:pt x="75437" y="55552"/>
                  </a:lnTo>
                  <a:lnTo>
                    <a:pt x="85343" y="48476"/>
                  </a:lnTo>
                  <a:lnTo>
                    <a:pt x="85343" y="48781"/>
                  </a:lnTo>
                  <a:lnTo>
                    <a:pt x="96012" y="42380"/>
                  </a:lnTo>
                  <a:lnTo>
                    <a:pt x="96012" y="42761"/>
                  </a:lnTo>
                  <a:lnTo>
                    <a:pt x="100583" y="40475"/>
                  </a:lnTo>
                  <a:lnTo>
                    <a:pt x="100583" y="40094"/>
                  </a:lnTo>
                  <a:lnTo>
                    <a:pt x="105918" y="38094"/>
                  </a:lnTo>
                  <a:lnTo>
                    <a:pt x="105918" y="37808"/>
                  </a:lnTo>
                  <a:lnTo>
                    <a:pt x="112014" y="35776"/>
                  </a:lnTo>
                  <a:lnTo>
                    <a:pt x="112014" y="35522"/>
                  </a:lnTo>
                  <a:lnTo>
                    <a:pt x="118872" y="33236"/>
                  </a:lnTo>
                  <a:lnTo>
                    <a:pt x="118872" y="33744"/>
                  </a:lnTo>
                  <a:lnTo>
                    <a:pt x="124968" y="31712"/>
                  </a:lnTo>
                  <a:lnTo>
                    <a:pt x="124968" y="32305"/>
                  </a:lnTo>
                  <a:lnTo>
                    <a:pt x="130302" y="31120"/>
                  </a:lnTo>
                  <a:lnTo>
                    <a:pt x="130302" y="30950"/>
                  </a:lnTo>
                  <a:lnTo>
                    <a:pt x="136398" y="29596"/>
                  </a:lnTo>
                  <a:lnTo>
                    <a:pt x="136398" y="29426"/>
                  </a:lnTo>
                  <a:lnTo>
                    <a:pt x="143256" y="28741"/>
                  </a:lnTo>
                  <a:lnTo>
                    <a:pt x="150114" y="28588"/>
                  </a:lnTo>
                  <a:lnTo>
                    <a:pt x="156210" y="27979"/>
                  </a:lnTo>
                  <a:lnTo>
                    <a:pt x="163068" y="28664"/>
                  </a:lnTo>
                  <a:lnTo>
                    <a:pt x="169926" y="28741"/>
                  </a:lnTo>
                  <a:lnTo>
                    <a:pt x="176784" y="29426"/>
                  </a:lnTo>
                  <a:lnTo>
                    <a:pt x="176784" y="29596"/>
                  </a:lnTo>
                  <a:lnTo>
                    <a:pt x="182880" y="30950"/>
                  </a:lnTo>
                  <a:lnTo>
                    <a:pt x="182880" y="31120"/>
                  </a:lnTo>
                  <a:lnTo>
                    <a:pt x="188214" y="32305"/>
                  </a:lnTo>
                  <a:lnTo>
                    <a:pt x="188214" y="31712"/>
                  </a:lnTo>
                  <a:lnTo>
                    <a:pt x="195072" y="33998"/>
                  </a:lnTo>
                  <a:lnTo>
                    <a:pt x="195072" y="34168"/>
                  </a:lnTo>
                  <a:lnTo>
                    <a:pt x="201168" y="35522"/>
                  </a:lnTo>
                  <a:lnTo>
                    <a:pt x="201168" y="35808"/>
                  </a:lnTo>
                  <a:lnTo>
                    <a:pt x="212597" y="40094"/>
                  </a:lnTo>
                  <a:lnTo>
                    <a:pt x="212597" y="40475"/>
                  </a:lnTo>
                  <a:lnTo>
                    <a:pt x="217170" y="42761"/>
                  </a:lnTo>
                  <a:lnTo>
                    <a:pt x="217170" y="42380"/>
                  </a:lnTo>
                  <a:lnTo>
                    <a:pt x="227838" y="48781"/>
                  </a:lnTo>
                  <a:lnTo>
                    <a:pt x="227838" y="48476"/>
                  </a:lnTo>
                  <a:lnTo>
                    <a:pt x="237744" y="55552"/>
                  </a:lnTo>
                  <a:lnTo>
                    <a:pt x="237744" y="55334"/>
                  </a:lnTo>
                  <a:lnTo>
                    <a:pt x="246888" y="63775"/>
                  </a:lnTo>
                  <a:lnTo>
                    <a:pt x="256032" y="72860"/>
                  </a:lnTo>
                  <a:lnTo>
                    <a:pt x="256032" y="73899"/>
                  </a:lnTo>
                  <a:lnTo>
                    <a:pt x="262890" y="82004"/>
                  </a:lnTo>
                  <a:lnTo>
                    <a:pt x="262890" y="82512"/>
                  </a:lnTo>
                  <a:lnTo>
                    <a:pt x="268986" y="92672"/>
                  </a:lnTo>
                  <a:lnTo>
                    <a:pt x="268986" y="91148"/>
                  </a:lnTo>
                  <a:lnTo>
                    <a:pt x="272034" y="97244"/>
                  </a:lnTo>
                  <a:lnTo>
                    <a:pt x="272034" y="98006"/>
                  </a:lnTo>
                  <a:lnTo>
                    <a:pt x="274320" y="102578"/>
                  </a:lnTo>
                  <a:lnTo>
                    <a:pt x="274320" y="101816"/>
                  </a:lnTo>
                  <a:lnTo>
                    <a:pt x="276606" y="107912"/>
                  </a:lnTo>
                  <a:lnTo>
                    <a:pt x="276606" y="107150"/>
                  </a:lnTo>
                  <a:lnTo>
                    <a:pt x="278892" y="114008"/>
                  </a:lnTo>
                  <a:lnTo>
                    <a:pt x="278892" y="115278"/>
                  </a:lnTo>
                  <a:lnTo>
                    <a:pt x="280416" y="119342"/>
                  </a:lnTo>
                  <a:lnTo>
                    <a:pt x="280416" y="118580"/>
                  </a:lnTo>
                  <a:lnTo>
                    <a:pt x="281940" y="125438"/>
                  </a:lnTo>
                  <a:lnTo>
                    <a:pt x="281940" y="124676"/>
                  </a:lnTo>
                  <a:lnTo>
                    <a:pt x="282702" y="130772"/>
                  </a:lnTo>
                  <a:lnTo>
                    <a:pt x="282702" y="130010"/>
                  </a:lnTo>
                  <a:lnTo>
                    <a:pt x="283464" y="136868"/>
                  </a:lnTo>
                  <a:lnTo>
                    <a:pt x="283464" y="136106"/>
                  </a:lnTo>
                  <a:lnTo>
                    <a:pt x="284226" y="142964"/>
                  </a:lnTo>
                  <a:lnTo>
                    <a:pt x="284226" y="234027"/>
                  </a:lnTo>
                  <a:lnTo>
                    <a:pt x="292773" y="222588"/>
                  </a:lnTo>
                  <a:lnTo>
                    <a:pt x="306908" y="188838"/>
                  </a:lnTo>
                  <a:lnTo>
                    <a:pt x="313182" y="149060"/>
                  </a:lnTo>
                  <a:close/>
                </a:path>
                <a:path w="313690" h="298450">
                  <a:moveTo>
                    <a:pt x="44196" y="252051"/>
                  </a:moveTo>
                  <a:lnTo>
                    <a:pt x="44196" y="206972"/>
                  </a:lnTo>
                  <a:lnTo>
                    <a:pt x="41148" y="200876"/>
                  </a:lnTo>
                  <a:lnTo>
                    <a:pt x="41148" y="201638"/>
                  </a:lnTo>
                  <a:lnTo>
                    <a:pt x="38862" y="195542"/>
                  </a:lnTo>
                  <a:lnTo>
                    <a:pt x="38862" y="196304"/>
                  </a:lnTo>
                  <a:lnTo>
                    <a:pt x="36576" y="190208"/>
                  </a:lnTo>
                  <a:lnTo>
                    <a:pt x="36576" y="190970"/>
                  </a:lnTo>
                  <a:lnTo>
                    <a:pt x="34290" y="184112"/>
                  </a:lnTo>
                  <a:lnTo>
                    <a:pt x="34290" y="184874"/>
                  </a:lnTo>
                  <a:lnTo>
                    <a:pt x="32766" y="178778"/>
                  </a:lnTo>
                  <a:lnTo>
                    <a:pt x="32766" y="179540"/>
                  </a:lnTo>
                  <a:lnTo>
                    <a:pt x="31242" y="172682"/>
                  </a:lnTo>
                  <a:lnTo>
                    <a:pt x="31242" y="173444"/>
                  </a:lnTo>
                  <a:lnTo>
                    <a:pt x="29718" y="161252"/>
                  </a:lnTo>
                  <a:lnTo>
                    <a:pt x="29718" y="162014"/>
                  </a:lnTo>
                  <a:lnTo>
                    <a:pt x="28956" y="155156"/>
                  </a:lnTo>
                  <a:lnTo>
                    <a:pt x="28956" y="234126"/>
                  </a:lnTo>
                  <a:lnTo>
                    <a:pt x="33253" y="241199"/>
                  </a:lnTo>
                  <a:lnTo>
                    <a:pt x="44196" y="252051"/>
                  </a:lnTo>
                  <a:close/>
                </a:path>
                <a:path w="313690" h="298450">
                  <a:moveTo>
                    <a:pt x="44195" y="91529"/>
                  </a:moveTo>
                  <a:lnTo>
                    <a:pt x="44195" y="91148"/>
                  </a:lnTo>
                  <a:lnTo>
                    <a:pt x="43433" y="92672"/>
                  </a:lnTo>
                  <a:lnTo>
                    <a:pt x="44195" y="91529"/>
                  </a:lnTo>
                  <a:close/>
                </a:path>
                <a:path w="313690" h="298450">
                  <a:moveTo>
                    <a:pt x="51054" y="258852"/>
                  </a:moveTo>
                  <a:lnTo>
                    <a:pt x="51053" y="216878"/>
                  </a:lnTo>
                  <a:lnTo>
                    <a:pt x="43434" y="205448"/>
                  </a:lnTo>
                  <a:lnTo>
                    <a:pt x="44196" y="206972"/>
                  </a:lnTo>
                  <a:lnTo>
                    <a:pt x="44196" y="252051"/>
                  </a:lnTo>
                  <a:lnTo>
                    <a:pt x="51054" y="258852"/>
                  </a:lnTo>
                  <a:close/>
                </a:path>
                <a:path w="313690" h="298450">
                  <a:moveTo>
                    <a:pt x="51053" y="81242"/>
                  </a:moveTo>
                  <a:lnTo>
                    <a:pt x="50291" y="82004"/>
                  </a:lnTo>
                  <a:lnTo>
                    <a:pt x="50291" y="82385"/>
                  </a:lnTo>
                  <a:lnTo>
                    <a:pt x="51053" y="81242"/>
                  </a:lnTo>
                  <a:close/>
                </a:path>
                <a:path w="313690" h="298450">
                  <a:moveTo>
                    <a:pt x="57911" y="226022"/>
                  </a:moveTo>
                  <a:lnTo>
                    <a:pt x="50292" y="215354"/>
                  </a:lnTo>
                  <a:lnTo>
                    <a:pt x="51053" y="216878"/>
                  </a:lnTo>
                  <a:lnTo>
                    <a:pt x="51054" y="258852"/>
                  </a:lnTo>
                  <a:lnTo>
                    <a:pt x="57150" y="264898"/>
                  </a:lnTo>
                  <a:lnTo>
                    <a:pt x="57150" y="225260"/>
                  </a:lnTo>
                  <a:lnTo>
                    <a:pt x="57911" y="226022"/>
                  </a:lnTo>
                  <a:close/>
                </a:path>
                <a:path w="313690" h="298450">
                  <a:moveTo>
                    <a:pt x="57911" y="72098"/>
                  </a:moveTo>
                  <a:lnTo>
                    <a:pt x="57150" y="72860"/>
                  </a:lnTo>
                  <a:lnTo>
                    <a:pt x="57150" y="73089"/>
                  </a:lnTo>
                  <a:lnTo>
                    <a:pt x="57911" y="72098"/>
                  </a:lnTo>
                  <a:close/>
                </a:path>
                <a:path w="313690" h="298450">
                  <a:moveTo>
                    <a:pt x="66294" y="270701"/>
                  </a:moveTo>
                  <a:lnTo>
                    <a:pt x="66294" y="234404"/>
                  </a:lnTo>
                  <a:lnTo>
                    <a:pt x="57150" y="225260"/>
                  </a:lnTo>
                  <a:lnTo>
                    <a:pt x="57150" y="264898"/>
                  </a:lnTo>
                  <a:lnTo>
                    <a:pt x="57746" y="265490"/>
                  </a:lnTo>
                  <a:lnTo>
                    <a:pt x="66294" y="270701"/>
                  </a:lnTo>
                  <a:close/>
                </a:path>
                <a:path w="313690" h="298450">
                  <a:moveTo>
                    <a:pt x="66294" y="63775"/>
                  </a:moveTo>
                  <a:lnTo>
                    <a:pt x="65532" y="64478"/>
                  </a:lnTo>
                  <a:lnTo>
                    <a:pt x="66294" y="63775"/>
                  </a:lnTo>
                  <a:close/>
                </a:path>
                <a:path w="313690" h="298450">
                  <a:moveTo>
                    <a:pt x="75438" y="276276"/>
                  </a:moveTo>
                  <a:lnTo>
                    <a:pt x="75438" y="242786"/>
                  </a:lnTo>
                  <a:lnTo>
                    <a:pt x="65532" y="233642"/>
                  </a:lnTo>
                  <a:lnTo>
                    <a:pt x="66294" y="234404"/>
                  </a:lnTo>
                  <a:lnTo>
                    <a:pt x="66294" y="270701"/>
                  </a:lnTo>
                  <a:lnTo>
                    <a:pt x="75438" y="276276"/>
                  </a:lnTo>
                  <a:close/>
                </a:path>
                <a:path w="313690" h="298450">
                  <a:moveTo>
                    <a:pt x="75437" y="55552"/>
                  </a:moveTo>
                  <a:lnTo>
                    <a:pt x="75437" y="55334"/>
                  </a:lnTo>
                  <a:lnTo>
                    <a:pt x="74675" y="56096"/>
                  </a:lnTo>
                  <a:lnTo>
                    <a:pt x="75437" y="55552"/>
                  </a:lnTo>
                  <a:close/>
                </a:path>
                <a:path w="313690" h="298450">
                  <a:moveTo>
                    <a:pt x="85344" y="282316"/>
                  </a:moveTo>
                  <a:lnTo>
                    <a:pt x="85344" y="249644"/>
                  </a:lnTo>
                  <a:lnTo>
                    <a:pt x="74676" y="241262"/>
                  </a:lnTo>
                  <a:lnTo>
                    <a:pt x="75438" y="242786"/>
                  </a:lnTo>
                  <a:lnTo>
                    <a:pt x="75438" y="276276"/>
                  </a:lnTo>
                  <a:lnTo>
                    <a:pt x="85344" y="282316"/>
                  </a:lnTo>
                  <a:close/>
                </a:path>
                <a:path w="313690" h="298450">
                  <a:moveTo>
                    <a:pt x="85343" y="48781"/>
                  </a:moveTo>
                  <a:lnTo>
                    <a:pt x="85343" y="48476"/>
                  </a:lnTo>
                  <a:lnTo>
                    <a:pt x="84581" y="49238"/>
                  </a:lnTo>
                  <a:lnTo>
                    <a:pt x="85343" y="48781"/>
                  </a:lnTo>
                  <a:close/>
                </a:path>
                <a:path w="313690" h="298450">
                  <a:moveTo>
                    <a:pt x="96012" y="286262"/>
                  </a:moveTo>
                  <a:lnTo>
                    <a:pt x="96012" y="255740"/>
                  </a:lnTo>
                  <a:lnTo>
                    <a:pt x="84582" y="248882"/>
                  </a:lnTo>
                  <a:lnTo>
                    <a:pt x="85344" y="249644"/>
                  </a:lnTo>
                  <a:lnTo>
                    <a:pt x="85344" y="282316"/>
                  </a:lnTo>
                  <a:lnTo>
                    <a:pt x="86456" y="282994"/>
                  </a:lnTo>
                  <a:lnTo>
                    <a:pt x="96012" y="286262"/>
                  </a:lnTo>
                  <a:close/>
                </a:path>
                <a:path w="313690" h="298450">
                  <a:moveTo>
                    <a:pt x="96012" y="42761"/>
                  </a:moveTo>
                  <a:lnTo>
                    <a:pt x="96012" y="42380"/>
                  </a:lnTo>
                  <a:lnTo>
                    <a:pt x="95249" y="43142"/>
                  </a:lnTo>
                  <a:lnTo>
                    <a:pt x="96012" y="42761"/>
                  </a:lnTo>
                  <a:close/>
                </a:path>
                <a:path w="313690" h="298450">
                  <a:moveTo>
                    <a:pt x="101346" y="288086"/>
                  </a:moveTo>
                  <a:lnTo>
                    <a:pt x="101346" y="258026"/>
                  </a:lnTo>
                  <a:lnTo>
                    <a:pt x="95250" y="254978"/>
                  </a:lnTo>
                  <a:lnTo>
                    <a:pt x="96012" y="255740"/>
                  </a:lnTo>
                  <a:lnTo>
                    <a:pt x="96012" y="286262"/>
                  </a:lnTo>
                  <a:lnTo>
                    <a:pt x="101346" y="288086"/>
                  </a:lnTo>
                  <a:close/>
                </a:path>
                <a:path w="313690" h="298450">
                  <a:moveTo>
                    <a:pt x="101346" y="40094"/>
                  </a:moveTo>
                  <a:lnTo>
                    <a:pt x="100583" y="40094"/>
                  </a:lnTo>
                  <a:lnTo>
                    <a:pt x="100583" y="40475"/>
                  </a:lnTo>
                  <a:lnTo>
                    <a:pt x="101346" y="40094"/>
                  </a:lnTo>
                  <a:close/>
                </a:path>
                <a:path w="313690" h="298450">
                  <a:moveTo>
                    <a:pt x="106680" y="260312"/>
                  </a:moveTo>
                  <a:lnTo>
                    <a:pt x="100584" y="257264"/>
                  </a:lnTo>
                  <a:lnTo>
                    <a:pt x="101346" y="258026"/>
                  </a:lnTo>
                  <a:lnTo>
                    <a:pt x="101346" y="288086"/>
                  </a:lnTo>
                  <a:lnTo>
                    <a:pt x="105918" y="289650"/>
                  </a:lnTo>
                  <a:lnTo>
                    <a:pt x="105918" y="260312"/>
                  </a:lnTo>
                  <a:lnTo>
                    <a:pt x="106680" y="260312"/>
                  </a:lnTo>
                  <a:close/>
                </a:path>
                <a:path w="313690" h="298450">
                  <a:moveTo>
                    <a:pt x="106680" y="37808"/>
                  </a:moveTo>
                  <a:lnTo>
                    <a:pt x="105918" y="37808"/>
                  </a:lnTo>
                  <a:lnTo>
                    <a:pt x="105918" y="38094"/>
                  </a:lnTo>
                  <a:lnTo>
                    <a:pt x="106680" y="37808"/>
                  </a:lnTo>
                  <a:close/>
                </a:path>
                <a:path w="313690" h="298450">
                  <a:moveTo>
                    <a:pt x="112776" y="262598"/>
                  </a:moveTo>
                  <a:lnTo>
                    <a:pt x="105918" y="260312"/>
                  </a:lnTo>
                  <a:lnTo>
                    <a:pt x="105918" y="289650"/>
                  </a:lnTo>
                  <a:lnTo>
                    <a:pt x="112014" y="291735"/>
                  </a:lnTo>
                  <a:lnTo>
                    <a:pt x="112014" y="262598"/>
                  </a:lnTo>
                  <a:lnTo>
                    <a:pt x="112776" y="262598"/>
                  </a:lnTo>
                  <a:close/>
                </a:path>
                <a:path w="313690" h="298450">
                  <a:moveTo>
                    <a:pt x="112776" y="35522"/>
                  </a:moveTo>
                  <a:lnTo>
                    <a:pt x="112014" y="35522"/>
                  </a:lnTo>
                  <a:lnTo>
                    <a:pt x="112014" y="35776"/>
                  </a:lnTo>
                  <a:lnTo>
                    <a:pt x="112776" y="35522"/>
                  </a:lnTo>
                  <a:close/>
                </a:path>
                <a:path w="313690" h="298450">
                  <a:moveTo>
                    <a:pt x="124968" y="294671"/>
                  </a:moveTo>
                  <a:lnTo>
                    <a:pt x="124968" y="266408"/>
                  </a:lnTo>
                  <a:lnTo>
                    <a:pt x="118110" y="264122"/>
                  </a:lnTo>
                  <a:lnTo>
                    <a:pt x="118110" y="263953"/>
                  </a:lnTo>
                  <a:lnTo>
                    <a:pt x="112014" y="262598"/>
                  </a:lnTo>
                  <a:lnTo>
                    <a:pt x="112014" y="291735"/>
                  </a:lnTo>
                  <a:lnTo>
                    <a:pt x="118041" y="293796"/>
                  </a:lnTo>
                  <a:lnTo>
                    <a:pt x="118110" y="264122"/>
                  </a:lnTo>
                  <a:lnTo>
                    <a:pt x="118872" y="264122"/>
                  </a:lnTo>
                  <a:lnTo>
                    <a:pt x="118872" y="293901"/>
                  </a:lnTo>
                  <a:lnTo>
                    <a:pt x="124968" y="294671"/>
                  </a:lnTo>
                  <a:close/>
                </a:path>
                <a:path w="313690" h="298450">
                  <a:moveTo>
                    <a:pt x="118872" y="33744"/>
                  </a:moveTo>
                  <a:lnTo>
                    <a:pt x="118872" y="33236"/>
                  </a:lnTo>
                  <a:lnTo>
                    <a:pt x="118110" y="33998"/>
                  </a:lnTo>
                  <a:lnTo>
                    <a:pt x="118872" y="33744"/>
                  </a:lnTo>
                  <a:close/>
                </a:path>
                <a:path w="313690" h="298450">
                  <a:moveTo>
                    <a:pt x="124968" y="32305"/>
                  </a:moveTo>
                  <a:lnTo>
                    <a:pt x="124968" y="31712"/>
                  </a:lnTo>
                  <a:lnTo>
                    <a:pt x="124205" y="32474"/>
                  </a:lnTo>
                  <a:lnTo>
                    <a:pt x="124968" y="32305"/>
                  </a:lnTo>
                  <a:close/>
                </a:path>
                <a:path w="313690" h="298450">
                  <a:moveTo>
                    <a:pt x="131064" y="267170"/>
                  </a:moveTo>
                  <a:lnTo>
                    <a:pt x="124205" y="265646"/>
                  </a:lnTo>
                  <a:lnTo>
                    <a:pt x="124968" y="266408"/>
                  </a:lnTo>
                  <a:lnTo>
                    <a:pt x="124968" y="294671"/>
                  </a:lnTo>
                  <a:lnTo>
                    <a:pt x="130302" y="295345"/>
                  </a:lnTo>
                  <a:lnTo>
                    <a:pt x="130302" y="267170"/>
                  </a:lnTo>
                  <a:lnTo>
                    <a:pt x="131064" y="267170"/>
                  </a:lnTo>
                  <a:close/>
                </a:path>
                <a:path w="313690" h="298450">
                  <a:moveTo>
                    <a:pt x="131064" y="30950"/>
                  </a:moveTo>
                  <a:lnTo>
                    <a:pt x="130302" y="30950"/>
                  </a:lnTo>
                  <a:lnTo>
                    <a:pt x="130302" y="31120"/>
                  </a:lnTo>
                  <a:lnTo>
                    <a:pt x="131064" y="30950"/>
                  </a:lnTo>
                  <a:close/>
                </a:path>
                <a:path w="313690" h="298450">
                  <a:moveTo>
                    <a:pt x="137160" y="268694"/>
                  </a:moveTo>
                  <a:lnTo>
                    <a:pt x="130302" y="267170"/>
                  </a:lnTo>
                  <a:lnTo>
                    <a:pt x="130302" y="295345"/>
                  </a:lnTo>
                  <a:lnTo>
                    <a:pt x="136398" y="296115"/>
                  </a:lnTo>
                  <a:lnTo>
                    <a:pt x="136398" y="268694"/>
                  </a:lnTo>
                  <a:lnTo>
                    <a:pt x="137160" y="268694"/>
                  </a:lnTo>
                  <a:close/>
                </a:path>
                <a:path w="313690" h="298450">
                  <a:moveTo>
                    <a:pt x="137160" y="29426"/>
                  </a:moveTo>
                  <a:lnTo>
                    <a:pt x="136398" y="29426"/>
                  </a:lnTo>
                  <a:lnTo>
                    <a:pt x="136398" y="29596"/>
                  </a:lnTo>
                  <a:lnTo>
                    <a:pt x="137160" y="29426"/>
                  </a:lnTo>
                  <a:close/>
                </a:path>
                <a:path w="313690" h="298450">
                  <a:moveTo>
                    <a:pt x="169926" y="296657"/>
                  </a:moveTo>
                  <a:lnTo>
                    <a:pt x="169926" y="269456"/>
                  </a:lnTo>
                  <a:lnTo>
                    <a:pt x="143256" y="269456"/>
                  </a:lnTo>
                  <a:lnTo>
                    <a:pt x="136398" y="268694"/>
                  </a:lnTo>
                  <a:lnTo>
                    <a:pt x="136398" y="296115"/>
                  </a:lnTo>
                  <a:lnTo>
                    <a:pt x="151159" y="297980"/>
                  </a:lnTo>
                  <a:lnTo>
                    <a:pt x="169926" y="296657"/>
                  </a:lnTo>
                  <a:close/>
                </a:path>
                <a:path w="313690" h="298450">
                  <a:moveTo>
                    <a:pt x="144018" y="28664"/>
                  </a:moveTo>
                  <a:lnTo>
                    <a:pt x="143256" y="28664"/>
                  </a:lnTo>
                  <a:lnTo>
                    <a:pt x="144018" y="28664"/>
                  </a:lnTo>
                  <a:close/>
                </a:path>
                <a:path w="313690" h="298450">
                  <a:moveTo>
                    <a:pt x="144018" y="269456"/>
                  </a:moveTo>
                  <a:lnTo>
                    <a:pt x="143256" y="269380"/>
                  </a:lnTo>
                  <a:lnTo>
                    <a:pt x="144018" y="269456"/>
                  </a:lnTo>
                  <a:close/>
                </a:path>
                <a:path w="313690" h="298450">
                  <a:moveTo>
                    <a:pt x="156570" y="27942"/>
                  </a:moveTo>
                  <a:lnTo>
                    <a:pt x="156210" y="27902"/>
                  </a:lnTo>
                  <a:lnTo>
                    <a:pt x="156570" y="27942"/>
                  </a:lnTo>
                  <a:close/>
                </a:path>
                <a:path w="313690" h="298450">
                  <a:moveTo>
                    <a:pt x="156972" y="27987"/>
                  </a:moveTo>
                  <a:lnTo>
                    <a:pt x="156570" y="27942"/>
                  </a:lnTo>
                  <a:lnTo>
                    <a:pt x="156972" y="27987"/>
                  </a:lnTo>
                  <a:close/>
                </a:path>
                <a:path w="313690" h="298450">
                  <a:moveTo>
                    <a:pt x="169926" y="28741"/>
                  </a:moveTo>
                  <a:lnTo>
                    <a:pt x="169164" y="28664"/>
                  </a:lnTo>
                  <a:lnTo>
                    <a:pt x="169926" y="28741"/>
                  </a:lnTo>
                  <a:close/>
                </a:path>
                <a:path w="313690" h="298450">
                  <a:moveTo>
                    <a:pt x="176784" y="296173"/>
                  </a:moveTo>
                  <a:lnTo>
                    <a:pt x="176784" y="268694"/>
                  </a:lnTo>
                  <a:lnTo>
                    <a:pt x="169164" y="269456"/>
                  </a:lnTo>
                  <a:lnTo>
                    <a:pt x="169926" y="269456"/>
                  </a:lnTo>
                  <a:lnTo>
                    <a:pt x="169926" y="296657"/>
                  </a:lnTo>
                  <a:lnTo>
                    <a:pt x="176784" y="296173"/>
                  </a:lnTo>
                  <a:close/>
                </a:path>
                <a:path w="313690" h="298450">
                  <a:moveTo>
                    <a:pt x="176784" y="29596"/>
                  </a:moveTo>
                  <a:lnTo>
                    <a:pt x="176784" y="29426"/>
                  </a:lnTo>
                  <a:lnTo>
                    <a:pt x="176022" y="29426"/>
                  </a:lnTo>
                  <a:lnTo>
                    <a:pt x="176784" y="29596"/>
                  </a:lnTo>
                  <a:close/>
                </a:path>
                <a:path w="313690" h="298450">
                  <a:moveTo>
                    <a:pt x="182880" y="295743"/>
                  </a:moveTo>
                  <a:lnTo>
                    <a:pt x="182880" y="267170"/>
                  </a:lnTo>
                  <a:lnTo>
                    <a:pt x="176022" y="268694"/>
                  </a:lnTo>
                  <a:lnTo>
                    <a:pt x="176784" y="268694"/>
                  </a:lnTo>
                  <a:lnTo>
                    <a:pt x="176784" y="296173"/>
                  </a:lnTo>
                  <a:lnTo>
                    <a:pt x="182880" y="295743"/>
                  </a:lnTo>
                  <a:close/>
                </a:path>
                <a:path w="313690" h="298450">
                  <a:moveTo>
                    <a:pt x="182880" y="31120"/>
                  </a:moveTo>
                  <a:lnTo>
                    <a:pt x="182880" y="30950"/>
                  </a:lnTo>
                  <a:lnTo>
                    <a:pt x="182118" y="30950"/>
                  </a:lnTo>
                  <a:lnTo>
                    <a:pt x="182880" y="31120"/>
                  </a:lnTo>
                  <a:close/>
                </a:path>
                <a:path w="313690" h="298450">
                  <a:moveTo>
                    <a:pt x="188976" y="265646"/>
                  </a:moveTo>
                  <a:lnTo>
                    <a:pt x="182118" y="267170"/>
                  </a:lnTo>
                  <a:lnTo>
                    <a:pt x="182880" y="267170"/>
                  </a:lnTo>
                  <a:lnTo>
                    <a:pt x="182880" y="295743"/>
                  </a:lnTo>
                  <a:lnTo>
                    <a:pt x="184467" y="295631"/>
                  </a:lnTo>
                  <a:lnTo>
                    <a:pt x="188214" y="294606"/>
                  </a:lnTo>
                  <a:lnTo>
                    <a:pt x="188214" y="266408"/>
                  </a:lnTo>
                  <a:lnTo>
                    <a:pt x="188976" y="265646"/>
                  </a:lnTo>
                  <a:close/>
                </a:path>
                <a:path w="313690" h="298450">
                  <a:moveTo>
                    <a:pt x="188976" y="32474"/>
                  </a:moveTo>
                  <a:lnTo>
                    <a:pt x="188214" y="31712"/>
                  </a:lnTo>
                  <a:lnTo>
                    <a:pt x="188214" y="32305"/>
                  </a:lnTo>
                  <a:lnTo>
                    <a:pt x="188976" y="32474"/>
                  </a:lnTo>
                  <a:close/>
                </a:path>
                <a:path w="313690" h="298450">
                  <a:moveTo>
                    <a:pt x="195072" y="292730"/>
                  </a:moveTo>
                  <a:lnTo>
                    <a:pt x="195072" y="264122"/>
                  </a:lnTo>
                  <a:lnTo>
                    <a:pt x="188214" y="266408"/>
                  </a:lnTo>
                  <a:lnTo>
                    <a:pt x="188214" y="294606"/>
                  </a:lnTo>
                  <a:lnTo>
                    <a:pt x="195072" y="292730"/>
                  </a:lnTo>
                  <a:close/>
                </a:path>
                <a:path w="313690" h="298450">
                  <a:moveTo>
                    <a:pt x="195072" y="34168"/>
                  </a:moveTo>
                  <a:lnTo>
                    <a:pt x="195072" y="33998"/>
                  </a:lnTo>
                  <a:lnTo>
                    <a:pt x="194310" y="33998"/>
                  </a:lnTo>
                  <a:lnTo>
                    <a:pt x="195072" y="34168"/>
                  </a:lnTo>
                  <a:close/>
                </a:path>
                <a:path w="313690" h="298450">
                  <a:moveTo>
                    <a:pt x="201168" y="291062"/>
                  </a:moveTo>
                  <a:lnTo>
                    <a:pt x="201168" y="262598"/>
                  </a:lnTo>
                  <a:lnTo>
                    <a:pt x="194310" y="264122"/>
                  </a:lnTo>
                  <a:lnTo>
                    <a:pt x="195072" y="264122"/>
                  </a:lnTo>
                  <a:lnTo>
                    <a:pt x="195072" y="292730"/>
                  </a:lnTo>
                  <a:lnTo>
                    <a:pt x="201168" y="291062"/>
                  </a:lnTo>
                  <a:close/>
                </a:path>
                <a:path w="313690" h="298450">
                  <a:moveTo>
                    <a:pt x="201168" y="35808"/>
                  </a:moveTo>
                  <a:lnTo>
                    <a:pt x="201168" y="35522"/>
                  </a:lnTo>
                  <a:lnTo>
                    <a:pt x="200406" y="35522"/>
                  </a:lnTo>
                  <a:lnTo>
                    <a:pt x="201168" y="35808"/>
                  </a:lnTo>
                  <a:close/>
                </a:path>
                <a:path w="313690" h="298450">
                  <a:moveTo>
                    <a:pt x="212597" y="257264"/>
                  </a:moveTo>
                  <a:lnTo>
                    <a:pt x="206502" y="260312"/>
                  </a:lnTo>
                  <a:lnTo>
                    <a:pt x="200406" y="262598"/>
                  </a:lnTo>
                  <a:lnTo>
                    <a:pt x="201168" y="262598"/>
                  </a:lnTo>
                  <a:lnTo>
                    <a:pt x="201168" y="291062"/>
                  </a:lnTo>
                  <a:lnTo>
                    <a:pt x="211836" y="288143"/>
                  </a:lnTo>
                  <a:lnTo>
                    <a:pt x="211836" y="258026"/>
                  </a:lnTo>
                  <a:lnTo>
                    <a:pt x="212597" y="257264"/>
                  </a:lnTo>
                  <a:close/>
                </a:path>
                <a:path w="313690" h="298450">
                  <a:moveTo>
                    <a:pt x="212597" y="40475"/>
                  </a:moveTo>
                  <a:lnTo>
                    <a:pt x="212597" y="40094"/>
                  </a:lnTo>
                  <a:lnTo>
                    <a:pt x="211836" y="40094"/>
                  </a:lnTo>
                  <a:lnTo>
                    <a:pt x="212597" y="40475"/>
                  </a:lnTo>
                  <a:close/>
                </a:path>
                <a:path w="313690" h="298450">
                  <a:moveTo>
                    <a:pt x="217932" y="254978"/>
                  </a:moveTo>
                  <a:lnTo>
                    <a:pt x="211836" y="258026"/>
                  </a:lnTo>
                  <a:lnTo>
                    <a:pt x="211836" y="288143"/>
                  </a:lnTo>
                  <a:lnTo>
                    <a:pt x="216625" y="286833"/>
                  </a:lnTo>
                  <a:lnTo>
                    <a:pt x="217170" y="286555"/>
                  </a:lnTo>
                  <a:lnTo>
                    <a:pt x="217170" y="255740"/>
                  </a:lnTo>
                  <a:lnTo>
                    <a:pt x="217932" y="254978"/>
                  </a:lnTo>
                  <a:close/>
                </a:path>
                <a:path w="313690" h="298450">
                  <a:moveTo>
                    <a:pt x="217932" y="43142"/>
                  </a:moveTo>
                  <a:lnTo>
                    <a:pt x="217170" y="42380"/>
                  </a:lnTo>
                  <a:lnTo>
                    <a:pt x="217170" y="42761"/>
                  </a:lnTo>
                  <a:lnTo>
                    <a:pt x="217932" y="43142"/>
                  </a:lnTo>
                  <a:close/>
                </a:path>
                <a:path w="313690" h="298450">
                  <a:moveTo>
                    <a:pt x="228600" y="248882"/>
                  </a:moveTo>
                  <a:lnTo>
                    <a:pt x="217170" y="255740"/>
                  </a:lnTo>
                  <a:lnTo>
                    <a:pt x="217170" y="286555"/>
                  </a:lnTo>
                  <a:lnTo>
                    <a:pt x="227838" y="281102"/>
                  </a:lnTo>
                  <a:lnTo>
                    <a:pt x="227838" y="249644"/>
                  </a:lnTo>
                  <a:lnTo>
                    <a:pt x="228600" y="248882"/>
                  </a:lnTo>
                  <a:close/>
                </a:path>
                <a:path w="313690" h="298450">
                  <a:moveTo>
                    <a:pt x="228600" y="49238"/>
                  </a:moveTo>
                  <a:lnTo>
                    <a:pt x="227838" y="48476"/>
                  </a:lnTo>
                  <a:lnTo>
                    <a:pt x="227838" y="48781"/>
                  </a:lnTo>
                  <a:lnTo>
                    <a:pt x="228600" y="49238"/>
                  </a:lnTo>
                  <a:close/>
                </a:path>
                <a:path w="313690" h="298450">
                  <a:moveTo>
                    <a:pt x="238506" y="241262"/>
                  </a:moveTo>
                  <a:lnTo>
                    <a:pt x="227838" y="249644"/>
                  </a:lnTo>
                  <a:lnTo>
                    <a:pt x="227838" y="281102"/>
                  </a:lnTo>
                  <a:lnTo>
                    <a:pt x="237744" y="276038"/>
                  </a:lnTo>
                  <a:lnTo>
                    <a:pt x="237744" y="242786"/>
                  </a:lnTo>
                  <a:lnTo>
                    <a:pt x="238506" y="241262"/>
                  </a:lnTo>
                  <a:close/>
                </a:path>
                <a:path w="313690" h="298450">
                  <a:moveTo>
                    <a:pt x="238506" y="56096"/>
                  </a:moveTo>
                  <a:lnTo>
                    <a:pt x="237744" y="55334"/>
                  </a:lnTo>
                  <a:lnTo>
                    <a:pt x="237744" y="55552"/>
                  </a:lnTo>
                  <a:lnTo>
                    <a:pt x="238506" y="56096"/>
                  </a:lnTo>
                  <a:close/>
                </a:path>
                <a:path w="313690" h="298450">
                  <a:moveTo>
                    <a:pt x="256032" y="263583"/>
                  </a:moveTo>
                  <a:lnTo>
                    <a:pt x="256032" y="225260"/>
                  </a:lnTo>
                  <a:lnTo>
                    <a:pt x="246888" y="234404"/>
                  </a:lnTo>
                  <a:lnTo>
                    <a:pt x="237744" y="242786"/>
                  </a:lnTo>
                  <a:lnTo>
                    <a:pt x="237744" y="276038"/>
                  </a:lnTo>
                  <a:lnTo>
                    <a:pt x="246290" y="271670"/>
                  </a:lnTo>
                  <a:lnTo>
                    <a:pt x="256032" y="263583"/>
                  </a:lnTo>
                  <a:close/>
                </a:path>
                <a:path w="313690" h="298450">
                  <a:moveTo>
                    <a:pt x="247650" y="64478"/>
                  </a:moveTo>
                  <a:lnTo>
                    <a:pt x="246888" y="63716"/>
                  </a:lnTo>
                  <a:lnTo>
                    <a:pt x="247650" y="64478"/>
                  </a:lnTo>
                  <a:close/>
                </a:path>
                <a:path w="313690" h="298450">
                  <a:moveTo>
                    <a:pt x="247650" y="233642"/>
                  </a:moveTo>
                  <a:lnTo>
                    <a:pt x="246888" y="234346"/>
                  </a:lnTo>
                  <a:lnTo>
                    <a:pt x="247650" y="233642"/>
                  </a:lnTo>
                  <a:close/>
                </a:path>
                <a:path w="313690" h="298450">
                  <a:moveTo>
                    <a:pt x="256032" y="73899"/>
                  </a:moveTo>
                  <a:lnTo>
                    <a:pt x="256032" y="72860"/>
                  </a:lnTo>
                  <a:lnTo>
                    <a:pt x="254508" y="72098"/>
                  </a:lnTo>
                  <a:lnTo>
                    <a:pt x="256032" y="73899"/>
                  </a:lnTo>
                  <a:close/>
                </a:path>
                <a:path w="313690" h="298450">
                  <a:moveTo>
                    <a:pt x="262890" y="215354"/>
                  </a:moveTo>
                  <a:lnTo>
                    <a:pt x="254508" y="226022"/>
                  </a:lnTo>
                  <a:lnTo>
                    <a:pt x="256032" y="225260"/>
                  </a:lnTo>
                  <a:lnTo>
                    <a:pt x="256032" y="263583"/>
                  </a:lnTo>
                  <a:lnTo>
                    <a:pt x="262128" y="258522"/>
                  </a:lnTo>
                  <a:lnTo>
                    <a:pt x="262128" y="216878"/>
                  </a:lnTo>
                  <a:lnTo>
                    <a:pt x="262890" y="215354"/>
                  </a:lnTo>
                  <a:close/>
                </a:path>
                <a:path w="313690" h="298450">
                  <a:moveTo>
                    <a:pt x="262890" y="82512"/>
                  </a:moveTo>
                  <a:lnTo>
                    <a:pt x="262890" y="82004"/>
                  </a:lnTo>
                  <a:lnTo>
                    <a:pt x="262128" y="81242"/>
                  </a:lnTo>
                  <a:lnTo>
                    <a:pt x="262890" y="82512"/>
                  </a:lnTo>
                  <a:close/>
                </a:path>
                <a:path w="313690" h="298450">
                  <a:moveTo>
                    <a:pt x="272034" y="250299"/>
                  </a:moveTo>
                  <a:lnTo>
                    <a:pt x="272034" y="200876"/>
                  </a:lnTo>
                  <a:lnTo>
                    <a:pt x="268986" y="206972"/>
                  </a:lnTo>
                  <a:lnTo>
                    <a:pt x="268986" y="205448"/>
                  </a:lnTo>
                  <a:lnTo>
                    <a:pt x="262128" y="216878"/>
                  </a:lnTo>
                  <a:lnTo>
                    <a:pt x="262128" y="258522"/>
                  </a:lnTo>
                  <a:lnTo>
                    <a:pt x="272034" y="250299"/>
                  </a:lnTo>
                  <a:close/>
                </a:path>
                <a:path w="313690" h="298450">
                  <a:moveTo>
                    <a:pt x="272034" y="98006"/>
                  </a:moveTo>
                  <a:lnTo>
                    <a:pt x="272034" y="97244"/>
                  </a:lnTo>
                  <a:lnTo>
                    <a:pt x="271272" y="96482"/>
                  </a:lnTo>
                  <a:lnTo>
                    <a:pt x="272034" y="98006"/>
                  </a:lnTo>
                  <a:close/>
                </a:path>
                <a:path w="313690" h="298450">
                  <a:moveTo>
                    <a:pt x="278892" y="241165"/>
                  </a:moveTo>
                  <a:lnTo>
                    <a:pt x="278892" y="184112"/>
                  </a:lnTo>
                  <a:lnTo>
                    <a:pt x="276606" y="190970"/>
                  </a:lnTo>
                  <a:lnTo>
                    <a:pt x="276606" y="190208"/>
                  </a:lnTo>
                  <a:lnTo>
                    <a:pt x="274320" y="196304"/>
                  </a:lnTo>
                  <a:lnTo>
                    <a:pt x="274320" y="195542"/>
                  </a:lnTo>
                  <a:lnTo>
                    <a:pt x="271272" y="201638"/>
                  </a:lnTo>
                  <a:lnTo>
                    <a:pt x="272034" y="200876"/>
                  </a:lnTo>
                  <a:lnTo>
                    <a:pt x="272034" y="250299"/>
                  </a:lnTo>
                  <a:lnTo>
                    <a:pt x="278892" y="241165"/>
                  </a:lnTo>
                  <a:close/>
                </a:path>
                <a:path w="313690" h="298450">
                  <a:moveTo>
                    <a:pt x="278892" y="115278"/>
                  </a:moveTo>
                  <a:lnTo>
                    <a:pt x="278892" y="114008"/>
                  </a:lnTo>
                  <a:lnTo>
                    <a:pt x="278130" y="113246"/>
                  </a:lnTo>
                  <a:lnTo>
                    <a:pt x="278892" y="115278"/>
                  </a:lnTo>
                  <a:close/>
                </a:path>
                <a:path w="313690" h="298450">
                  <a:moveTo>
                    <a:pt x="284226" y="234027"/>
                  </a:moveTo>
                  <a:lnTo>
                    <a:pt x="284226" y="155156"/>
                  </a:lnTo>
                  <a:lnTo>
                    <a:pt x="283464" y="162014"/>
                  </a:lnTo>
                  <a:lnTo>
                    <a:pt x="283464" y="161252"/>
                  </a:lnTo>
                  <a:lnTo>
                    <a:pt x="282702" y="167348"/>
                  </a:lnTo>
                  <a:lnTo>
                    <a:pt x="282702" y="166586"/>
                  </a:lnTo>
                  <a:lnTo>
                    <a:pt x="281940" y="173444"/>
                  </a:lnTo>
                  <a:lnTo>
                    <a:pt x="281940" y="172682"/>
                  </a:lnTo>
                  <a:lnTo>
                    <a:pt x="280416" y="179540"/>
                  </a:lnTo>
                  <a:lnTo>
                    <a:pt x="280416" y="178778"/>
                  </a:lnTo>
                  <a:lnTo>
                    <a:pt x="278130" y="184874"/>
                  </a:lnTo>
                  <a:lnTo>
                    <a:pt x="278892" y="184112"/>
                  </a:lnTo>
                  <a:lnTo>
                    <a:pt x="278892" y="241165"/>
                  </a:lnTo>
                  <a:lnTo>
                    <a:pt x="284226" y="234027"/>
                  </a:lnTo>
                  <a:close/>
                </a:path>
              </a:pathLst>
            </a:custGeom>
            <a:solidFill>
              <a:srgbClr val="002060"/>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pic>
        <p:nvPicPr>
          <p:cNvPr id="47" name="object 47"/>
          <p:cNvPicPr/>
          <p:nvPr/>
        </p:nvPicPr>
        <p:blipFill>
          <a:blip r:embed="rId9" cstate="print"/>
          <a:stretch>
            <a:fillRect/>
          </a:stretch>
        </p:blipFill>
        <p:spPr>
          <a:xfrm>
            <a:off x="9314688" y="3366660"/>
            <a:ext cx="312420" cy="297899"/>
          </a:xfrm>
          <a:prstGeom prst="rect">
            <a:avLst/>
          </a:prstGeom>
        </p:spPr>
      </p:pic>
      <p:pic>
        <p:nvPicPr>
          <p:cNvPr id="48" name="object 48"/>
          <p:cNvPicPr/>
          <p:nvPr/>
        </p:nvPicPr>
        <p:blipFill>
          <a:blip r:embed="rId10" cstate="print"/>
          <a:stretch>
            <a:fillRect/>
          </a:stretch>
        </p:blipFill>
        <p:spPr>
          <a:xfrm>
            <a:off x="7689341" y="3756050"/>
            <a:ext cx="312420" cy="297897"/>
          </a:xfrm>
          <a:prstGeom prst="rect">
            <a:avLst/>
          </a:prstGeom>
        </p:spPr>
      </p:pic>
      <p:grpSp>
        <p:nvGrpSpPr>
          <p:cNvPr id="49" name="object 49"/>
          <p:cNvGrpSpPr/>
          <p:nvPr/>
        </p:nvGrpSpPr>
        <p:grpSpPr>
          <a:xfrm>
            <a:off x="5902452" y="3739610"/>
            <a:ext cx="312420" cy="298450"/>
            <a:chOff x="4378452" y="3739610"/>
            <a:chExt cx="312420" cy="298450"/>
          </a:xfrm>
        </p:grpSpPr>
        <p:sp>
          <p:nvSpPr>
            <p:cNvPr id="50" name="object 50"/>
            <p:cNvSpPr/>
            <p:nvPr/>
          </p:nvSpPr>
          <p:spPr>
            <a:xfrm>
              <a:off x="4392168" y="3753611"/>
              <a:ext cx="284480" cy="270510"/>
            </a:xfrm>
            <a:custGeom>
              <a:avLst/>
              <a:gdLst/>
              <a:ahLst/>
              <a:cxnLst/>
              <a:rect l="l" t="t" r="r" b="b"/>
              <a:pathLst>
                <a:path w="284479" h="270510">
                  <a:moveTo>
                    <a:pt x="284226" y="134874"/>
                  </a:moveTo>
                  <a:lnTo>
                    <a:pt x="277020" y="92171"/>
                  </a:lnTo>
                  <a:lnTo>
                    <a:pt x="256940" y="55138"/>
                  </a:lnTo>
                  <a:lnTo>
                    <a:pt x="226289" y="25968"/>
                  </a:lnTo>
                  <a:lnTo>
                    <a:pt x="187372" y="6858"/>
                  </a:lnTo>
                  <a:lnTo>
                    <a:pt x="142494" y="0"/>
                  </a:lnTo>
                  <a:lnTo>
                    <a:pt x="97536" y="6858"/>
                  </a:lnTo>
                  <a:lnTo>
                    <a:pt x="58430" y="25968"/>
                  </a:lnTo>
                  <a:lnTo>
                    <a:pt x="27553" y="55138"/>
                  </a:lnTo>
                  <a:lnTo>
                    <a:pt x="7284" y="92171"/>
                  </a:lnTo>
                  <a:lnTo>
                    <a:pt x="0" y="134874"/>
                  </a:lnTo>
                  <a:lnTo>
                    <a:pt x="7284" y="177655"/>
                  </a:lnTo>
                  <a:lnTo>
                    <a:pt x="27553" y="214877"/>
                  </a:lnTo>
                  <a:lnTo>
                    <a:pt x="58430" y="244272"/>
                  </a:lnTo>
                  <a:lnTo>
                    <a:pt x="97536" y="263572"/>
                  </a:lnTo>
                  <a:lnTo>
                    <a:pt x="142494" y="270510"/>
                  </a:lnTo>
                  <a:lnTo>
                    <a:pt x="187372" y="263572"/>
                  </a:lnTo>
                  <a:lnTo>
                    <a:pt x="226289" y="244272"/>
                  </a:lnTo>
                  <a:lnTo>
                    <a:pt x="256940" y="214877"/>
                  </a:lnTo>
                  <a:lnTo>
                    <a:pt x="277020" y="177655"/>
                  </a:lnTo>
                  <a:lnTo>
                    <a:pt x="284226" y="134874"/>
                  </a:lnTo>
                  <a:close/>
                </a:path>
              </a:pathLst>
            </a:custGeom>
            <a:solidFill>
              <a:srgbClr val="FFFFFF"/>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51" name="object 51"/>
            <p:cNvSpPr/>
            <p:nvPr/>
          </p:nvSpPr>
          <p:spPr>
            <a:xfrm>
              <a:off x="4378452" y="3739610"/>
              <a:ext cx="312420" cy="298450"/>
            </a:xfrm>
            <a:custGeom>
              <a:avLst/>
              <a:gdLst/>
              <a:ahLst/>
              <a:cxnLst/>
              <a:rect l="l" t="t" r="r" b="b"/>
              <a:pathLst>
                <a:path w="312420" h="298450">
                  <a:moveTo>
                    <a:pt x="312420" y="148875"/>
                  </a:moveTo>
                  <a:lnTo>
                    <a:pt x="311658" y="141255"/>
                  </a:lnTo>
                  <a:lnTo>
                    <a:pt x="311658" y="133635"/>
                  </a:lnTo>
                  <a:lnTo>
                    <a:pt x="300622" y="92863"/>
                  </a:lnTo>
                  <a:lnTo>
                    <a:pt x="281444" y="59479"/>
                  </a:lnTo>
                  <a:lnTo>
                    <a:pt x="225185" y="14904"/>
                  </a:lnTo>
                  <a:lnTo>
                    <a:pt x="156210" y="0"/>
                  </a:lnTo>
                  <a:lnTo>
                    <a:pt x="155448" y="21"/>
                  </a:lnTo>
                  <a:lnTo>
                    <a:pt x="86743" y="14740"/>
                  </a:lnTo>
                  <a:lnTo>
                    <a:pt x="30668" y="59274"/>
                  </a:lnTo>
                  <a:lnTo>
                    <a:pt x="11628" y="92722"/>
                  </a:lnTo>
                  <a:lnTo>
                    <a:pt x="761" y="133635"/>
                  </a:lnTo>
                  <a:lnTo>
                    <a:pt x="0" y="141255"/>
                  </a:lnTo>
                  <a:lnTo>
                    <a:pt x="0" y="156495"/>
                  </a:lnTo>
                  <a:lnTo>
                    <a:pt x="1524" y="171735"/>
                  </a:lnTo>
                  <a:lnTo>
                    <a:pt x="13712" y="209949"/>
                  </a:lnTo>
                  <a:lnTo>
                    <a:pt x="28194" y="233691"/>
                  </a:lnTo>
                  <a:lnTo>
                    <a:pt x="28194" y="143541"/>
                  </a:lnTo>
                  <a:lnTo>
                    <a:pt x="28956" y="136683"/>
                  </a:lnTo>
                  <a:lnTo>
                    <a:pt x="28956" y="137445"/>
                  </a:lnTo>
                  <a:lnTo>
                    <a:pt x="29718" y="130587"/>
                  </a:lnTo>
                  <a:lnTo>
                    <a:pt x="29718" y="131349"/>
                  </a:lnTo>
                  <a:lnTo>
                    <a:pt x="30480" y="124491"/>
                  </a:lnTo>
                  <a:lnTo>
                    <a:pt x="30480" y="125253"/>
                  </a:lnTo>
                  <a:lnTo>
                    <a:pt x="32004" y="118395"/>
                  </a:lnTo>
                  <a:lnTo>
                    <a:pt x="32004" y="119157"/>
                  </a:lnTo>
                  <a:lnTo>
                    <a:pt x="33528" y="115093"/>
                  </a:lnTo>
                  <a:lnTo>
                    <a:pt x="33528" y="113823"/>
                  </a:lnTo>
                  <a:lnTo>
                    <a:pt x="38099" y="101631"/>
                  </a:lnTo>
                  <a:lnTo>
                    <a:pt x="38099" y="102393"/>
                  </a:lnTo>
                  <a:lnTo>
                    <a:pt x="40386" y="98392"/>
                  </a:lnTo>
                  <a:lnTo>
                    <a:pt x="40386" y="97059"/>
                  </a:lnTo>
                  <a:lnTo>
                    <a:pt x="43433" y="91725"/>
                  </a:lnTo>
                  <a:lnTo>
                    <a:pt x="43433" y="92487"/>
                  </a:lnTo>
                  <a:lnTo>
                    <a:pt x="50291" y="81057"/>
                  </a:lnTo>
                  <a:lnTo>
                    <a:pt x="50291" y="81611"/>
                  </a:lnTo>
                  <a:lnTo>
                    <a:pt x="56388" y="73852"/>
                  </a:lnTo>
                  <a:lnTo>
                    <a:pt x="56388" y="72675"/>
                  </a:lnTo>
                  <a:lnTo>
                    <a:pt x="65532" y="63531"/>
                  </a:lnTo>
                  <a:lnTo>
                    <a:pt x="74675" y="55911"/>
                  </a:lnTo>
                  <a:lnTo>
                    <a:pt x="74675" y="56128"/>
                  </a:lnTo>
                  <a:lnTo>
                    <a:pt x="83819" y="49597"/>
                  </a:lnTo>
                  <a:lnTo>
                    <a:pt x="83819" y="49053"/>
                  </a:lnTo>
                  <a:lnTo>
                    <a:pt x="94488" y="43363"/>
                  </a:lnTo>
                  <a:lnTo>
                    <a:pt x="94488" y="42957"/>
                  </a:lnTo>
                  <a:lnTo>
                    <a:pt x="100583" y="39909"/>
                  </a:lnTo>
                  <a:lnTo>
                    <a:pt x="100583" y="40332"/>
                  </a:lnTo>
                  <a:lnTo>
                    <a:pt x="105918" y="37961"/>
                  </a:lnTo>
                  <a:lnTo>
                    <a:pt x="105918" y="37623"/>
                  </a:lnTo>
                  <a:lnTo>
                    <a:pt x="112014" y="35337"/>
                  </a:lnTo>
                  <a:lnTo>
                    <a:pt x="112014" y="35845"/>
                  </a:lnTo>
                  <a:lnTo>
                    <a:pt x="117348" y="34067"/>
                  </a:lnTo>
                  <a:lnTo>
                    <a:pt x="117348" y="33813"/>
                  </a:lnTo>
                  <a:lnTo>
                    <a:pt x="123444" y="32458"/>
                  </a:lnTo>
                  <a:lnTo>
                    <a:pt x="123444" y="32289"/>
                  </a:lnTo>
                  <a:lnTo>
                    <a:pt x="129539" y="30934"/>
                  </a:lnTo>
                  <a:lnTo>
                    <a:pt x="129539" y="30765"/>
                  </a:lnTo>
                  <a:lnTo>
                    <a:pt x="136398" y="29241"/>
                  </a:lnTo>
                  <a:lnTo>
                    <a:pt x="136398" y="30003"/>
                  </a:lnTo>
                  <a:lnTo>
                    <a:pt x="143256" y="28479"/>
                  </a:lnTo>
                  <a:lnTo>
                    <a:pt x="143256" y="29156"/>
                  </a:lnTo>
                  <a:lnTo>
                    <a:pt x="148590" y="28563"/>
                  </a:lnTo>
                  <a:lnTo>
                    <a:pt x="163068" y="28563"/>
                  </a:lnTo>
                  <a:lnTo>
                    <a:pt x="169164" y="29241"/>
                  </a:lnTo>
                  <a:lnTo>
                    <a:pt x="176022" y="30003"/>
                  </a:lnTo>
                  <a:lnTo>
                    <a:pt x="182118" y="30765"/>
                  </a:lnTo>
                  <a:lnTo>
                    <a:pt x="182118" y="30934"/>
                  </a:lnTo>
                  <a:lnTo>
                    <a:pt x="188214" y="32289"/>
                  </a:lnTo>
                  <a:lnTo>
                    <a:pt x="188214" y="32458"/>
                  </a:lnTo>
                  <a:lnTo>
                    <a:pt x="194310" y="33813"/>
                  </a:lnTo>
                  <a:lnTo>
                    <a:pt x="194310" y="34067"/>
                  </a:lnTo>
                  <a:lnTo>
                    <a:pt x="199644" y="35845"/>
                  </a:lnTo>
                  <a:lnTo>
                    <a:pt x="199644" y="35337"/>
                  </a:lnTo>
                  <a:lnTo>
                    <a:pt x="205740" y="38046"/>
                  </a:lnTo>
                  <a:lnTo>
                    <a:pt x="205740" y="37623"/>
                  </a:lnTo>
                  <a:lnTo>
                    <a:pt x="211074" y="40290"/>
                  </a:lnTo>
                  <a:lnTo>
                    <a:pt x="211074" y="39909"/>
                  </a:lnTo>
                  <a:lnTo>
                    <a:pt x="217170" y="42957"/>
                  </a:lnTo>
                  <a:lnTo>
                    <a:pt x="217170" y="43363"/>
                  </a:lnTo>
                  <a:lnTo>
                    <a:pt x="227838" y="49053"/>
                  </a:lnTo>
                  <a:lnTo>
                    <a:pt x="227838" y="49597"/>
                  </a:lnTo>
                  <a:lnTo>
                    <a:pt x="236982" y="56128"/>
                  </a:lnTo>
                  <a:lnTo>
                    <a:pt x="236982" y="55911"/>
                  </a:lnTo>
                  <a:lnTo>
                    <a:pt x="246126" y="63648"/>
                  </a:lnTo>
                  <a:lnTo>
                    <a:pt x="255270" y="72675"/>
                  </a:lnTo>
                  <a:lnTo>
                    <a:pt x="255270" y="72979"/>
                  </a:lnTo>
                  <a:lnTo>
                    <a:pt x="261365" y="81514"/>
                  </a:lnTo>
                  <a:lnTo>
                    <a:pt x="261365" y="81057"/>
                  </a:lnTo>
                  <a:lnTo>
                    <a:pt x="268986" y="92487"/>
                  </a:lnTo>
                  <a:lnTo>
                    <a:pt x="268986" y="93058"/>
                  </a:lnTo>
                  <a:lnTo>
                    <a:pt x="271272" y="97059"/>
                  </a:lnTo>
                  <a:lnTo>
                    <a:pt x="273558" y="102393"/>
                  </a:lnTo>
                  <a:lnTo>
                    <a:pt x="273558" y="101631"/>
                  </a:lnTo>
                  <a:lnTo>
                    <a:pt x="278130" y="113823"/>
                  </a:lnTo>
                  <a:lnTo>
                    <a:pt x="278130" y="113061"/>
                  </a:lnTo>
                  <a:lnTo>
                    <a:pt x="279654" y="119157"/>
                  </a:lnTo>
                  <a:lnTo>
                    <a:pt x="279654" y="118395"/>
                  </a:lnTo>
                  <a:lnTo>
                    <a:pt x="281178" y="125253"/>
                  </a:lnTo>
                  <a:lnTo>
                    <a:pt x="281178" y="124491"/>
                  </a:lnTo>
                  <a:lnTo>
                    <a:pt x="281940" y="131349"/>
                  </a:lnTo>
                  <a:lnTo>
                    <a:pt x="281940" y="130587"/>
                  </a:lnTo>
                  <a:lnTo>
                    <a:pt x="282702" y="137445"/>
                  </a:lnTo>
                  <a:lnTo>
                    <a:pt x="282702" y="136683"/>
                  </a:lnTo>
                  <a:lnTo>
                    <a:pt x="283464" y="143541"/>
                  </a:lnTo>
                  <a:lnTo>
                    <a:pt x="283464" y="234307"/>
                  </a:lnTo>
                  <a:lnTo>
                    <a:pt x="292207" y="222535"/>
                  </a:lnTo>
                  <a:lnTo>
                    <a:pt x="306248" y="188722"/>
                  </a:lnTo>
                  <a:lnTo>
                    <a:pt x="312420" y="148875"/>
                  </a:lnTo>
                  <a:close/>
                </a:path>
                <a:path w="312420" h="298450">
                  <a:moveTo>
                    <a:pt x="34290" y="185451"/>
                  </a:moveTo>
                  <a:lnTo>
                    <a:pt x="32004" y="178593"/>
                  </a:lnTo>
                  <a:lnTo>
                    <a:pt x="32004" y="179355"/>
                  </a:lnTo>
                  <a:lnTo>
                    <a:pt x="30480" y="173259"/>
                  </a:lnTo>
                  <a:lnTo>
                    <a:pt x="30480" y="174021"/>
                  </a:lnTo>
                  <a:lnTo>
                    <a:pt x="29718" y="167163"/>
                  </a:lnTo>
                  <a:lnTo>
                    <a:pt x="29718" y="167925"/>
                  </a:lnTo>
                  <a:lnTo>
                    <a:pt x="28956" y="161067"/>
                  </a:lnTo>
                  <a:lnTo>
                    <a:pt x="28956" y="161829"/>
                  </a:lnTo>
                  <a:lnTo>
                    <a:pt x="28194" y="154971"/>
                  </a:lnTo>
                  <a:lnTo>
                    <a:pt x="28194" y="233691"/>
                  </a:lnTo>
                  <a:lnTo>
                    <a:pt x="32766" y="241188"/>
                  </a:lnTo>
                  <a:lnTo>
                    <a:pt x="33528" y="241942"/>
                  </a:lnTo>
                  <a:lnTo>
                    <a:pt x="33528" y="184689"/>
                  </a:lnTo>
                  <a:lnTo>
                    <a:pt x="34290" y="185451"/>
                  </a:lnTo>
                  <a:close/>
                </a:path>
                <a:path w="312420" h="298450">
                  <a:moveTo>
                    <a:pt x="34290" y="113061"/>
                  </a:moveTo>
                  <a:lnTo>
                    <a:pt x="33528" y="113823"/>
                  </a:lnTo>
                  <a:lnTo>
                    <a:pt x="33528" y="115093"/>
                  </a:lnTo>
                  <a:lnTo>
                    <a:pt x="34290" y="113061"/>
                  </a:lnTo>
                  <a:close/>
                </a:path>
                <a:path w="312420" h="298450">
                  <a:moveTo>
                    <a:pt x="41148" y="201453"/>
                  </a:moveTo>
                  <a:lnTo>
                    <a:pt x="38100" y="195357"/>
                  </a:lnTo>
                  <a:lnTo>
                    <a:pt x="38100" y="196119"/>
                  </a:lnTo>
                  <a:lnTo>
                    <a:pt x="35814" y="190023"/>
                  </a:lnTo>
                  <a:lnTo>
                    <a:pt x="35814" y="190785"/>
                  </a:lnTo>
                  <a:lnTo>
                    <a:pt x="33528" y="184689"/>
                  </a:lnTo>
                  <a:lnTo>
                    <a:pt x="33528" y="241942"/>
                  </a:lnTo>
                  <a:lnTo>
                    <a:pt x="40386" y="248734"/>
                  </a:lnTo>
                  <a:lnTo>
                    <a:pt x="40386" y="200691"/>
                  </a:lnTo>
                  <a:lnTo>
                    <a:pt x="41148" y="201453"/>
                  </a:lnTo>
                  <a:close/>
                </a:path>
                <a:path w="312420" h="298450">
                  <a:moveTo>
                    <a:pt x="41148" y="97059"/>
                  </a:moveTo>
                  <a:lnTo>
                    <a:pt x="40386" y="97059"/>
                  </a:lnTo>
                  <a:lnTo>
                    <a:pt x="40386" y="98392"/>
                  </a:lnTo>
                  <a:lnTo>
                    <a:pt x="41148" y="97059"/>
                  </a:lnTo>
                  <a:close/>
                </a:path>
                <a:path w="312420" h="298450">
                  <a:moveTo>
                    <a:pt x="50292" y="216693"/>
                  </a:moveTo>
                  <a:lnTo>
                    <a:pt x="43434" y="206025"/>
                  </a:lnTo>
                  <a:lnTo>
                    <a:pt x="43434" y="206787"/>
                  </a:lnTo>
                  <a:lnTo>
                    <a:pt x="40386" y="200691"/>
                  </a:lnTo>
                  <a:lnTo>
                    <a:pt x="40386" y="248734"/>
                  </a:lnTo>
                  <a:lnTo>
                    <a:pt x="49530" y="257792"/>
                  </a:lnTo>
                  <a:lnTo>
                    <a:pt x="49530" y="215931"/>
                  </a:lnTo>
                  <a:lnTo>
                    <a:pt x="50292" y="216693"/>
                  </a:lnTo>
                  <a:close/>
                </a:path>
                <a:path w="312420" h="298450">
                  <a:moveTo>
                    <a:pt x="50291" y="81611"/>
                  </a:moveTo>
                  <a:lnTo>
                    <a:pt x="50291" y="81057"/>
                  </a:lnTo>
                  <a:lnTo>
                    <a:pt x="49529" y="82581"/>
                  </a:lnTo>
                  <a:lnTo>
                    <a:pt x="50291" y="81611"/>
                  </a:lnTo>
                  <a:close/>
                </a:path>
                <a:path w="312420" h="298450">
                  <a:moveTo>
                    <a:pt x="57912" y="225837"/>
                  </a:moveTo>
                  <a:lnTo>
                    <a:pt x="49530" y="215931"/>
                  </a:lnTo>
                  <a:lnTo>
                    <a:pt x="49530" y="257792"/>
                  </a:lnTo>
                  <a:lnTo>
                    <a:pt x="56388" y="264585"/>
                  </a:lnTo>
                  <a:lnTo>
                    <a:pt x="56388" y="225075"/>
                  </a:lnTo>
                  <a:lnTo>
                    <a:pt x="57912" y="225837"/>
                  </a:lnTo>
                  <a:close/>
                </a:path>
                <a:path w="312420" h="298450">
                  <a:moveTo>
                    <a:pt x="57912" y="71913"/>
                  </a:moveTo>
                  <a:lnTo>
                    <a:pt x="56388" y="72675"/>
                  </a:lnTo>
                  <a:lnTo>
                    <a:pt x="56388" y="73852"/>
                  </a:lnTo>
                  <a:lnTo>
                    <a:pt x="57912" y="71913"/>
                  </a:lnTo>
                  <a:close/>
                </a:path>
                <a:path w="312420" h="298450">
                  <a:moveTo>
                    <a:pt x="65532" y="270526"/>
                  </a:moveTo>
                  <a:lnTo>
                    <a:pt x="65532" y="234981"/>
                  </a:lnTo>
                  <a:lnTo>
                    <a:pt x="56388" y="225075"/>
                  </a:lnTo>
                  <a:lnTo>
                    <a:pt x="56388" y="264585"/>
                  </a:lnTo>
                  <a:lnTo>
                    <a:pt x="57347" y="265535"/>
                  </a:lnTo>
                  <a:lnTo>
                    <a:pt x="65532" y="270526"/>
                  </a:lnTo>
                  <a:close/>
                </a:path>
                <a:path w="312420" h="298450">
                  <a:moveTo>
                    <a:pt x="65532" y="63648"/>
                  </a:moveTo>
                  <a:lnTo>
                    <a:pt x="64769" y="64293"/>
                  </a:lnTo>
                  <a:lnTo>
                    <a:pt x="65532" y="63648"/>
                  </a:lnTo>
                  <a:close/>
                </a:path>
                <a:path w="312420" h="298450">
                  <a:moveTo>
                    <a:pt x="74676" y="276102"/>
                  </a:moveTo>
                  <a:lnTo>
                    <a:pt x="74676" y="242601"/>
                  </a:lnTo>
                  <a:lnTo>
                    <a:pt x="64769" y="233457"/>
                  </a:lnTo>
                  <a:lnTo>
                    <a:pt x="65532" y="234981"/>
                  </a:lnTo>
                  <a:lnTo>
                    <a:pt x="65532" y="270526"/>
                  </a:lnTo>
                  <a:lnTo>
                    <a:pt x="74676" y="276102"/>
                  </a:lnTo>
                  <a:close/>
                </a:path>
                <a:path w="312420" h="298450">
                  <a:moveTo>
                    <a:pt x="74675" y="56128"/>
                  </a:moveTo>
                  <a:lnTo>
                    <a:pt x="74675" y="55911"/>
                  </a:lnTo>
                  <a:lnTo>
                    <a:pt x="73913" y="56673"/>
                  </a:lnTo>
                  <a:lnTo>
                    <a:pt x="74675" y="56128"/>
                  </a:lnTo>
                  <a:close/>
                </a:path>
                <a:path w="312420" h="298450">
                  <a:moveTo>
                    <a:pt x="84582" y="282143"/>
                  </a:moveTo>
                  <a:lnTo>
                    <a:pt x="84582" y="249459"/>
                  </a:lnTo>
                  <a:lnTo>
                    <a:pt x="73914" y="241839"/>
                  </a:lnTo>
                  <a:lnTo>
                    <a:pt x="74676" y="242601"/>
                  </a:lnTo>
                  <a:lnTo>
                    <a:pt x="74676" y="276102"/>
                  </a:lnTo>
                  <a:lnTo>
                    <a:pt x="84582" y="282143"/>
                  </a:lnTo>
                  <a:close/>
                </a:path>
                <a:path w="312420" h="298450">
                  <a:moveTo>
                    <a:pt x="84581" y="49053"/>
                  </a:moveTo>
                  <a:lnTo>
                    <a:pt x="83819" y="49053"/>
                  </a:lnTo>
                  <a:lnTo>
                    <a:pt x="83819" y="49597"/>
                  </a:lnTo>
                  <a:lnTo>
                    <a:pt x="84581" y="49053"/>
                  </a:lnTo>
                  <a:close/>
                </a:path>
                <a:path w="312420" h="298450">
                  <a:moveTo>
                    <a:pt x="95250" y="286206"/>
                  </a:moveTo>
                  <a:lnTo>
                    <a:pt x="95250" y="255555"/>
                  </a:lnTo>
                  <a:lnTo>
                    <a:pt x="83820" y="248697"/>
                  </a:lnTo>
                  <a:lnTo>
                    <a:pt x="84582" y="249459"/>
                  </a:lnTo>
                  <a:lnTo>
                    <a:pt x="84582" y="282143"/>
                  </a:lnTo>
                  <a:lnTo>
                    <a:pt x="86115" y="283078"/>
                  </a:lnTo>
                  <a:lnTo>
                    <a:pt x="95250" y="286206"/>
                  </a:lnTo>
                  <a:close/>
                </a:path>
                <a:path w="312420" h="298450">
                  <a:moveTo>
                    <a:pt x="95249" y="42957"/>
                  </a:moveTo>
                  <a:lnTo>
                    <a:pt x="94488" y="42957"/>
                  </a:lnTo>
                  <a:lnTo>
                    <a:pt x="94488" y="43363"/>
                  </a:lnTo>
                  <a:lnTo>
                    <a:pt x="95249" y="42957"/>
                  </a:lnTo>
                  <a:close/>
                </a:path>
                <a:path w="312420" h="298450">
                  <a:moveTo>
                    <a:pt x="100584" y="257841"/>
                  </a:moveTo>
                  <a:lnTo>
                    <a:pt x="94488" y="254793"/>
                  </a:lnTo>
                  <a:lnTo>
                    <a:pt x="95250" y="255555"/>
                  </a:lnTo>
                  <a:lnTo>
                    <a:pt x="95250" y="286206"/>
                  </a:lnTo>
                  <a:lnTo>
                    <a:pt x="99822" y="287771"/>
                  </a:lnTo>
                  <a:lnTo>
                    <a:pt x="99822" y="257841"/>
                  </a:lnTo>
                  <a:lnTo>
                    <a:pt x="100584" y="257841"/>
                  </a:lnTo>
                  <a:close/>
                </a:path>
                <a:path w="312420" h="298450">
                  <a:moveTo>
                    <a:pt x="100583" y="40332"/>
                  </a:moveTo>
                  <a:lnTo>
                    <a:pt x="100583" y="39909"/>
                  </a:lnTo>
                  <a:lnTo>
                    <a:pt x="99822" y="40671"/>
                  </a:lnTo>
                  <a:lnTo>
                    <a:pt x="100583" y="40332"/>
                  </a:lnTo>
                  <a:close/>
                </a:path>
                <a:path w="312420" h="298450">
                  <a:moveTo>
                    <a:pt x="106680" y="260127"/>
                  </a:moveTo>
                  <a:lnTo>
                    <a:pt x="99822" y="257841"/>
                  </a:lnTo>
                  <a:lnTo>
                    <a:pt x="99822" y="287771"/>
                  </a:lnTo>
                  <a:lnTo>
                    <a:pt x="105918" y="289858"/>
                  </a:lnTo>
                  <a:lnTo>
                    <a:pt x="105918" y="260127"/>
                  </a:lnTo>
                  <a:lnTo>
                    <a:pt x="106680" y="260127"/>
                  </a:lnTo>
                  <a:close/>
                </a:path>
                <a:path w="312420" h="298450">
                  <a:moveTo>
                    <a:pt x="106680" y="37623"/>
                  </a:moveTo>
                  <a:lnTo>
                    <a:pt x="105918" y="37623"/>
                  </a:lnTo>
                  <a:lnTo>
                    <a:pt x="105918" y="37961"/>
                  </a:lnTo>
                  <a:lnTo>
                    <a:pt x="106680" y="37623"/>
                  </a:lnTo>
                  <a:close/>
                </a:path>
                <a:path w="312420" h="298450">
                  <a:moveTo>
                    <a:pt x="112014" y="262413"/>
                  </a:moveTo>
                  <a:lnTo>
                    <a:pt x="105918" y="260127"/>
                  </a:lnTo>
                  <a:lnTo>
                    <a:pt x="105918" y="289858"/>
                  </a:lnTo>
                  <a:lnTo>
                    <a:pt x="111252" y="291684"/>
                  </a:lnTo>
                  <a:lnTo>
                    <a:pt x="111252" y="262413"/>
                  </a:lnTo>
                  <a:lnTo>
                    <a:pt x="112014" y="262413"/>
                  </a:lnTo>
                  <a:close/>
                </a:path>
                <a:path w="312420" h="298450">
                  <a:moveTo>
                    <a:pt x="112014" y="35845"/>
                  </a:moveTo>
                  <a:lnTo>
                    <a:pt x="112014" y="35337"/>
                  </a:lnTo>
                  <a:lnTo>
                    <a:pt x="111252" y="36099"/>
                  </a:lnTo>
                  <a:lnTo>
                    <a:pt x="112014" y="35845"/>
                  </a:lnTo>
                  <a:close/>
                </a:path>
                <a:path w="312420" h="298450">
                  <a:moveTo>
                    <a:pt x="118110" y="293950"/>
                  </a:moveTo>
                  <a:lnTo>
                    <a:pt x="118110" y="264699"/>
                  </a:lnTo>
                  <a:lnTo>
                    <a:pt x="111252" y="262413"/>
                  </a:lnTo>
                  <a:lnTo>
                    <a:pt x="111252" y="291684"/>
                  </a:lnTo>
                  <a:lnTo>
                    <a:pt x="117731" y="293902"/>
                  </a:lnTo>
                  <a:lnTo>
                    <a:pt x="118110" y="293950"/>
                  </a:lnTo>
                  <a:close/>
                </a:path>
                <a:path w="312420" h="298450">
                  <a:moveTo>
                    <a:pt x="118110" y="33813"/>
                  </a:moveTo>
                  <a:lnTo>
                    <a:pt x="117348" y="33813"/>
                  </a:lnTo>
                  <a:lnTo>
                    <a:pt x="117348" y="34067"/>
                  </a:lnTo>
                  <a:lnTo>
                    <a:pt x="118110" y="33813"/>
                  </a:lnTo>
                  <a:close/>
                </a:path>
                <a:path w="312420" h="298450">
                  <a:moveTo>
                    <a:pt x="124205" y="266223"/>
                  </a:moveTo>
                  <a:lnTo>
                    <a:pt x="117348" y="263937"/>
                  </a:lnTo>
                  <a:lnTo>
                    <a:pt x="118110" y="264699"/>
                  </a:lnTo>
                  <a:lnTo>
                    <a:pt x="118110" y="293950"/>
                  </a:lnTo>
                  <a:lnTo>
                    <a:pt x="123444" y="294625"/>
                  </a:lnTo>
                  <a:lnTo>
                    <a:pt x="123444" y="266223"/>
                  </a:lnTo>
                  <a:lnTo>
                    <a:pt x="124205" y="266223"/>
                  </a:lnTo>
                  <a:close/>
                </a:path>
                <a:path w="312420" h="298450">
                  <a:moveTo>
                    <a:pt x="124205" y="32289"/>
                  </a:moveTo>
                  <a:lnTo>
                    <a:pt x="123444" y="32289"/>
                  </a:lnTo>
                  <a:lnTo>
                    <a:pt x="123444" y="32458"/>
                  </a:lnTo>
                  <a:lnTo>
                    <a:pt x="124205" y="32289"/>
                  </a:lnTo>
                  <a:close/>
                </a:path>
                <a:path w="312420" h="298450">
                  <a:moveTo>
                    <a:pt x="130302" y="295492"/>
                  </a:moveTo>
                  <a:lnTo>
                    <a:pt x="130302" y="267747"/>
                  </a:lnTo>
                  <a:lnTo>
                    <a:pt x="123444" y="266223"/>
                  </a:lnTo>
                  <a:lnTo>
                    <a:pt x="123444" y="294625"/>
                  </a:lnTo>
                  <a:lnTo>
                    <a:pt x="130302" y="295492"/>
                  </a:lnTo>
                  <a:close/>
                </a:path>
                <a:path w="312420" h="298450">
                  <a:moveTo>
                    <a:pt x="130302" y="30765"/>
                  </a:moveTo>
                  <a:lnTo>
                    <a:pt x="129539" y="30765"/>
                  </a:lnTo>
                  <a:lnTo>
                    <a:pt x="129539" y="30934"/>
                  </a:lnTo>
                  <a:lnTo>
                    <a:pt x="130302" y="30765"/>
                  </a:lnTo>
                  <a:close/>
                </a:path>
                <a:path w="312420" h="298450">
                  <a:moveTo>
                    <a:pt x="163068" y="297227"/>
                  </a:moveTo>
                  <a:lnTo>
                    <a:pt x="163068" y="270033"/>
                  </a:lnTo>
                  <a:lnTo>
                    <a:pt x="148590" y="269948"/>
                  </a:lnTo>
                  <a:lnTo>
                    <a:pt x="142494" y="269271"/>
                  </a:lnTo>
                  <a:lnTo>
                    <a:pt x="136398" y="268509"/>
                  </a:lnTo>
                  <a:lnTo>
                    <a:pt x="129539" y="266985"/>
                  </a:lnTo>
                  <a:lnTo>
                    <a:pt x="130302" y="267747"/>
                  </a:lnTo>
                  <a:lnTo>
                    <a:pt x="130302" y="295492"/>
                  </a:lnTo>
                  <a:lnTo>
                    <a:pt x="150855" y="298092"/>
                  </a:lnTo>
                  <a:lnTo>
                    <a:pt x="163068" y="297227"/>
                  </a:lnTo>
                  <a:close/>
                </a:path>
                <a:path w="312420" h="298450">
                  <a:moveTo>
                    <a:pt x="143256" y="29156"/>
                  </a:moveTo>
                  <a:lnTo>
                    <a:pt x="143256" y="28479"/>
                  </a:lnTo>
                  <a:lnTo>
                    <a:pt x="142494" y="29241"/>
                  </a:lnTo>
                  <a:lnTo>
                    <a:pt x="143256" y="29156"/>
                  </a:lnTo>
                  <a:close/>
                </a:path>
                <a:path w="312420" h="298450">
                  <a:moveTo>
                    <a:pt x="143256" y="269271"/>
                  </a:moveTo>
                  <a:lnTo>
                    <a:pt x="142494" y="269186"/>
                  </a:lnTo>
                  <a:lnTo>
                    <a:pt x="143256" y="269271"/>
                  </a:lnTo>
                  <a:close/>
                </a:path>
                <a:path w="312420" h="298450">
                  <a:moveTo>
                    <a:pt x="149352" y="28479"/>
                  </a:moveTo>
                  <a:lnTo>
                    <a:pt x="148590" y="28479"/>
                  </a:lnTo>
                  <a:lnTo>
                    <a:pt x="149352" y="28479"/>
                  </a:lnTo>
                  <a:close/>
                </a:path>
                <a:path w="312420" h="298450">
                  <a:moveTo>
                    <a:pt x="163068" y="28563"/>
                  </a:moveTo>
                  <a:lnTo>
                    <a:pt x="162306" y="28479"/>
                  </a:lnTo>
                  <a:lnTo>
                    <a:pt x="163068" y="28563"/>
                  </a:lnTo>
                  <a:close/>
                </a:path>
                <a:path w="312420" h="298450">
                  <a:moveTo>
                    <a:pt x="169164" y="296796"/>
                  </a:moveTo>
                  <a:lnTo>
                    <a:pt x="169164" y="269271"/>
                  </a:lnTo>
                  <a:lnTo>
                    <a:pt x="162306" y="270033"/>
                  </a:lnTo>
                  <a:lnTo>
                    <a:pt x="163068" y="270033"/>
                  </a:lnTo>
                  <a:lnTo>
                    <a:pt x="163068" y="297227"/>
                  </a:lnTo>
                  <a:lnTo>
                    <a:pt x="169164" y="296796"/>
                  </a:lnTo>
                  <a:close/>
                </a:path>
                <a:path w="312420" h="298450">
                  <a:moveTo>
                    <a:pt x="169164" y="29317"/>
                  </a:moveTo>
                  <a:lnTo>
                    <a:pt x="168402" y="29241"/>
                  </a:lnTo>
                  <a:lnTo>
                    <a:pt x="169164" y="29317"/>
                  </a:lnTo>
                  <a:close/>
                </a:path>
                <a:path w="312420" h="298450">
                  <a:moveTo>
                    <a:pt x="176022" y="296310"/>
                  </a:moveTo>
                  <a:lnTo>
                    <a:pt x="176022" y="268509"/>
                  </a:lnTo>
                  <a:lnTo>
                    <a:pt x="168402" y="269271"/>
                  </a:lnTo>
                  <a:lnTo>
                    <a:pt x="169164" y="269271"/>
                  </a:lnTo>
                  <a:lnTo>
                    <a:pt x="169164" y="296796"/>
                  </a:lnTo>
                  <a:lnTo>
                    <a:pt x="176022" y="296310"/>
                  </a:lnTo>
                  <a:close/>
                </a:path>
                <a:path w="312420" h="298450">
                  <a:moveTo>
                    <a:pt x="176022" y="30087"/>
                  </a:moveTo>
                  <a:lnTo>
                    <a:pt x="175260" y="30003"/>
                  </a:lnTo>
                  <a:lnTo>
                    <a:pt x="176022" y="30087"/>
                  </a:lnTo>
                  <a:close/>
                </a:path>
                <a:path w="312420" h="298450">
                  <a:moveTo>
                    <a:pt x="182118" y="266985"/>
                  </a:moveTo>
                  <a:lnTo>
                    <a:pt x="175260" y="268509"/>
                  </a:lnTo>
                  <a:lnTo>
                    <a:pt x="176022" y="268509"/>
                  </a:lnTo>
                  <a:lnTo>
                    <a:pt x="176022" y="296310"/>
                  </a:lnTo>
                  <a:lnTo>
                    <a:pt x="181356" y="295932"/>
                  </a:lnTo>
                  <a:lnTo>
                    <a:pt x="181356" y="267747"/>
                  </a:lnTo>
                  <a:lnTo>
                    <a:pt x="182118" y="266985"/>
                  </a:lnTo>
                  <a:close/>
                </a:path>
                <a:path w="312420" h="298450">
                  <a:moveTo>
                    <a:pt x="182118" y="30934"/>
                  </a:moveTo>
                  <a:lnTo>
                    <a:pt x="182118" y="30765"/>
                  </a:lnTo>
                  <a:lnTo>
                    <a:pt x="181356" y="30765"/>
                  </a:lnTo>
                  <a:lnTo>
                    <a:pt x="182118" y="30934"/>
                  </a:lnTo>
                  <a:close/>
                </a:path>
                <a:path w="312420" h="298450">
                  <a:moveTo>
                    <a:pt x="188214" y="294618"/>
                  </a:moveTo>
                  <a:lnTo>
                    <a:pt x="188214" y="266223"/>
                  </a:lnTo>
                  <a:lnTo>
                    <a:pt x="181356" y="267747"/>
                  </a:lnTo>
                  <a:lnTo>
                    <a:pt x="181356" y="295932"/>
                  </a:lnTo>
                  <a:lnTo>
                    <a:pt x="184147" y="295734"/>
                  </a:lnTo>
                  <a:lnTo>
                    <a:pt x="188214" y="294618"/>
                  </a:lnTo>
                  <a:close/>
                </a:path>
                <a:path w="312420" h="298450">
                  <a:moveTo>
                    <a:pt x="188214" y="32458"/>
                  </a:moveTo>
                  <a:lnTo>
                    <a:pt x="188214" y="32289"/>
                  </a:lnTo>
                  <a:lnTo>
                    <a:pt x="187452" y="32289"/>
                  </a:lnTo>
                  <a:lnTo>
                    <a:pt x="188214" y="32458"/>
                  </a:lnTo>
                  <a:close/>
                </a:path>
                <a:path w="312420" h="298450">
                  <a:moveTo>
                    <a:pt x="194310" y="263937"/>
                  </a:moveTo>
                  <a:lnTo>
                    <a:pt x="187452" y="266223"/>
                  </a:lnTo>
                  <a:lnTo>
                    <a:pt x="188214" y="266223"/>
                  </a:lnTo>
                  <a:lnTo>
                    <a:pt x="188214" y="294618"/>
                  </a:lnTo>
                  <a:lnTo>
                    <a:pt x="193548" y="293153"/>
                  </a:lnTo>
                  <a:lnTo>
                    <a:pt x="193548" y="264699"/>
                  </a:lnTo>
                  <a:lnTo>
                    <a:pt x="194310" y="263937"/>
                  </a:lnTo>
                  <a:close/>
                </a:path>
                <a:path w="312420" h="298450">
                  <a:moveTo>
                    <a:pt x="194310" y="34067"/>
                  </a:moveTo>
                  <a:lnTo>
                    <a:pt x="194310" y="33813"/>
                  </a:lnTo>
                  <a:lnTo>
                    <a:pt x="193548" y="33813"/>
                  </a:lnTo>
                  <a:lnTo>
                    <a:pt x="194310" y="34067"/>
                  </a:lnTo>
                  <a:close/>
                </a:path>
                <a:path w="312420" h="298450">
                  <a:moveTo>
                    <a:pt x="200406" y="291270"/>
                  </a:moveTo>
                  <a:lnTo>
                    <a:pt x="200406" y="262413"/>
                  </a:lnTo>
                  <a:lnTo>
                    <a:pt x="193548" y="264699"/>
                  </a:lnTo>
                  <a:lnTo>
                    <a:pt x="193548" y="293153"/>
                  </a:lnTo>
                  <a:lnTo>
                    <a:pt x="200406" y="291270"/>
                  </a:lnTo>
                  <a:close/>
                </a:path>
                <a:path w="312420" h="298450">
                  <a:moveTo>
                    <a:pt x="200406" y="36099"/>
                  </a:moveTo>
                  <a:lnTo>
                    <a:pt x="199644" y="35337"/>
                  </a:lnTo>
                  <a:lnTo>
                    <a:pt x="199644" y="35845"/>
                  </a:lnTo>
                  <a:lnTo>
                    <a:pt x="200406" y="36099"/>
                  </a:lnTo>
                  <a:close/>
                </a:path>
                <a:path w="312420" h="298450">
                  <a:moveTo>
                    <a:pt x="206502" y="289596"/>
                  </a:moveTo>
                  <a:lnTo>
                    <a:pt x="206502" y="260127"/>
                  </a:lnTo>
                  <a:lnTo>
                    <a:pt x="199644" y="262413"/>
                  </a:lnTo>
                  <a:lnTo>
                    <a:pt x="200406" y="262413"/>
                  </a:lnTo>
                  <a:lnTo>
                    <a:pt x="200406" y="291270"/>
                  </a:lnTo>
                  <a:lnTo>
                    <a:pt x="206502" y="289596"/>
                  </a:lnTo>
                  <a:close/>
                </a:path>
                <a:path w="312420" h="298450">
                  <a:moveTo>
                    <a:pt x="206502" y="38385"/>
                  </a:moveTo>
                  <a:lnTo>
                    <a:pt x="205740" y="37623"/>
                  </a:lnTo>
                  <a:lnTo>
                    <a:pt x="205740" y="38046"/>
                  </a:lnTo>
                  <a:lnTo>
                    <a:pt x="206502" y="38385"/>
                  </a:lnTo>
                  <a:close/>
                </a:path>
                <a:path w="312420" h="298450">
                  <a:moveTo>
                    <a:pt x="211836" y="288131"/>
                  </a:moveTo>
                  <a:lnTo>
                    <a:pt x="211836" y="257841"/>
                  </a:lnTo>
                  <a:lnTo>
                    <a:pt x="205740" y="260127"/>
                  </a:lnTo>
                  <a:lnTo>
                    <a:pt x="206502" y="260127"/>
                  </a:lnTo>
                  <a:lnTo>
                    <a:pt x="206502" y="289596"/>
                  </a:lnTo>
                  <a:lnTo>
                    <a:pt x="211836" y="288131"/>
                  </a:lnTo>
                  <a:close/>
                </a:path>
                <a:path w="312420" h="298450">
                  <a:moveTo>
                    <a:pt x="211836" y="40671"/>
                  </a:moveTo>
                  <a:lnTo>
                    <a:pt x="211074" y="39909"/>
                  </a:lnTo>
                  <a:lnTo>
                    <a:pt x="211074" y="40290"/>
                  </a:lnTo>
                  <a:lnTo>
                    <a:pt x="211836" y="40671"/>
                  </a:lnTo>
                  <a:close/>
                </a:path>
                <a:path w="312420" h="298450">
                  <a:moveTo>
                    <a:pt x="227838" y="248697"/>
                  </a:moveTo>
                  <a:lnTo>
                    <a:pt x="216408" y="255555"/>
                  </a:lnTo>
                  <a:lnTo>
                    <a:pt x="216408" y="255174"/>
                  </a:lnTo>
                  <a:lnTo>
                    <a:pt x="211074" y="257841"/>
                  </a:lnTo>
                  <a:lnTo>
                    <a:pt x="211836" y="257841"/>
                  </a:lnTo>
                  <a:lnTo>
                    <a:pt x="211836" y="288131"/>
                  </a:lnTo>
                  <a:lnTo>
                    <a:pt x="216267" y="286914"/>
                  </a:lnTo>
                  <a:lnTo>
                    <a:pt x="216408" y="286842"/>
                  </a:lnTo>
                  <a:lnTo>
                    <a:pt x="216408" y="255555"/>
                  </a:lnTo>
                  <a:lnTo>
                    <a:pt x="217170" y="254793"/>
                  </a:lnTo>
                  <a:lnTo>
                    <a:pt x="217170" y="286451"/>
                  </a:lnTo>
                  <a:lnTo>
                    <a:pt x="227076" y="281367"/>
                  </a:lnTo>
                  <a:lnTo>
                    <a:pt x="227076" y="249459"/>
                  </a:lnTo>
                  <a:lnTo>
                    <a:pt x="227838" y="248697"/>
                  </a:lnTo>
                  <a:close/>
                </a:path>
                <a:path w="312420" h="298450">
                  <a:moveTo>
                    <a:pt x="217170" y="43363"/>
                  </a:moveTo>
                  <a:lnTo>
                    <a:pt x="217170" y="42957"/>
                  </a:lnTo>
                  <a:lnTo>
                    <a:pt x="216408" y="42957"/>
                  </a:lnTo>
                  <a:lnTo>
                    <a:pt x="217170" y="43363"/>
                  </a:lnTo>
                  <a:close/>
                </a:path>
                <a:path w="312420" h="298450">
                  <a:moveTo>
                    <a:pt x="227838" y="49597"/>
                  </a:moveTo>
                  <a:lnTo>
                    <a:pt x="227838" y="49053"/>
                  </a:lnTo>
                  <a:lnTo>
                    <a:pt x="227076" y="49053"/>
                  </a:lnTo>
                  <a:lnTo>
                    <a:pt x="227838" y="49597"/>
                  </a:lnTo>
                  <a:close/>
                </a:path>
                <a:path w="312420" h="298450">
                  <a:moveTo>
                    <a:pt x="237744" y="241839"/>
                  </a:moveTo>
                  <a:lnTo>
                    <a:pt x="227076" y="249459"/>
                  </a:lnTo>
                  <a:lnTo>
                    <a:pt x="227076" y="281367"/>
                  </a:lnTo>
                  <a:lnTo>
                    <a:pt x="236982" y="276283"/>
                  </a:lnTo>
                  <a:lnTo>
                    <a:pt x="236982" y="242601"/>
                  </a:lnTo>
                  <a:lnTo>
                    <a:pt x="237744" y="241839"/>
                  </a:lnTo>
                  <a:close/>
                </a:path>
                <a:path w="312420" h="298450">
                  <a:moveTo>
                    <a:pt x="237744" y="56673"/>
                  </a:moveTo>
                  <a:lnTo>
                    <a:pt x="236982" y="55911"/>
                  </a:lnTo>
                  <a:lnTo>
                    <a:pt x="236982" y="56128"/>
                  </a:lnTo>
                  <a:lnTo>
                    <a:pt x="237744" y="56673"/>
                  </a:lnTo>
                  <a:close/>
                </a:path>
                <a:path w="312420" h="298450">
                  <a:moveTo>
                    <a:pt x="246887" y="233457"/>
                  </a:moveTo>
                  <a:lnTo>
                    <a:pt x="236982" y="242601"/>
                  </a:lnTo>
                  <a:lnTo>
                    <a:pt x="236982" y="276283"/>
                  </a:lnTo>
                  <a:lnTo>
                    <a:pt x="245877" y="271717"/>
                  </a:lnTo>
                  <a:lnTo>
                    <a:pt x="246126" y="271510"/>
                  </a:lnTo>
                  <a:lnTo>
                    <a:pt x="246126" y="234981"/>
                  </a:lnTo>
                  <a:lnTo>
                    <a:pt x="246887" y="233457"/>
                  </a:lnTo>
                  <a:close/>
                </a:path>
                <a:path w="312420" h="298450">
                  <a:moveTo>
                    <a:pt x="246887" y="64293"/>
                  </a:moveTo>
                  <a:lnTo>
                    <a:pt x="246126" y="63531"/>
                  </a:lnTo>
                  <a:lnTo>
                    <a:pt x="246887" y="64293"/>
                  </a:lnTo>
                  <a:close/>
                </a:path>
                <a:path w="312420" h="298450">
                  <a:moveTo>
                    <a:pt x="255270" y="263883"/>
                  </a:moveTo>
                  <a:lnTo>
                    <a:pt x="255270" y="225075"/>
                  </a:lnTo>
                  <a:lnTo>
                    <a:pt x="246126" y="234981"/>
                  </a:lnTo>
                  <a:lnTo>
                    <a:pt x="246126" y="271510"/>
                  </a:lnTo>
                  <a:lnTo>
                    <a:pt x="255270" y="263883"/>
                  </a:lnTo>
                  <a:close/>
                </a:path>
                <a:path w="312420" h="298450">
                  <a:moveTo>
                    <a:pt x="255270" y="72979"/>
                  </a:moveTo>
                  <a:lnTo>
                    <a:pt x="255270" y="72675"/>
                  </a:lnTo>
                  <a:lnTo>
                    <a:pt x="254507" y="71913"/>
                  </a:lnTo>
                  <a:lnTo>
                    <a:pt x="255270" y="72979"/>
                  </a:lnTo>
                  <a:close/>
                </a:path>
                <a:path w="312420" h="298450">
                  <a:moveTo>
                    <a:pt x="262128" y="258162"/>
                  </a:moveTo>
                  <a:lnTo>
                    <a:pt x="262128" y="215931"/>
                  </a:lnTo>
                  <a:lnTo>
                    <a:pt x="254507" y="225837"/>
                  </a:lnTo>
                  <a:lnTo>
                    <a:pt x="255270" y="225075"/>
                  </a:lnTo>
                  <a:lnTo>
                    <a:pt x="255270" y="263883"/>
                  </a:lnTo>
                  <a:lnTo>
                    <a:pt x="262128" y="258162"/>
                  </a:lnTo>
                  <a:close/>
                </a:path>
                <a:path w="312420" h="298450">
                  <a:moveTo>
                    <a:pt x="262128" y="82581"/>
                  </a:moveTo>
                  <a:lnTo>
                    <a:pt x="261365" y="81057"/>
                  </a:lnTo>
                  <a:lnTo>
                    <a:pt x="261365" y="81514"/>
                  </a:lnTo>
                  <a:lnTo>
                    <a:pt x="262128" y="82581"/>
                  </a:lnTo>
                  <a:close/>
                </a:path>
                <a:path w="312420" h="298450">
                  <a:moveTo>
                    <a:pt x="268986" y="252441"/>
                  </a:moveTo>
                  <a:lnTo>
                    <a:pt x="268986" y="206025"/>
                  </a:lnTo>
                  <a:lnTo>
                    <a:pt x="261365" y="216693"/>
                  </a:lnTo>
                  <a:lnTo>
                    <a:pt x="262128" y="215931"/>
                  </a:lnTo>
                  <a:lnTo>
                    <a:pt x="262128" y="258162"/>
                  </a:lnTo>
                  <a:lnTo>
                    <a:pt x="268986" y="252441"/>
                  </a:lnTo>
                  <a:close/>
                </a:path>
                <a:path w="312420" h="298450">
                  <a:moveTo>
                    <a:pt x="268986" y="93058"/>
                  </a:moveTo>
                  <a:lnTo>
                    <a:pt x="268986" y="92487"/>
                  </a:lnTo>
                  <a:lnTo>
                    <a:pt x="268224" y="91725"/>
                  </a:lnTo>
                  <a:lnTo>
                    <a:pt x="268986" y="93058"/>
                  </a:lnTo>
                  <a:close/>
                </a:path>
                <a:path w="312420" h="298450">
                  <a:moveTo>
                    <a:pt x="283464" y="234307"/>
                  </a:moveTo>
                  <a:lnTo>
                    <a:pt x="283464" y="154971"/>
                  </a:lnTo>
                  <a:lnTo>
                    <a:pt x="282702" y="161829"/>
                  </a:lnTo>
                  <a:lnTo>
                    <a:pt x="282702" y="161067"/>
                  </a:lnTo>
                  <a:lnTo>
                    <a:pt x="281940" y="167925"/>
                  </a:lnTo>
                  <a:lnTo>
                    <a:pt x="281940" y="167163"/>
                  </a:lnTo>
                  <a:lnTo>
                    <a:pt x="281178" y="173259"/>
                  </a:lnTo>
                  <a:lnTo>
                    <a:pt x="279654" y="179355"/>
                  </a:lnTo>
                  <a:lnTo>
                    <a:pt x="279654" y="178593"/>
                  </a:lnTo>
                  <a:lnTo>
                    <a:pt x="278130" y="185451"/>
                  </a:lnTo>
                  <a:lnTo>
                    <a:pt x="278130" y="184689"/>
                  </a:lnTo>
                  <a:lnTo>
                    <a:pt x="275844" y="190785"/>
                  </a:lnTo>
                  <a:lnTo>
                    <a:pt x="275844" y="190023"/>
                  </a:lnTo>
                  <a:lnTo>
                    <a:pt x="273558" y="196119"/>
                  </a:lnTo>
                  <a:lnTo>
                    <a:pt x="273558" y="195357"/>
                  </a:lnTo>
                  <a:lnTo>
                    <a:pt x="271272" y="201453"/>
                  </a:lnTo>
                  <a:lnTo>
                    <a:pt x="271272" y="200691"/>
                  </a:lnTo>
                  <a:lnTo>
                    <a:pt x="268224" y="206787"/>
                  </a:lnTo>
                  <a:lnTo>
                    <a:pt x="268986" y="206025"/>
                  </a:lnTo>
                  <a:lnTo>
                    <a:pt x="268986" y="252441"/>
                  </a:lnTo>
                  <a:lnTo>
                    <a:pt x="271637" y="250229"/>
                  </a:lnTo>
                  <a:lnTo>
                    <a:pt x="283464" y="234307"/>
                  </a:lnTo>
                  <a:close/>
                </a:path>
              </a:pathLst>
            </a:custGeom>
            <a:solidFill>
              <a:srgbClr val="002060"/>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pic>
        <p:nvPicPr>
          <p:cNvPr id="52" name="object 52"/>
          <p:cNvPicPr/>
          <p:nvPr/>
        </p:nvPicPr>
        <p:blipFill>
          <a:blip r:embed="rId11" cstate="print"/>
          <a:stretch>
            <a:fillRect/>
          </a:stretch>
        </p:blipFill>
        <p:spPr>
          <a:xfrm>
            <a:off x="7689341" y="3366640"/>
            <a:ext cx="312420" cy="297925"/>
          </a:xfrm>
          <a:prstGeom prst="rect">
            <a:avLst/>
          </a:prstGeom>
        </p:spPr>
      </p:pic>
      <p:pic>
        <p:nvPicPr>
          <p:cNvPr id="53" name="object 53"/>
          <p:cNvPicPr/>
          <p:nvPr/>
        </p:nvPicPr>
        <p:blipFill>
          <a:blip r:embed="rId12" cstate="print"/>
          <a:stretch>
            <a:fillRect/>
          </a:stretch>
        </p:blipFill>
        <p:spPr>
          <a:xfrm>
            <a:off x="5905500" y="3373282"/>
            <a:ext cx="313182" cy="297932"/>
          </a:xfrm>
          <a:prstGeom prst="rect">
            <a:avLst/>
          </a:prstGeom>
        </p:spPr>
      </p:pic>
      <p:sp>
        <p:nvSpPr>
          <p:cNvPr id="54" name="object 54"/>
          <p:cNvSpPr/>
          <p:nvPr/>
        </p:nvSpPr>
        <p:spPr>
          <a:xfrm>
            <a:off x="5911596" y="2643377"/>
            <a:ext cx="284480" cy="270510"/>
          </a:xfrm>
          <a:custGeom>
            <a:avLst/>
            <a:gdLst/>
            <a:ahLst/>
            <a:cxnLst/>
            <a:rect l="l" t="t" r="r" b="b"/>
            <a:pathLst>
              <a:path w="284479" h="270510">
                <a:moveTo>
                  <a:pt x="284226" y="135636"/>
                </a:moveTo>
                <a:lnTo>
                  <a:pt x="277020" y="92854"/>
                </a:lnTo>
                <a:lnTo>
                  <a:pt x="256940" y="55632"/>
                </a:lnTo>
                <a:lnTo>
                  <a:pt x="226289" y="26237"/>
                </a:lnTo>
                <a:lnTo>
                  <a:pt x="187372" y="6937"/>
                </a:lnTo>
                <a:lnTo>
                  <a:pt x="142494" y="0"/>
                </a:lnTo>
                <a:lnTo>
                  <a:pt x="97536" y="6937"/>
                </a:lnTo>
                <a:lnTo>
                  <a:pt x="58430" y="26237"/>
                </a:lnTo>
                <a:lnTo>
                  <a:pt x="27553" y="55632"/>
                </a:lnTo>
                <a:lnTo>
                  <a:pt x="7284" y="92854"/>
                </a:lnTo>
                <a:lnTo>
                  <a:pt x="0" y="135636"/>
                </a:lnTo>
                <a:lnTo>
                  <a:pt x="7284" y="178045"/>
                </a:lnTo>
                <a:lnTo>
                  <a:pt x="27553" y="215042"/>
                </a:lnTo>
                <a:lnTo>
                  <a:pt x="58430" y="244321"/>
                </a:lnTo>
                <a:lnTo>
                  <a:pt x="97536" y="263578"/>
                </a:lnTo>
                <a:lnTo>
                  <a:pt x="142494" y="270510"/>
                </a:lnTo>
                <a:lnTo>
                  <a:pt x="187372" y="263578"/>
                </a:lnTo>
                <a:lnTo>
                  <a:pt x="226289" y="244321"/>
                </a:lnTo>
                <a:lnTo>
                  <a:pt x="256940" y="215042"/>
                </a:lnTo>
                <a:lnTo>
                  <a:pt x="277020" y="178045"/>
                </a:lnTo>
                <a:lnTo>
                  <a:pt x="284226" y="135636"/>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55" name="object 55"/>
          <p:cNvSpPr/>
          <p:nvPr/>
        </p:nvSpPr>
        <p:spPr>
          <a:xfrm>
            <a:off x="7696961" y="2643377"/>
            <a:ext cx="284480" cy="270510"/>
          </a:xfrm>
          <a:custGeom>
            <a:avLst/>
            <a:gdLst/>
            <a:ahLst/>
            <a:cxnLst/>
            <a:rect l="l" t="t" r="r" b="b"/>
            <a:pathLst>
              <a:path w="284479" h="270510">
                <a:moveTo>
                  <a:pt x="284226" y="135636"/>
                </a:moveTo>
                <a:lnTo>
                  <a:pt x="276941" y="92854"/>
                </a:lnTo>
                <a:lnTo>
                  <a:pt x="256672" y="55632"/>
                </a:lnTo>
                <a:lnTo>
                  <a:pt x="225795" y="26237"/>
                </a:lnTo>
                <a:lnTo>
                  <a:pt x="186690" y="6937"/>
                </a:lnTo>
                <a:lnTo>
                  <a:pt x="141732" y="0"/>
                </a:lnTo>
                <a:lnTo>
                  <a:pt x="97145" y="6937"/>
                </a:lnTo>
                <a:lnTo>
                  <a:pt x="58265" y="26237"/>
                </a:lnTo>
                <a:lnTo>
                  <a:pt x="27505" y="55632"/>
                </a:lnTo>
                <a:lnTo>
                  <a:pt x="7278" y="92854"/>
                </a:lnTo>
                <a:lnTo>
                  <a:pt x="0" y="135636"/>
                </a:lnTo>
                <a:lnTo>
                  <a:pt x="7278" y="178045"/>
                </a:lnTo>
                <a:lnTo>
                  <a:pt x="27505" y="215042"/>
                </a:lnTo>
                <a:lnTo>
                  <a:pt x="58265" y="244321"/>
                </a:lnTo>
                <a:lnTo>
                  <a:pt x="97145" y="263578"/>
                </a:lnTo>
                <a:lnTo>
                  <a:pt x="141732" y="270510"/>
                </a:lnTo>
                <a:lnTo>
                  <a:pt x="186690" y="263578"/>
                </a:lnTo>
                <a:lnTo>
                  <a:pt x="225795" y="244321"/>
                </a:lnTo>
                <a:lnTo>
                  <a:pt x="256672" y="215042"/>
                </a:lnTo>
                <a:lnTo>
                  <a:pt x="276941" y="178045"/>
                </a:lnTo>
                <a:lnTo>
                  <a:pt x="284226" y="135636"/>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nvGrpSpPr>
          <p:cNvPr id="56" name="object 56"/>
          <p:cNvGrpSpPr/>
          <p:nvPr/>
        </p:nvGrpSpPr>
        <p:grpSpPr>
          <a:xfrm>
            <a:off x="5901690" y="3000279"/>
            <a:ext cx="312420" cy="298450"/>
            <a:chOff x="4377690" y="3000279"/>
            <a:chExt cx="312420" cy="298450"/>
          </a:xfrm>
        </p:grpSpPr>
        <p:sp>
          <p:nvSpPr>
            <p:cNvPr id="57" name="object 57"/>
            <p:cNvSpPr/>
            <p:nvPr/>
          </p:nvSpPr>
          <p:spPr>
            <a:xfrm>
              <a:off x="4392168" y="3014471"/>
              <a:ext cx="283845" cy="269875"/>
            </a:xfrm>
            <a:custGeom>
              <a:avLst/>
              <a:gdLst/>
              <a:ahLst/>
              <a:cxnLst/>
              <a:rect l="l" t="t" r="r" b="b"/>
              <a:pathLst>
                <a:path w="283845" h="269875">
                  <a:moveTo>
                    <a:pt x="283464" y="134874"/>
                  </a:moveTo>
                  <a:lnTo>
                    <a:pt x="276258" y="92171"/>
                  </a:lnTo>
                  <a:lnTo>
                    <a:pt x="256178" y="55138"/>
                  </a:lnTo>
                  <a:lnTo>
                    <a:pt x="225527" y="25968"/>
                  </a:lnTo>
                  <a:lnTo>
                    <a:pt x="186610" y="6858"/>
                  </a:lnTo>
                  <a:lnTo>
                    <a:pt x="141732" y="0"/>
                  </a:lnTo>
                  <a:lnTo>
                    <a:pt x="96853" y="6858"/>
                  </a:lnTo>
                  <a:lnTo>
                    <a:pt x="57936" y="25968"/>
                  </a:lnTo>
                  <a:lnTo>
                    <a:pt x="27285" y="55138"/>
                  </a:lnTo>
                  <a:lnTo>
                    <a:pt x="7205" y="92171"/>
                  </a:lnTo>
                  <a:lnTo>
                    <a:pt x="0" y="134874"/>
                  </a:lnTo>
                  <a:lnTo>
                    <a:pt x="7205" y="177576"/>
                  </a:lnTo>
                  <a:lnTo>
                    <a:pt x="27285" y="214609"/>
                  </a:lnTo>
                  <a:lnTo>
                    <a:pt x="57936" y="243779"/>
                  </a:lnTo>
                  <a:lnTo>
                    <a:pt x="96853" y="262890"/>
                  </a:lnTo>
                  <a:lnTo>
                    <a:pt x="141732" y="269748"/>
                  </a:lnTo>
                  <a:lnTo>
                    <a:pt x="186610" y="262890"/>
                  </a:lnTo>
                  <a:lnTo>
                    <a:pt x="225527" y="243779"/>
                  </a:lnTo>
                  <a:lnTo>
                    <a:pt x="256178" y="214609"/>
                  </a:lnTo>
                  <a:lnTo>
                    <a:pt x="276258" y="177576"/>
                  </a:lnTo>
                  <a:lnTo>
                    <a:pt x="283464" y="134874"/>
                  </a:lnTo>
                  <a:close/>
                </a:path>
              </a:pathLst>
            </a:custGeom>
            <a:solidFill>
              <a:srgbClr val="FFFFFF"/>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58" name="object 58"/>
            <p:cNvSpPr/>
            <p:nvPr/>
          </p:nvSpPr>
          <p:spPr>
            <a:xfrm>
              <a:off x="4377690" y="3000279"/>
              <a:ext cx="312420" cy="298450"/>
            </a:xfrm>
            <a:custGeom>
              <a:avLst/>
              <a:gdLst/>
              <a:ahLst/>
              <a:cxnLst/>
              <a:rect l="l" t="t" r="r" b="b"/>
              <a:pathLst>
                <a:path w="312420" h="298450">
                  <a:moveTo>
                    <a:pt x="312420" y="149066"/>
                  </a:moveTo>
                  <a:lnTo>
                    <a:pt x="312420" y="141446"/>
                  </a:lnTo>
                  <a:lnTo>
                    <a:pt x="311658" y="133826"/>
                  </a:lnTo>
                  <a:lnTo>
                    <a:pt x="300915" y="92934"/>
                  </a:lnTo>
                  <a:lnTo>
                    <a:pt x="281901" y="59478"/>
                  </a:lnTo>
                  <a:lnTo>
                    <a:pt x="225673" y="14869"/>
                  </a:lnTo>
                  <a:lnTo>
                    <a:pt x="156210" y="0"/>
                  </a:lnTo>
                  <a:lnTo>
                    <a:pt x="120651" y="3717"/>
                  </a:lnTo>
                  <a:lnTo>
                    <a:pt x="56151" y="33456"/>
                  </a:lnTo>
                  <a:lnTo>
                    <a:pt x="11504" y="92934"/>
                  </a:lnTo>
                  <a:lnTo>
                    <a:pt x="761" y="133826"/>
                  </a:lnTo>
                  <a:lnTo>
                    <a:pt x="0" y="141446"/>
                  </a:lnTo>
                  <a:lnTo>
                    <a:pt x="0" y="156686"/>
                  </a:lnTo>
                  <a:lnTo>
                    <a:pt x="1524" y="171926"/>
                  </a:lnTo>
                  <a:lnTo>
                    <a:pt x="13942" y="210269"/>
                  </a:lnTo>
                  <a:lnTo>
                    <a:pt x="28194" y="233415"/>
                  </a:lnTo>
                  <a:lnTo>
                    <a:pt x="28194" y="148304"/>
                  </a:lnTo>
                  <a:lnTo>
                    <a:pt x="28234" y="148705"/>
                  </a:lnTo>
                  <a:lnTo>
                    <a:pt x="28956" y="142208"/>
                  </a:lnTo>
                  <a:lnTo>
                    <a:pt x="28956" y="136874"/>
                  </a:lnTo>
                  <a:lnTo>
                    <a:pt x="29718" y="130016"/>
                  </a:lnTo>
                  <a:lnTo>
                    <a:pt x="29718" y="130778"/>
                  </a:lnTo>
                  <a:lnTo>
                    <a:pt x="31242" y="124682"/>
                  </a:lnTo>
                  <a:lnTo>
                    <a:pt x="31242" y="125444"/>
                  </a:lnTo>
                  <a:lnTo>
                    <a:pt x="32004" y="122015"/>
                  </a:lnTo>
                  <a:lnTo>
                    <a:pt x="32004" y="119348"/>
                  </a:lnTo>
                  <a:lnTo>
                    <a:pt x="35814" y="109188"/>
                  </a:lnTo>
                  <a:lnTo>
                    <a:pt x="35814" y="107918"/>
                  </a:lnTo>
                  <a:lnTo>
                    <a:pt x="38100" y="103346"/>
                  </a:lnTo>
                  <a:lnTo>
                    <a:pt x="38099" y="102584"/>
                  </a:lnTo>
                  <a:lnTo>
                    <a:pt x="41148" y="96488"/>
                  </a:lnTo>
                  <a:lnTo>
                    <a:pt x="41148" y="97250"/>
                  </a:lnTo>
                  <a:lnTo>
                    <a:pt x="44195" y="91154"/>
                  </a:lnTo>
                  <a:lnTo>
                    <a:pt x="44195" y="91408"/>
                  </a:lnTo>
                  <a:lnTo>
                    <a:pt x="49529" y="82518"/>
                  </a:lnTo>
                  <a:lnTo>
                    <a:pt x="49529" y="82010"/>
                  </a:lnTo>
                  <a:lnTo>
                    <a:pt x="57150" y="73004"/>
                  </a:lnTo>
                  <a:lnTo>
                    <a:pt x="57150" y="72866"/>
                  </a:lnTo>
                  <a:lnTo>
                    <a:pt x="64769" y="65246"/>
                  </a:lnTo>
                  <a:lnTo>
                    <a:pt x="64769" y="64484"/>
                  </a:lnTo>
                  <a:lnTo>
                    <a:pt x="73913" y="56646"/>
                  </a:lnTo>
                  <a:lnTo>
                    <a:pt x="73913" y="56102"/>
                  </a:lnTo>
                  <a:lnTo>
                    <a:pt x="83819" y="49498"/>
                  </a:lnTo>
                  <a:lnTo>
                    <a:pt x="83819" y="49244"/>
                  </a:lnTo>
                  <a:lnTo>
                    <a:pt x="94488" y="43243"/>
                  </a:lnTo>
                  <a:lnTo>
                    <a:pt x="100583" y="40100"/>
                  </a:lnTo>
                  <a:lnTo>
                    <a:pt x="105918" y="38100"/>
                  </a:lnTo>
                  <a:lnTo>
                    <a:pt x="105918" y="37814"/>
                  </a:lnTo>
                  <a:lnTo>
                    <a:pt x="112014" y="35782"/>
                  </a:lnTo>
                  <a:lnTo>
                    <a:pt x="112014" y="35528"/>
                  </a:lnTo>
                  <a:lnTo>
                    <a:pt x="118110" y="33242"/>
                  </a:lnTo>
                  <a:lnTo>
                    <a:pt x="118110" y="33750"/>
                  </a:lnTo>
                  <a:lnTo>
                    <a:pt x="124205" y="31718"/>
                  </a:lnTo>
                  <a:lnTo>
                    <a:pt x="131064" y="30194"/>
                  </a:lnTo>
                  <a:lnTo>
                    <a:pt x="131064" y="30786"/>
                  </a:lnTo>
                  <a:lnTo>
                    <a:pt x="136398" y="29601"/>
                  </a:lnTo>
                  <a:lnTo>
                    <a:pt x="136398" y="29432"/>
                  </a:lnTo>
                  <a:lnTo>
                    <a:pt x="142494" y="28754"/>
                  </a:lnTo>
                  <a:lnTo>
                    <a:pt x="150114" y="28585"/>
                  </a:lnTo>
                  <a:lnTo>
                    <a:pt x="156210" y="27908"/>
                  </a:lnTo>
                  <a:lnTo>
                    <a:pt x="162306" y="28585"/>
                  </a:lnTo>
                  <a:lnTo>
                    <a:pt x="169926" y="28670"/>
                  </a:lnTo>
                  <a:lnTo>
                    <a:pt x="176022" y="29432"/>
                  </a:lnTo>
                  <a:lnTo>
                    <a:pt x="176022" y="29601"/>
                  </a:lnTo>
                  <a:lnTo>
                    <a:pt x="188214" y="32310"/>
                  </a:lnTo>
                  <a:lnTo>
                    <a:pt x="188214" y="31718"/>
                  </a:lnTo>
                  <a:lnTo>
                    <a:pt x="194310" y="34004"/>
                  </a:lnTo>
                  <a:lnTo>
                    <a:pt x="194310" y="33242"/>
                  </a:lnTo>
                  <a:lnTo>
                    <a:pt x="200406" y="35528"/>
                  </a:lnTo>
                  <a:lnTo>
                    <a:pt x="200406" y="35782"/>
                  </a:lnTo>
                  <a:lnTo>
                    <a:pt x="206502" y="37814"/>
                  </a:lnTo>
                  <a:lnTo>
                    <a:pt x="206502" y="38100"/>
                  </a:lnTo>
                  <a:lnTo>
                    <a:pt x="211836" y="40100"/>
                  </a:lnTo>
                  <a:lnTo>
                    <a:pt x="217932" y="43148"/>
                  </a:lnTo>
                  <a:lnTo>
                    <a:pt x="228600" y="49244"/>
                  </a:lnTo>
                  <a:lnTo>
                    <a:pt x="228600" y="49498"/>
                  </a:lnTo>
                  <a:lnTo>
                    <a:pt x="238506" y="56102"/>
                  </a:lnTo>
                  <a:lnTo>
                    <a:pt x="238506" y="56646"/>
                  </a:lnTo>
                  <a:lnTo>
                    <a:pt x="247650" y="64484"/>
                  </a:lnTo>
                  <a:lnTo>
                    <a:pt x="247650" y="65246"/>
                  </a:lnTo>
                  <a:lnTo>
                    <a:pt x="255270" y="72866"/>
                  </a:lnTo>
                  <a:lnTo>
                    <a:pt x="255270" y="73004"/>
                  </a:lnTo>
                  <a:lnTo>
                    <a:pt x="262890" y="82010"/>
                  </a:lnTo>
                  <a:lnTo>
                    <a:pt x="262890" y="82518"/>
                  </a:lnTo>
                  <a:lnTo>
                    <a:pt x="268224" y="91408"/>
                  </a:lnTo>
                  <a:lnTo>
                    <a:pt x="268224" y="91154"/>
                  </a:lnTo>
                  <a:lnTo>
                    <a:pt x="272034" y="97250"/>
                  </a:lnTo>
                  <a:lnTo>
                    <a:pt x="272034" y="98012"/>
                  </a:lnTo>
                  <a:lnTo>
                    <a:pt x="274320" y="102584"/>
                  </a:lnTo>
                  <a:lnTo>
                    <a:pt x="274320" y="103346"/>
                  </a:lnTo>
                  <a:lnTo>
                    <a:pt x="276606" y="107918"/>
                  </a:lnTo>
                  <a:lnTo>
                    <a:pt x="276606" y="109188"/>
                  </a:lnTo>
                  <a:lnTo>
                    <a:pt x="280416" y="119348"/>
                  </a:lnTo>
                  <a:lnTo>
                    <a:pt x="280416" y="122015"/>
                  </a:lnTo>
                  <a:lnTo>
                    <a:pt x="281178" y="125444"/>
                  </a:lnTo>
                  <a:lnTo>
                    <a:pt x="281178" y="124682"/>
                  </a:lnTo>
                  <a:lnTo>
                    <a:pt x="282702" y="130778"/>
                  </a:lnTo>
                  <a:lnTo>
                    <a:pt x="282702" y="130016"/>
                  </a:lnTo>
                  <a:lnTo>
                    <a:pt x="283464" y="136874"/>
                  </a:lnTo>
                  <a:lnTo>
                    <a:pt x="283464" y="142208"/>
                  </a:lnTo>
                  <a:lnTo>
                    <a:pt x="284185" y="148705"/>
                  </a:lnTo>
                  <a:lnTo>
                    <a:pt x="284226" y="148304"/>
                  </a:lnTo>
                  <a:lnTo>
                    <a:pt x="284226" y="233827"/>
                  </a:lnTo>
                  <a:lnTo>
                    <a:pt x="292741" y="222291"/>
                  </a:lnTo>
                  <a:lnTo>
                    <a:pt x="306545" y="188639"/>
                  </a:lnTo>
                  <a:lnTo>
                    <a:pt x="312420" y="149066"/>
                  </a:lnTo>
                  <a:close/>
                </a:path>
                <a:path w="312420" h="298450">
                  <a:moveTo>
                    <a:pt x="28234" y="148705"/>
                  </a:moveTo>
                  <a:lnTo>
                    <a:pt x="28194" y="148304"/>
                  </a:lnTo>
                  <a:lnTo>
                    <a:pt x="28194" y="149066"/>
                  </a:lnTo>
                  <a:lnTo>
                    <a:pt x="28234" y="148705"/>
                  </a:lnTo>
                  <a:close/>
                </a:path>
                <a:path w="312420" h="298450">
                  <a:moveTo>
                    <a:pt x="32766" y="179546"/>
                  </a:moveTo>
                  <a:lnTo>
                    <a:pt x="31242" y="172688"/>
                  </a:lnTo>
                  <a:lnTo>
                    <a:pt x="31242" y="173450"/>
                  </a:lnTo>
                  <a:lnTo>
                    <a:pt x="29718" y="166592"/>
                  </a:lnTo>
                  <a:lnTo>
                    <a:pt x="29718" y="167354"/>
                  </a:lnTo>
                  <a:lnTo>
                    <a:pt x="28956" y="161258"/>
                  </a:lnTo>
                  <a:lnTo>
                    <a:pt x="28956" y="155924"/>
                  </a:lnTo>
                  <a:lnTo>
                    <a:pt x="28234" y="148705"/>
                  </a:lnTo>
                  <a:lnTo>
                    <a:pt x="28194" y="149066"/>
                  </a:lnTo>
                  <a:lnTo>
                    <a:pt x="28194" y="233415"/>
                  </a:lnTo>
                  <a:lnTo>
                    <a:pt x="32004" y="239604"/>
                  </a:lnTo>
                  <a:lnTo>
                    <a:pt x="32004" y="178784"/>
                  </a:lnTo>
                  <a:lnTo>
                    <a:pt x="32766" y="179546"/>
                  </a:lnTo>
                  <a:close/>
                </a:path>
                <a:path w="312420" h="298450">
                  <a:moveTo>
                    <a:pt x="32766" y="118586"/>
                  </a:moveTo>
                  <a:lnTo>
                    <a:pt x="32004" y="119348"/>
                  </a:lnTo>
                  <a:lnTo>
                    <a:pt x="32004" y="122015"/>
                  </a:lnTo>
                  <a:lnTo>
                    <a:pt x="32766" y="118586"/>
                  </a:lnTo>
                  <a:close/>
                </a:path>
                <a:path w="312420" h="298450">
                  <a:moveTo>
                    <a:pt x="36576" y="190976"/>
                  </a:moveTo>
                  <a:lnTo>
                    <a:pt x="34290" y="184118"/>
                  </a:lnTo>
                  <a:lnTo>
                    <a:pt x="34290" y="184880"/>
                  </a:lnTo>
                  <a:lnTo>
                    <a:pt x="32004" y="178784"/>
                  </a:lnTo>
                  <a:lnTo>
                    <a:pt x="32004" y="239604"/>
                  </a:lnTo>
                  <a:lnTo>
                    <a:pt x="33200" y="241547"/>
                  </a:lnTo>
                  <a:lnTo>
                    <a:pt x="35814" y="244114"/>
                  </a:lnTo>
                  <a:lnTo>
                    <a:pt x="35814" y="190214"/>
                  </a:lnTo>
                  <a:lnTo>
                    <a:pt x="36576" y="190976"/>
                  </a:lnTo>
                  <a:close/>
                </a:path>
                <a:path w="312420" h="298450">
                  <a:moveTo>
                    <a:pt x="36576" y="107156"/>
                  </a:moveTo>
                  <a:lnTo>
                    <a:pt x="35814" y="107918"/>
                  </a:lnTo>
                  <a:lnTo>
                    <a:pt x="35814" y="109188"/>
                  </a:lnTo>
                  <a:lnTo>
                    <a:pt x="36576" y="107156"/>
                  </a:lnTo>
                  <a:close/>
                </a:path>
                <a:path w="312420" h="298450">
                  <a:moveTo>
                    <a:pt x="38862" y="196310"/>
                  </a:moveTo>
                  <a:lnTo>
                    <a:pt x="35814" y="190214"/>
                  </a:lnTo>
                  <a:lnTo>
                    <a:pt x="35814" y="244114"/>
                  </a:lnTo>
                  <a:lnTo>
                    <a:pt x="38100" y="246360"/>
                  </a:lnTo>
                  <a:lnTo>
                    <a:pt x="38100" y="195548"/>
                  </a:lnTo>
                  <a:lnTo>
                    <a:pt x="38862" y="196310"/>
                  </a:lnTo>
                  <a:close/>
                </a:path>
                <a:path w="312420" h="298450">
                  <a:moveTo>
                    <a:pt x="38861" y="101822"/>
                  </a:moveTo>
                  <a:lnTo>
                    <a:pt x="38099" y="102584"/>
                  </a:lnTo>
                  <a:lnTo>
                    <a:pt x="38100" y="103346"/>
                  </a:lnTo>
                  <a:lnTo>
                    <a:pt x="38861" y="101822"/>
                  </a:lnTo>
                  <a:close/>
                </a:path>
                <a:path w="312420" h="298450">
                  <a:moveTo>
                    <a:pt x="44196" y="252349"/>
                  </a:moveTo>
                  <a:lnTo>
                    <a:pt x="44196" y="206978"/>
                  </a:lnTo>
                  <a:lnTo>
                    <a:pt x="41148" y="200882"/>
                  </a:lnTo>
                  <a:lnTo>
                    <a:pt x="41148" y="201644"/>
                  </a:lnTo>
                  <a:lnTo>
                    <a:pt x="38100" y="195548"/>
                  </a:lnTo>
                  <a:lnTo>
                    <a:pt x="38100" y="246360"/>
                  </a:lnTo>
                  <a:lnTo>
                    <a:pt x="44196" y="252349"/>
                  </a:lnTo>
                  <a:close/>
                </a:path>
                <a:path w="312420" h="298450">
                  <a:moveTo>
                    <a:pt x="44195" y="91408"/>
                  </a:moveTo>
                  <a:lnTo>
                    <a:pt x="44195" y="91154"/>
                  </a:lnTo>
                  <a:lnTo>
                    <a:pt x="43433" y="92678"/>
                  </a:lnTo>
                  <a:lnTo>
                    <a:pt x="44195" y="91408"/>
                  </a:lnTo>
                  <a:close/>
                </a:path>
                <a:path w="312420" h="298450">
                  <a:moveTo>
                    <a:pt x="50292" y="258337"/>
                  </a:moveTo>
                  <a:lnTo>
                    <a:pt x="50292" y="216884"/>
                  </a:lnTo>
                  <a:lnTo>
                    <a:pt x="43434" y="205454"/>
                  </a:lnTo>
                  <a:lnTo>
                    <a:pt x="44196" y="206978"/>
                  </a:lnTo>
                  <a:lnTo>
                    <a:pt x="44196" y="252349"/>
                  </a:lnTo>
                  <a:lnTo>
                    <a:pt x="50292" y="258337"/>
                  </a:lnTo>
                  <a:close/>
                </a:path>
                <a:path w="312420" h="298450">
                  <a:moveTo>
                    <a:pt x="50291" y="81248"/>
                  </a:moveTo>
                  <a:lnTo>
                    <a:pt x="49529" y="82010"/>
                  </a:lnTo>
                  <a:lnTo>
                    <a:pt x="49529" y="82518"/>
                  </a:lnTo>
                  <a:lnTo>
                    <a:pt x="50291" y="81248"/>
                  </a:lnTo>
                  <a:close/>
                </a:path>
                <a:path w="312420" h="298450">
                  <a:moveTo>
                    <a:pt x="57911" y="226028"/>
                  </a:moveTo>
                  <a:lnTo>
                    <a:pt x="49530" y="215360"/>
                  </a:lnTo>
                  <a:lnTo>
                    <a:pt x="50292" y="216884"/>
                  </a:lnTo>
                  <a:lnTo>
                    <a:pt x="50292" y="258337"/>
                  </a:lnTo>
                  <a:lnTo>
                    <a:pt x="57150" y="265074"/>
                  </a:lnTo>
                  <a:lnTo>
                    <a:pt x="57150" y="225266"/>
                  </a:lnTo>
                  <a:lnTo>
                    <a:pt x="57911" y="226028"/>
                  </a:lnTo>
                  <a:close/>
                </a:path>
                <a:path w="312420" h="298450">
                  <a:moveTo>
                    <a:pt x="57911" y="72104"/>
                  </a:moveTo>
                  <a:lnTo>
                    <a:pt x="57150" y="72866"/>
                  </a:lnTo>
                  <a:lnTo>
                    <a:pt x="57150" y="73004"/>
                  </a:lnTo>
                  <a:lnTo>
                    <a:pt x="57911" y="72104"/>
                  </a:lnTo>
                  <a:close/>
                </a:path>
                <a:path w="312420" h="298450">
                  <a:moveTo>
                    <a:pt x="66294" y="234410"/>
                  </a:moveTo>
                  <a:lnTo>
                    <a:pt x="57150" y="225266"/>
                  </a:lnTo>
                  <a:lnTo>
                    <a:pt x="57150" y="265074"/>
                  </a:lnTo>
                  <a:lnTo>
                    <a:pt x="57954" y="265865"/>
                  </a:lnTo>
                  <a:lnTo>
                    <a:pt x="64770" y="269981"/>
                  </a:lnTo>
                  <a:lnTo>
                    <a:pt x="64769" y="233648"/>
                  </a:lnTo>
                  <a:lnTo>
                    <a:pt x="66294" y="234410"/>
                  </a:lnTo>
                  <a:close/>
                </a:path>
                <a:path w="312420" h="298450">
                  <a:moveTo>
                    <a:pt x="66294" y="63722"/>
                  </a:moveTo>
                  <a:lnTo>
                    <a:pt x="64769" y="64484"/>
                  </a:lnTo>
                  <a:lnTo>
                    <a:pt x="64769" y="65246"/>
                  </a:lnTo>
                  <a:lnTo>
                    <a:pt x="66294" y="63722"/>
                  </a:lnTo>
                  <a:close/>
                </a:path>
                <a:path w="312420" h="298450">
                  <a:moveTo>
                    <a:pt x="75438" y="242030"/>
                  </a:moveTo>
                  <a:lnTo>
                    <a:pt x="64769" y="233648"/>
                  </a:lnTo>
                  <a:lnTo>
                    <a:pt x="64770" y="269981"/>
                  </a:lnTo>
                  <a:lnTo>
                    <a:pt x="73914" y="275504"/>
                  </a:lnTo>
                  <a:lnTo>
                    <a:pt x="73914" y="241268"/>
                  </a:lnTo>
                  <a:lnTo>
                    <a:pt x="75438" y="242030"/>
                  </a:lnTo>
                  <a:close/>
                </a:path>
                <a:path w="312420" h="298450">
                  <a:moveTo>
                    <a:pt x="75437" y="55340"/>
                  </a:moveTo>
                  <a:lnTo>
                    <a:pt x="73913" y="56102"/>
                  </a:lnTo>
                  <a:lnTo>
                    <a:pt x="73913" y="56646"/>
                  </a:lnTo>
                  <a:lnTo>
                    <a:pt x="75437" y="55340"/>
                  </a:lnTo>
                  <a:close/>
                </a:path>
                <a:path w="312420" h="298450">
                  <a:moveTo>
                    <a:pt x="85344" y="249650"/>
                  </a:moveTo>
                  <a:lnTo>
                    <a:pt x="73914" y="241268"/>
                  </a:lnTo>
                  <a:lnTo>
                    <a:pt x="73914" y="275504"/>
                  </a:lnTo>
                  <a:lnTo>
                    <a:pt x="83820" y="281488"/>
                  </a:lnTo>
                  <a:lnTo>
                    <a:pt x="83820" y="248888"/>
                  </a:lnTo>
                  <a:lnTo>
                    <a:pt x="85344" y="249650"/>
                  </a:lnTo>
                  <a:close/>
                </a:path>
                <a:path w="312420" h="298450">
                  <a:moveTo>
                    <a:pt x="85343" y="48482"/>
                  </a:moveTo>
                  <a:lnTo>
                    <a:pt x="83819" y="49244"/>
                  </a:lnTo>
                  <a:lnTo>
                    <a:pt x="83819" y="49498"/>
                  </a:lnTo>
                  <a:lnTo>
                    <a:pt x="85343" y="48482"/>
                  </a:lnTo>
                  <a:close/>
                </a:path>
                <a:path w="312420" h="298450">
                  <a:moveTo>
                    <a:pt x="106680" y="260318"/>
                  </a:moveTo>
                  <a:lnTo>
                    <a:pt x="100584" y="257270"/>
                  </a:lnTo>
                  <a:lnTo>
                    <a:pt x="100584" y="258032"/>
                  </a:lnTo>
                  <a:lnTo>
                    <a:pt x="94488" y="254984"/>
                  </a:lnTo>
                  <a:lnTo>
                    <a:pt x="83820" y="248888"/>
                  </a:lnTo>
                  <a:lnTo>
                    <a:pt x="83820" y="281488"/>
                  </a:lnTo>
                  <a:lnTo>
                    <a:pt x="86862" y="283325"/>
                  </a:lnTo>
                  <a:lnTo>
                    <a:pt x="105918" y="289758"/>
                  </a:lnTo>
                  <a:lnTo>
                    <a:pt x="105918" y="260318"/>
                  </a:lnTo>
                  <a:lnTo>
                    <a:pt x="106680" y="260318"/>
                  </a:lnTo>
                  <a:close/>
                </a:path>
                <a:path w="312420" h="298450">
                  <a:moveTo>
                    <a:pt x="96011" y="42386"/>
                  </a:moveTo>
                  <a:lnTo>
                    <a:pt x="94488" y="43148"/>
                  </a:lnTo>
                  <a:lnTo>
                    <a:pt x="96011" y="42386"/>
                  </a:lnTo>
                  <a:close/>
                </a:path>
                <a:path w="312420" h="298450">
                  <a:moveTo>
                    <a:pt x="96011" y="255746"/>
                  </a:moveTo>
                  <a:lnTo>
                    <a:pt x="94488" y="254889"/>
                  </a:lnTo>
                  <a:lnTo>
                    <a:pt x="96011" y="255746"/>
                  </a:lnTo>
                  <a:close/>
                </a:path>
                <a:path w="312420" h="298450">
                  <a:moveTo>
                    <a:pt x="106680" y="37814"/>
                  </a:moveTo>
                  <a:lnTo>
                    <a:pt x="105918" y="37814"/>
                  </a:lnTo>
                  <a:lnTo>
                    <a:pt x="105918" y="38100"/>
                  </a:lnTo>
                  <a:lnTo>
                    <a:pt x="106680" y="37814"/>
                  </a:lnTo>
                  <a:close/>
                </a:path>
                <a:path w="312420" h="298450">
                  <a:moveTo>
                    <a:pt x="112776" y="262604"/>
                  </a:moveTo>
                  <a:lnTo>
                    <a:pt x="105918" y="260318"/>
                  </a:lnTo>
                  <a:lnTo>
                    <a:pt x="105918" y="289758"/>
                  </a:lnTo>
                  <a:lnTo>
                    <a:pt x="112014" y="291816"/>
                  </a:lnTo>
                  <a:lnTo>
                    <a:pt x="112014" y="262604"/>
                  </a:lnTo>
                  <a:lnTo>
                    <a:pt x="112776" y="262604"/>
                  </a:lnTo>
                  <a:close/>
                </a:path>
                <a:path w="312420" h="298450">
                  <a:moveTo>
                    <a:pt x="112776" y="35528"/>
                  </a:moveTo>
                  <a:lnTo>
                    <a:pt x="112014" y="35528"/>
                  </a:lnTo>
                  <a:lnTo>
                    <a:pt x="112014" y="35782"/>
                  </a:lnTo>
                  <a:lnTo>
                    <a:pt x="112776" y="35528"/>
                  </a:lnTo>
                  <a:close/>
                </a:path>
                <a:path w="312420" h="298450">
                  <a:moveTo>
                    <a:pt x="124205" y="294721"/>
                  </a:moveTo>
                  <a:lnTo>
                    <a:pt x="124205" y="266414"/>
                  </a:lnTo>
                  <a:lnTo>
                    <a:pt x="118110" y="264128"/>
                  </a:lnTo>
                  <a:lnTo>
                    <a:pt x="112014" y="262604"/>
                  </a:lnTo>
                  <a:lnTo>
                    <a:pt x="112014" y="291816"/>
                  </a:lnTo>
                  <a:lnTo>
                    <a:pt x="118580" y="294033"/>
                  </a:lnTo>
                  <a:lnTo>
                    <a:pt x="124205" y="294721"/>
                  </a:lnTo>
                  <a:close/>
                </a:path>
                <a:path w="312420" h="298450">
                  <a:moveTo>
                    <a:pt x="118110" y="33750"/>
                  </a:moveTo>
                  <a:lnTo>
                    <a:pt x="118110" y="33242"/>
                  </a:lnTo>
                  <a:lnTo>
                    <a:pt x="117348" y="34004"/>
                  </a:lnTo>
                  <a:lnTo>
                    <a:pt x="118110" y="33750"/>
                  </a:lnTo>
                  <a:close/>
                </a:path>
                <a:path w="312420" h="298450">
                  <a:moveTo>
                    <a:pt x="137160" y="268700"/>
                  </a:moveTo>
                  <a:lnTo>
                    <a:pt x="123444" y="265652"/>
                  </a:lnTo>
                  <a:lnTo>
                    <a:pt x="124205" y="266414"/>
                  </a:lnTo>
                  <a:lnTo>
                    <a:pt x="124205" y="294721"/>
                  </a:lnTo>
                  <a:lnTo>
                    <a:pt x="136398" y="296212"/>
                  </a:lnTo>
                  <a:lnTo>
                    <a:pt x="136398" y="268700"/>
                  </a:lnTo>
                  <a:lnTo>
                    <a:pt x="137160" y="268700"/>
                  </a:lnTo>
                  <a:close/>
                </a:path>
                <a:path w="312420" h="298450">
                  <a:moveTo>
                    <a:pt x="131064" y="30786"/>
                  </a:moveTo>
                  <a:lnTo>
                    <a:pt x="131064" y="30194"/>
                  </a:lnTo>
                  <a:lnTo>
                    <a:pt x="130302" y="30956"/>
                  </a:lnTo>
                  <a:lnTo>
                    <a:pt x="131064" y="30786"/>
                  </a:lnTo>
                  <a:close/>
                </a:path>
                <a:path w="312420" h="298450">
                  <a:moveTo>
                    <a:pt x="137160" y="29432"/>
                  </a:moveTo>
                  <a:lnTo>
                    <a:pt x="136398" y="29432"/>
                  </a:lnTo>
                  <a:lnTo>
                    <a:pt x="136398" y="29601"/>
                  </a:lnTo>
                  <a:lnTo>
                    <a:pt x="137160" y="29432"/>
                  </a:lnTo>
                  <a:close/>
                </a:path>
                <a:path w="312420" h="298450">
                  <a:moveTo>
                    <a:pt x="169926" y="296737"/>
                  </a:moveTo>
                  <a:lnTo>
                    <a:pt x="169926" y="269462"/>
                  </a:lnTo>
                  <a:lnTo>
                    <a:pt x="142494" y="269462"/>
                  </a:lnTo>
                  <a:lnTo>
                    <a:pt x="136398" y="268700"/>
                  </a:lnTo>
                  <a:lnTo>
                    <a:pt x="136398" y="296212"/>
                  </a:lnTo>
                  <a:lnTo>
                    <a:pt x="151767" y="298092"/>
                  </a:lnTo>
                  <a:lnTo>
                    <a:pt x="169926" y="296737"/>
                  </a:lnTo>
                  <a:close/>
                </a:path>
                <a:path w="312420" h="298450">
                  <a:moveTo>
                    <a:pt x="143256" y="28670"/>
                  </a:moveTo>
                  <a:lnTo>
                    <a:pt x="142494" y="28670"/>
                  </a:lnTo>
                  <a:lnTo>
                    <a:pt x="143256" y="28670"/>
                  </a:lnTo>
                  <a:close/>
                </a:path>
                <a:path w="312420" h="298450">
                  <a:moveTo>
                    <a:pt x="143256" y="269462"/>
                  </a:moveTo>
                  <a:lnTo>
                    <a:pt x="142494" y="269377"/>
                  </a:lnTo>
                  <a:lnTo>
                    <a:pt x="143256" y="269462"/>
                  </a:lnTo>
                  <a:close/>
                </a:path>
                <a:path w="312420" h="298450">
                  <a:moveTo>
                    <a:pt x="169926" y="28754"/>
                  </a:moveTo>
                  <a:lnTo>
                    <a:pt x="169164" y="28670"/>
                  </a:lnTo>
                  <a:lnTo>
                    <a:pt x="169926" y="28754"/>
                  </a:lnTo>
                  <a:close/>
                </a:path>
                <a:path w="312420" h="298450">
                  <a:moveTo>
                    <a:pt x="176022" y="296282"/>
                  </a:moveTo>
                  <a:lnTo>
                    <a:pt x="176022" y="268700"/>
                  </a:lnTo>
                  <a:lnTo>
                    <a:pt x="169164" y="269462"/>
                  </a:lnTo>
                  <a:lnTo>
                    <a:pt x="169926" y="269462"/>
                  </a:lnTo>
                  <a:lnTo>
                    <a:pt x="169926" y="296737"/>
                  </a:lnTo>
                  <a:lnTo>
                    <a:pt x="176022" y="296282"/>
                  </a:lnTo>
                  <a:close/>
                </a:path>
                <a:path w="312420" h="298450">
                  <a:moveTo>
                    <a:pt x="176022" y="29601"/>
                  </a:moveTo>
                  <a:lnTo>
                    <a:pt x="176022" y="29432"/>
                  </a:lnTo>
                  <a:lnTo>
                    <a:pt x="175260" y="29432"/>
                  </a:lnTo>
                  <a:lnTo>
                    <a:pt x="176022" y="29601"/>
                  </a:lnTo>
                  <a:close/>
                </a:path>
                <a:path w="312420" h="298450">
                  <a:moveTo>
                    <a:pt x="188976" y="265652"/>
                  </a:moveTo>
                  <a:lnTo>
                    <a:pt x="175260" y="268700"/>
                  </a:lnTo>
                  <a:lnTo>
                    <a:pt x="176022" y="268700"/>
                  </a:lnTo>
                  <a:lnTo>
                    <a:pt x="176022" y="296282"/>
                  </a:lnTo>
                  <a:lnTo>
                    <a:pt x="185080" y="295606"/>
                  </a:lnTo>
                  <a:lnTo>
                    <a:pt x="188214" y="294734"/>
                  </a:lnTo>
                  <a:lnTo>
                    <a:pt x="188214" y="266414"/>
                  </a:lnTo>
                  <a:lnTo>
                    <a:pt x="188976" y="265652"/>
                  </a:lnTo>
                  <a:close/>
                </a:path>
                <a:path w="312420" h="298450">
                  <a:moveTo>
                    <a:pt x="188976" y="32480"/>
                  </a:moveTo>
                  <a:lnTo>
                    <a:pt x="188214" y="31718"/>
                  </a:lnTo>
                  <a:lnTo>
                    <a:pt x="188214" y="32310"/>
                  </a:lnTo>
                  <a:lnTo>
                    <a:pt x="188976" y="32480"/>
                  </a:lnTo>
                  <a:close/>
                </a:path>
                <a:path w="312420" h="298450">
                  <a:moveTo>
                    <a:pt x="200406" y="291343"/>
                  </a:moveTo>
                  <a:lnTo>
                    <a:pt x="200406" y="262604"/>
                  </a:lnTo>
                  <a:lnTo>
                    <a:pt x="194310" y="264128"/>
                  </a:lnTo>
                  <a:lnTo>
                    <a:pt x="188214" y="266414"/>
                  </a:lnTo>
                  <a:lnTo>
                    <a:pt x="188214" y="294734"/>
                  </a:lnTo>
                  <a:lnTo>
                    <a:pt x="200406" y="291343"/>
                  </a:lnTo>
                  <a:close/>
                </a:path>
                <a:path w="312420" h="298450">
                  <a:moveTo>
                    <a:pt x="200406" y="35782"/>
                  </a:moveTo>
                  <a:lnTo>
                    <a:pt x="200406" y="35528"/>
                  </a:lnTo>
                  <a:lnTo>
                    <a:pt x="199644" y="35528"/>
                  </a:lnTo>
                  <a:lnTo>
                    <a:pt x="200406" y="35782"/>
                  </a:lnTo>
                  <a:close/>
                </a:path>
                <a:path w="312420" h="298450">
                  <a:moveTo>
                    <a:pt x="206502" y="289648"/>
                  </a:moveTo>
                  <a:lnTo>
                    <a:pt x="206502" y="260318"/>
                  </a:lnTo>
                  <a:lnTo>
                    <a:pt x="199644" y="262604"/>
                  </a:lnTo>
                  <a:lnTo>
                    <a:pt x="200406" y="262604"/>
                  </a:lnTo>
                  <a:lnTo>
                    <a:pt x="200406" y="291343"/>
                  </a:lnTo>
                  <a:lnTo>
                    <a:pt x="206502" y="289648"/>
                  </a:lnTo>
                  <a:close/>
                </a:path>
                <a:path w="312420" h="298450">
                  <a:moveTo>
                    <a:pt x="206502" y="38100"/>
                  </a:moveTo>
                  <a:lnTo>
                    <a:pt x="206502" y="37814"/>
                  </a:lnTo>
                  <a:lnTo>
                    <a:pt x="205740" y="37814"/>
                  </a:lnTo>
                  <a:lnTo>
                    <a:pt x="206502" y="38100"/>
                  </a:lnTo>
                  <a:close/>
                </a:path>
                <a:path w="312420" h="298450">
                  <a:moveTo>
                    <a:pt x="217932" y="286289"/>
                  </a:moveTo>
                  <a:lnTo>
                    <a:pt x="217932" y="254984"/>
                  </a:lnTo>
                  <a:lnTo>
                    <a:pt x="211836" y="258032"/>
                  </a:lnTo>
                  <a:lnTo>
                    <a:pt x="211836" y="257270"/>
                  </a:lnTo>
                  <a:lnTo>
                    <a:pt x="205740" y="260318"/>
                  </a:lnTo>
                  <a:lnTo>
                    <a:pt x="206502" y="260318"/>
                  </a:lnTo>
                  <a:lnTo>
                    <a:pt x="206502" y="289648"/>
                  </a:lnTo>
                  <a:lnTo>
                    <a:pt x="217177" y="286679"/>
                  </a:lnTo>
                  <a:lnTo>
                    <a:pt x="217932" y="286289"/>
                  </a:lnTo>
                  <a:close/>
                </a:path>
                <a:path w="312420" h="298450">
                  <a:moveTo>
                    <a:pt x="217932" y="43243"/>
                  </a:moveTo>
                  <a:lnTo>
                    <a:pt x="216408" y="42386"/>
                  </a:lnTo>
                  <a:lnTo>
                    <a:pt x="217932" y="43243"/>
                  </a:lnTo>
                  <a:close/>
                </a:path>
                <a:path w="312420" h="298450">
                  <a:moveTo>
                    <a:pt x="228600" y="280776"/>
                  </a:moveTo>
                  <a:lnTo>
                    <a:pt x="228600" y="248888"/>
                  </a:lnTo>
                  <a:lnTo>
                    <a:pt x="216408" y="255746"/>
                  </a:lnTo>
                  <a:lnTo>
                    <a:pt x="217932" y="254984"/>
                  </a:lnTo>
                  <a:lnTo>
                    <a:pt x="217932" y="286289"/>
                  </a:lnTo>
                  <a:lnTo>
                    <a:pt x="228600" y="280776"/>
                  </a:lnTo>
                  <a:close/>
                </a:path>
                <a:path w="312420" h="298450">
                  <a:moveTo>
                    <a:pt x="228600" y="49498"/>
                  </a:moveTo>
                  <a:lnTo>
                    <a:pt x="228600" y="49244"/>
                  </a:lnTo>
                  <a:lnTo>
                    <a:pt x="227076" y="48482"/>
                  </a:lnTo>
                  <a:lnTo>
                    <a:pt x="228600" y="49498"/>
                  </a:lnTo>
                  <a:close/>
                </a:path>
                <a:path w="312420" h="298450">
                  <a:moveTo>
                    <a:pt x="238506" y="275656"/>
                  </a:moveTo>
                  <a:lnTo>
                    <a:pt x="238506" y="241268"/>
                  </a:lnTo>
                  <a:lnTo>
                    <a:pt x="227076" y="249650"/>
                  </a:lnTo>
                  <a:lnTo>
                    <a:pt x="228600" y="248888"/>
                  </a:lnTo>
                  <a:lnTo>
                    <a:pt x="228600" y="280776"/>
                  </a:lnTo>
                  <a:lnTo>
                    <a:pt x="238506" y="275656"/>
                  </a:lnTo>
                  <a:close/>
                </a:path>
                <a:path w="312420" h="298450">
                  <a:moveTo>
                    <a:pt x="238506" y="56646"/>
                  </a:moveTo>
                  <a:lnTo>
                    <a:pt x="238506" y="56102"/>
                  </a:lnTo>
                  <a:lnTo>
                    <a:pt x="236982" y="55340"/>
                  </a:lnTo>
                  <a:lnTo>
                    <a:pt x="238506" y="56646"/>
                  </a:lnTo>
                  <a:close/>
                </a:path>
                <a:path w="312420" h="298450">
                  <a:moveTo>
                    <a:pt x="247650" y="270630"/>
                  </a:moveTo>
                  <a:lnTo>
                    <a:pt x="247650" y="233648"/>
                  </a:lnTo>
                  <a:lnTo>
                    <a:pt x="236982" y="242030"/>
                  </a:lnTo>
                  <a:lnTo>
                    <a:pt x="238506" y="241268"/>
                  </a:lnTo>
                  <a:lnTo>
                    <a:pt x="238506" y="275656"/>
                  </a:lnTo>
                  <a:lnTo>
                    <a:pt x="246714" y="271415"/>
                  </a:lnTo>
                  <a:lnTo>
                    <a:pt x="247650" y="270630"/>
                  </a:lnTo>
                  <a:close/>
                </a:path>
                <a:path w="312420" h="298450">
                  <a:moveTo>
                    <a:pt x="247650" y="65246"/>
                  </a:moveTo>
                  <a:lnTo>
                    <a:pt x="247650" y="64484"/>
                  </a:lnTo>
                  <a:lnTo>
                    <a:pt x="246126" y="63722"/>
                  </a:lnTo>
                  <a:lnTo>
                    <a:pt x="247650" y="65246"/>
                  </a:lnTo>
                  <a:close/>
                </a:path>
                <a:path w="312420" h="298450">
                  <a:moveTo>
                    <a:pt x="255270" y="264240"/>
                  </a:moveTo>
                  <a:lnTo>
                    <a:pt x="255270" y="225266"/>
                  </a:lnTo>
                  <a:lnTo>
                    <a:pt x="246126" y="234410"/>
                  </a:lnTo>
                  <a:lnTo>
                    <a:pt x="247650" y="233648"/>
                  </a:lnTo>
                  <a:lnTo>
                    <a:pt x="247650" y="270630"/>
                  </a:lnTo>
                  <a:lnTo>
                    <a:pt x="255270" y="264240"/>
                  </a:lnTo>
                  <a:close/>
                </a:path>
                <a:path w="312420" h="298450">
                  <a:moveTo>
                    <a:pt x="255270" y="73004"/>
                  </a:moveTo>
                  <a:lnTo>
                    <a:pt x="255270" y="72866"/>
                  </a:lnTo>
                  <a:lnTo>
                    <a:pt x="254507" y="72104"/>
                  </a:lnTo>
                  <a:lnTo>
                    <a:pt x="255270" y="73004"/>
                  </a:lnTo>
                  <a:close/>
                </a:path>
                <a:path w="312420" h="298450">
                  <a:moveTo>
                    <a:pt x="262890" y="215360"/>
                  </a:moveTo>
                  <a:lnTo>
                    <a:pt x="254507" y="226028"/>
                  </a:lnTo>
                  <a:lnTo>
                    <a:pt x="255270" y="225266"/>
                  </a:lnTo>
                  <a:lnTo>
                    <a:pt x="255270" y="264240"/>
                  </a:lnTo>
                  <a:lnTo>
                    <a:pt x="262128" y="258489"/>
                  </a:lnTo>
                  <a:lnTo>
                    <a:pt x="262128" y="216884"/>
                  </a:lnTo>
                  <a:lnTo>
                    <a:pt x="262890" y="215360"/>
                  </a:lnTo>
                  <a:close/>
                </a:path>
                <a:path w="312420" h="298450">
                  <a:moveTo>
                    <a:pt x="262890" y="82518"/>
                  </a:moveTo>
                  <a:lnTo>
                    <a:pt x="262890" y="82010"/>
                  </a:lnTo>
                  <a:lnTo>
                    <a:pt x="262128" y="81248"/>
                  </a:lnTo>
                  <a:lnTo>
                    <a:pt x="262890" y="82518"/>
                  </a:lnTo>
                  <a:close/>
                </a:path>
                <a:path w="312420" h="298450">
                  <a:moveTo>
                    <a:pt x="268986" y="205454"/>
                  </a:moveTo>
                  <a:lnTo>
                    <a:pt x="262128" y="216884"/>
                  </a:lnTo>
                  <a:lnTo>
                    <a:pt x="262128" y="258489"/>
                  </a:lnTo>
                  <a:lnTo>
                    <a:pt x="268224" y="253377"/>
                  </a:lnTo>
                  <a:lnTo>
                    <a:pt x="268224" y="206978"/>
                  </a:lnTo>
                  <a:lnTo>
                    <a:pt x="268986" y="205454"/>
                  </a:lnTo>
                  <a:close/>
                </a:path>
                <a:path w="312420" h="298450">
                  <a:moveTo>
                    <a:pt x="268986" y="92678"/>
                  </a:moveTo>
                  <a:lnTo>
                    <a:pt x="268224" y="91154"/>
                  </a:lnTo>
                  <a:lnTo>
                    <a:pt x="268224" y="91408"/>
                  </a:lnTo>
                  <a:lnTo>
                    <a:pt x="268986" y="92678"/>
                  </a:lnTo>
                  <a:close/>
                </a:path>
                <a:path w="312420" h="298450">
                  <a:moveTo>
                    <a:pt x="274320" y="247248"/>
                  </a:moveTo>
                  <a:lnTo>
                    <a:pt x="274320" y="195548"/>
                  </a:lnTo>
                  <a:lnTo>
                    <a:pt x="271272" y="201644"/>
                  </a:lnTo>
                  <a:lnTo>
                    <a:pt x="271272" y="200882"/>
                  </a:lnTo>
                  <a:lnTo>
                    <a:pt x="268224" y="206978"/>
                  </a:lnTo>
                  <a:lnTo>
                    <a:pt x="268224" y="253377"/>
                  </a:lnTo>
                  <a:lnTo>
                    <a:pt x="272349" y="249917"/>
                  </a:lnTo>
                  <a:lnTo>
                    <a:pt x="274320" y="247248"/>
                  </a:lnTo>
                  <a:close/>
                </a:path>
                <a:path w="312420" h="298450">
                  <a:moveTo>
                    <a:pt x="272034" y="98012"/>
                  </a:moveTo>
                  <a:lnTo>
                    <a:pt x="272034" y="97250"/>
                  </a:lnTo>
                  <a:lnTo>
                    <a:pt x="271272" y="96488"/>
                  </a:lnTo>
                  <a:lnTo>
                    <a:pt x="272034" y="98012"/>
                  </a:lnTo>
                  <a:close/>
                </a:path>
                <a:path w="312420" h="298450">
                  <a:moveTo>
                    <a:pt x="274320" y="103346"/>
                  </a:moveTo>
                  <a:lnTo>
                    <a:pt x="274320" y="102584"/>
                  </a:lnTo>
                  <a:lnTo>
                    <a:pt x="273558" y="101822"/>
                  </a:lnTo>
                  <a:lnTo>
                    <a:pt x="274320" y="103346"/>
                  </a:lnTo>
                  <a:close/>
                </a:path>
                <a:path w="312420" h="298450">
                  <a:moveTo>
                    <a:pt x="276606" y="244151"/>
                  </a:moveTo>
                  <a:lnTo>
                    <a:pt x="276606" y="190214"/>
                  </a:lnTo>
                  <a:lnTo>
                    <a:pt x="273558" y="196310"/>
                  </a:lnTo>
                  <a:lnTo>
                    <a:pt x="274320" y="195548"/>
                  </a:lnTo>
                  <a:lnTo>
                    <a:pt x="274320" y="247248"/>
                  </a:lnTo>
                  <a:lnTo>
                    <a:pt x="276606" y="244151"/>
                  </a:lnTo>
                  <a:close/>
                </a:path>
                <a:path w="312420" h="298450">
                  <a:moveTo>
                    <a:pt x="276606" y="109188"/>
                  </a:moveTo>
                  <a:lnTo>
                    <a:pt x="276606" y="107918"/>
                  </a:lnTo>
                  <a:lnTo>
                    <a:pt x="275844" y="107156"/>
                  </a:lnTo>
                  <a:lnTo>
                    <a:pt x="276606" y="109188"/>
                  </a:lnTo>
                  <a:close/>
                </a:path>
                <a:path w="312420" h="298450">
                  <a:moveTo>
                    <a:pt x="280416" y="238989"/>
                  </a:moveTo>
                  <a:lnTo>
                    <a:pt x="280416" y="178784"/>
                  </a:lnTo>
                  <a:lnTo>
                    <a:pt x="278130" y="184880"/>
                  </a:lnTo>
                  <a:lnTo>
                    <a:pt x="278130" y="184118"/>
                  </a:lnTo>
                  <a:lnTo>
                    <a:pt x="275844" y="190976"/>
                  </a:lnTo>
                  <a:lnTo>
                    <a:pt x="276606" y="190214"/>
                  </a:lnTo>
                  <a:lnTo>
                    <a:pt x="276606" y="244151"/>
                  </a:lnTo>
                  <a:lnTo>
                    <a:pt x="280416" y="238989"/>
                  </a:lnTo>
                  <a:close/>
                </a:path>
                <a:path w="312420" h="298450">
                  <a:moveTo>
                    <a:pt x="280416" y="122015"/>
                  </a:moveTo>
                  <a:lnTo>
                    <a:pt x="280416" y="119348"/>
                  </a:lnTo>
                  <a:lnTo>
                    <a:pt x="279654" y="118586"/>
                  </a:lnTo>
                  <a:lnTo>
                    <a:pt x="280416" y="122015"/>
                  </a:lnTo>
                  <a:close/>
                </a:path>
                <a:path w="312420" h="298450">
                  <a:moveTo>
                    <a:pt x="284226" y="233827"/>
                  </a:moveTo>
                  <a:lnTo>
                    <a:pt x="284226" y="149066"/>
                  </a:lnTo>
                  <a:lnTo>
                    <a:pt x="284185" y="148705"/>
                  </a:lnTo>
                  <a:lnTo>
                    <a:pt x="283464" y="155924"/>
                  </a:lnTo>
                  <a:lnTo>
                    <a:pt x="283464" y="161258"/>
                  </a:lnTo>
                  <a:lnTo>
                    <a:pt x="282702" y="167354"/>
                  </a:lnTo>
                  <a:lnTo>
                    <a:pt x="282702" y="166592"/>
                  </a:lnTo>
                  <a:lnTo>
                    <a:pt x="281178" y="173450"/>
                  </a:lnTo>
                  <a:lnTo>
                    <a:pt x="281178" y="172688"/>
                  </a:lnTo>
                  <a:lnTo>
                    <a:pt x="279654" y="179546"/>
                  </a:lnTo>
                  <a:lnTo>
                    <a:pt x="280416" y="178784"/>
                  </a:lnTo>
                  <a:lnTo>
                    <a:pt x="280416" y="238989"/>
                  </a:lnTo>
                  <a:lnTo>
                    <a:pt x="284226" y="233827"/>
                  </a:lnTo>
                  <a:close/>
                </a:path>
                <a:path w="312420" h="298450">
                  <a:moveTo>
                    <a:pt x="284226" y="149066"/>
                  </a:moveTo>
                  <a:lnTo>
                    <a:pt x="284226" y="148304"/>
                  </a:lnTo>
                  <a:lnTo>
                    <a:pt x="284185" y="148705"/>
                  </a:lnTo>
                  <a:lnTo>
                    <a:pt x="284226" y="149066"/>
                  </a:lnTo>
                  <a:close/>
                </a:path>
              </a:pathLst>
            </a:custGeom>
            <a:solidFill>
              <a:srgbClr val="002060"/>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sp>
        <p:nvSpPr>
          <p:cNvPr id="59" name="object 59"/>
          <p:cNvSpPr/>
          <p:nvPr/>
        </p:nvSpPr>
        <p:spPr>
          <a:xfrm>
            <a:off x="7702297" y="3031999"/>
            <a:ext cx="283845" cy="269875"/>
          </a:xfrm>
          <a:custGeom>
            <a:avLst/>
            <a:gdLst/>
            <a:ahLst/>
            <a:cxnLst/>
            <a:rect l="l" t="t" r="r" b="b"/>
            <a:pathLst>
              <a:path w="283845" h="269875">
                <a:moveTo>
                  <a:pt x="283464" y="134874"/>
                </a:moveTo>
                <a:lnTo>
                  <a:pt x="276258" y="92171"/>
                </a:lnTo>
                <a:lnTo>
                  <a:pt x="256178" y="55138"/>
                </a:lnTo>
                <a:lnTo>
                  <a:pt x="225527" y="25968"/>
                </a:lnTo>
                <a:lnTo>
                  <a:pt x="186610" y="6858"/>
                </a:lnTo>
                <a:lnTo>
                  <a:pt x="141732" y="0"/>
                </a:lnTo>
                <a:lnTo>
                  <a:pt x="96853" y="6858"/>
                </a:lnTo>
                <a:lnTo>
                  <a:pt x="57936" y="25968"/>
                </a:lnTo>
                <a:lnTo>
                  <a:pt x="27285" y="55138"/>
                </a:lnTo>
                <a:lnTo>
                  <a:pt x="7205" y="92171"/>
                </a:lnTo>
                <a:lnTo>
                  <a:pt x="0" y="134874"/>
                </a:lnTo>
                <a:lnTo>
                  <a:pt x="7205" y="177576"/>
                </a:lnTo>
                <a:lnTo>
                  <a:pt x="27285" y="214609"/>
                </a:lnTo>
                <a:lnTo>
                  <a:pt x="57936" y="243779"/>
                </a:lnTo>
                <a:lnTo>
                  <a:pt x="96853" y="262890"/>
                </a:lnTo>
                <a:lnTo>
                  <a:pt x="141732" y="269748"/>
                </a:lnTo>
                <a:lnTo>
                  <a:pt x="186610" y="262890"/>
                </a:lnTo>
                <a:lnTo>
                  <a:pt x="225527" y="243779"/>
                </a:lnTo>
                <a:lnTo>
                  <a:pt x="256178" y="214609"/>
                </a:lnTo>
                <a:lnTo>
                  <a:pt x="276258" y="177576"/>
                </a:lnTo>
                <a:lnTo>
                  <a:pt x="283464" y="134874"/>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60" name="object 60"/>
          <p:cNvPicPr/>
          <p:nvPr/>
        </p:nvPicPr>
        <p:blipFill>
          <a:blip r:embed="rId13" cstate="print"/>
          <a:stretch>
            <a:fillRect/>
          </a:stretch>
        </p:blipFill>
        <p:spPr>
          <a:xfrm>
            <a:off x="3448051" y="5580959"/>
            <a:ext cx="293369" cy="278577"/>
          </a:xfrm>
          <a:prstGeom prst="rect">
            <a:avLst/>
          </a:prstGeom>
        </p:spPr>
      </p:pic>
      <p:sp>
        <p:nvSpPr>
          <p:cNvPr id="61" name="object 61"/>
          <p:cNvSpPr/>
          <p:nvPr/>
        </p:nvSpPr>
        <p:spPr>
          <a:xfrm>
            <a:off x="3478530" y="4604766"/>
            <a:ext cx="283845" cy="269875"/>
          </a:xfrm>
          <a:custGeom>
            <a:avLst/>
            <a:gdLst/>
            <a:ahLst/>
            <a:cxnLst/>
            <a:rect l="l" t="t" r="r" b="b"/>
            <a:pathLst>
              <a:path w="283844" h="269875">
                <a:moveTo>
                  <a:pt x="283464" y="134874"/>
                </a:moveTo>
                <a:lnTo>
                  <a:pt x="276258" y="92171"/>
                </a:lnTo>
                <a:lnTo>
                  <a:pt x="256178" y="55138"/>
                </a:lnTo>
                <a:lnTo>
                  <a:pt x="225527" y="25968"/>
                </a:lnTo>
                <a:lnTo>
                  <a:pt x="186610" y="6858"/>
                </a:lnTo>
                <a:lnTo>
                  <a:pt x="141732" y="0"/>
                </a:lnTo>
                <a:lnTo>
                  <a:pt x="96853" y="6858"/>
                </a:lnTo>
                <a:lnTo>
                  <a:pt x="57936" y="25968"/>
                </a:lnTo>
                <a:lnTo>
                  <a:pt x="27285" y="55138"/>
                </a:lnTo>
                <a:lnTo>
                  <a:pt x="7205" y="92171"/>
                </a:lnTo>
                <a:lnTo>
                  <a:pt x="0" y="134874"/>
                </a:lnTo>
                <a:lnTo>
                  <a:pt x="7205" y="177576"/>
                </a:lnTo>
                <a:lnTo>
                  <a:pt x="27285" y="214609"/>
                </a:lnTo>
                <a:lnTo>
                  <a:pt x="57936" y="243779"/>
                </a:lnTo>
                <a:lnTo>
                  <a:pt x="96853" y="262890"/>
                </a:lnTo>
                <a:lnTo>
                  <a:pt x="141732" y="269748"/>
                </a:lnTo>
                <a:lnTo>
                  <a:pt x="186610" y="262890"/>
                </a:lnTo>
                <a:lnTo>
                  <a:pt x="225527" y="243779"/>
                </a:lnTo>
                <a:lnTo>
                  <a:pt x="256178" y="214609"/>
                </a:lnTo>
                <a:lnTo>
                  <a:pt x="276258" y="177576"/>
                </a:lnTo>
                <a:lnTo>
                  <a:pt x="283464" y="134874"/>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grpSp>
        <p:nvGrpSpPr>
          <p:cNvPr id="62" name="object 62"/>
          <p:cNvGrpSpPr/>
          <p:nvPr/>
        </p:nvGrpSpPr>
        <p:grpSpPr>
          <a:xfrm>
            <a:off x="3462527" y="4931664"/>
            <a:ext cx="284480" cy="270510"/>
            <a:chOff x="1938527" y="4931664"/>
            <a:chExt cx="284480" cy="270510"/>
          </a:xfrm>
        </p:grpSpPr>
        <p:sp>
          <p:nvSpPr>
            <p:cNvPr id="63" name="object 63"/>
            <p:cNvSpPr/>
            <p:nvPr/>
          </p:nvSpPr>
          <p:spPr>
            <a:xfrm>
              <a:off x="1938527" y="4931664"/>
              <a:ext cx="284480" cy="270510"/>
            </a:xfrm>
            <a:custGeom>
              <a:avLst/>
              <a:gdLst/>
              <a:ahLst/>
              <a:cxnLst/>
              <a:rect l="l" t="t" r="r" b="b"/>
              <a:pathLst>
                <a:path w="284480" h="270510">
                  <a:moveTo>
                    <a:pt x="284226" y="134874"/>
                  </a:moveTo>
                  <a:lnTo>
                    <a:pt x="276941" y="92171"/>
                  </a:lnTo>
                  <a:lnTo>
                    <a:pt x="256672" y="55138"/>
                  </a:lnTo>
                  <a:lnTo>
                    <a:pt x="225795" y="25968"/>
                  </a:lnTo>
                  <a:lnTo>
                    <a:pt x="186690" y="6858"/>
                  </a:lnTo>
                  <a:lnTo>
                    <a:pt x="141732" y="0"/>
                  </a:lnTo>
                  <a:lnTo>
                    <a:pt x="96853" y="6858"/>
                  </a:lnTo>
                  <a:lnTo>
                    <a:pt x="57936" y="25968"/>
                  </a:lnTo>
                  <a:lnTo>
                    <a:pt x="27285" y="55138"/>
                  </a:lnTo>
                  <a:lnTo>
                    <a:pt x="7205" y="92171"/>
                  </a:lnTo>
                  <a:lnTo>
                    <a:pt x="0" y="134874"/>
                  </a:lnTo>
                  <a:lnTo>
                    <a:pt x="7205" y="177655"/>
                  </a:lnTo>
                  <a:lnTo>
                    <a:pt x="27285" y="214877"/>
                  </a:lnTo>
                  <a:lnTo>
                    <a:pt x="57936" y="244272"/>
                  </a:lnTo>
                  <a:lnTo>
                    <a:pt x="96853" y="263572"/>
                  </a:lnTo>
                  <a:lnTo>
                    <a:pt x="141732" y="270510"/>
                  </a:lnTo>
                  <a:lnTo>
                    <a:pt x="186690" y="263572"/>
                  </a:lnTo>
                  <a:lnTo>
                    <a:pt x="225795" y="244272"/>
                  </a:lnTo>
                  <a:lnTo>
                    <a:pt x="256672" y="214877"/>
                  </a:lnTo>
                  <a:lnTo>
                    <a:pt x="276941" y="177655"/>
                  </a:lnTo>
                  <a:lnTo>
                    <a:pt x="284226" y="134874"/>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64" name="object 64"/>
            <p:cNvPicPr/>
            <p:nvPr/>
          </p:nvPicPr>
          <p:blipFill>
            <a:blip r:embed="rId14" cstate="print"/>
            <a:stretch>
              <a:fillRect/>
            </a:stretch>
          </p:blipFill>
          <p:spPr>
            <a:xfrm>
              <a:off x="2079497" y="4951476"/>
              <a:ext cx="124206" cy="230886"/>
            </a:xfrm>
            <a:prstGeom prst="rect">
              <a:avLst/>
            </a:prstGeom>
          </p:spPr>
        </p:pic>
      </p:grpSp>
      <p:grpSp>
        <p:nvGrpSpPr>
          <p:cNvPr id="65" name="object 65"/>
          <p:cNvGrpSpPr/>
          <p:nvPr/>
        </p:nvGrpSpPr>
        <p:grpSpPr>
          <a:xfrm>
            <a:off x="9345168" y="4113276"/>
            <a:ext cx="284480" cy="270510"/>
            <a:chOff x="7821168" y="4113276"/>
            <a:chExt cx="284480" cy="270510"/>
          </a:xfrm>
        </p:grpSpPr>
        <p:sp>
          <p:nvSpPr>
            <p:cNvPr id="66" name="object 66"/>
            <p:cNvSpPr/>
            <p:nvPr/>
          </p:nvSpPr>
          <p:spPr>
            <a:xfrm>
              <a:off x="7821168" y="4113276"/>
              <a:ext cx="284480" cy="270510"/>
            </a:xfrm>
            <a:custGeom>
              <a:avLst/>
              <a:gdLst/>
              <a:ahLst/>
              <a:cxnLst/>
              <a:rect l="l" t="t" r="r" b="b"/>
              <a:pathLst>
                <a:path w="284479" h="270510">
                  <a:moveTo>
                    <a:pt x="284226" y="134874"/>
                  </a:moveTo>
                  <a:lnTo>
                    <a:pt x="276941" y="92464"/>
                  </a:lnTo>
                  <a:lnTo>
                    <a:pt x="256672" y="55467"/>
                  </a:lnTo>
                  <a:lnTo>
                    <a:pt x="225795" y="26188"/>
                  </a:lnTo>
                  <a:lnTo>
                    <a:pt x="186690" y="6931"/>
                  </a:lnTo>
                  <a:lnTo>
                    <a:pt x="141732" y="0"/>
                  </a:lnTo>
                  <a:lnTo>
                    <a:pt x="96853" y="6931"/>
                  </a:lnTo>
                  <a:lnTo>
                    <a:pt x="57936" y="26188"/>
                  </a:lnTo>
                  <a:lnTo>
                    <a:pt x="27285" y="55467"/>
                  </a:lnTo>
                  <a:lnTo>
                    <a:pt x="7205" y="92464"/>
                  </a:lnTo>
                  <a:lnTo>
                    <a:pt x="0" y="134874"/>
                  </a:lnTo>
                  <a:lnTo>
                    <a:pt x="7205" y="177655"/>
                  </a:lnTo>
                  <a:lnTo>
                    <a:pt x="27285" y="214877"/>
                  </a:lnTo>
                  <a:lnTo>
                    <a:pt x="57936" y="244272"/>
                  </a:lnTo>
                  <a:lnTo>
                    <a:pt x="96853" y="263572"/>
                  </a:lnTo>
                  <a:lnTo>
                    <a:pt x="141732" y="270510"/>
                  </a:lnTo>
                  <a:lnTo>
                    <a:pt x="186690" y="263572"/>
                  </a:lnTo>
                  <a:lnTo>
                    <a:pt x="225795" y="244272"/>
                  </a:lnTo>
                  <a:lnTo>
                    <a:pt x="256672" y="214877"/>
                  </a:lnTo>
                  <a:lnTo>
                    <a:pt x="276941" y="177655"/>
                  </a:lnTo>
                  <a:lnTo>
                    <a:pt x="284226" y="134874"/>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67" name="object 67"/>
            <p:cNvPicPr/>
            <p:nvPr/>
          </p:nvPicPr>
          <p:blipFill>
            <a:blip r:embed="rId15" cstate="print"/>
            <a:stretch>
              <a:fillRect/>
            </a:stretch>
          </p:blipFill>
          <p:spPr>
            <a:xfrm>
              <a:off x="7840980" y="4133850"/>
              <a:ext cx="244602" cy="228600"/>
            </a:xfrm>
            <a:prstGeom prst="rect">
              <a:avLst/>
            </a:prstGeom>
          </p:spPr>
        </p:pic>
      </p:grpSp>
      <p:grpSp>
        <p:nvGrpSpPr>
          <p:cNvPr id="68" name="object 68"/>
          <p:cNvGrpSpPr/>
          <p:nvPr/>
        </p:nvGrpSpPr>
        <p:grpSpPr>
          <a:xfrm>
            <a:off x="4295394" y="4120897"/>
            <a:ext cx="284480" cy="269875"/>
            <a:chOff x="2771394" y="4120896"/>
            <a:chExt cx="284480" cy="269875"/>
          </a:xfrm>
        </p:grpSpPr>
        <p:sp>
          <p:nvSpPr>
            <p:cNvPr id="69" name="object 69"/>
            <p:cNvSpPr/>
            <p:nvPr/>
          </p:nvSpPr>
          <p:spPr>
            <a:xfrm>
              <a:off x="2771394" y="4120896"/>
              <a:ext cx="284480" cy="269875"/>
            </a:xfrm>
            <a:custGeom>
              <a:avLst/>
              <a:gdLst/>
              <a:ahLst/>
              <a:cxnLst/>
              <a:rect l="l" t="t" r="r" b="b"/>
              <a:pathLst>
                <a:path w="284480" h="269875">
                  <a:moveTo>
                    <a:pt x="284226" y="134874"/>
                  </a:moveTo>
                  <a:lnTo>
                    <a:pt x="276941" y="92171"/>
                  </a:lnTo>
                  <a:lnTo>
                    <a:pt x="256672" y="55138"/>
                  </a:lnTo>
                  <a:lnTo>
                    <a:pt x="225795" y="25968"/>
                  </a:lnTo>
                  <a:lnTo>
                    <a:pt x="186690" y="6858"/>
                  </a:lnTo>
                  <a:lnTo>
                    <a:pt x="141732" y="0"/>
                  </a:lnTo>
                  <a:lnTo>
                    <a:pt x="96853" y="6858"/>
                  </a:lnTo>
                  <a:lnTo>
                    <a:pt x="57936" y="25968"/>
                  </a:lnTo>
                  <a:lnTo>
                    <a:pt x="27285" y="55138"/>
                  </a:lnTo>
                  <a:lnTo>
                    <a:pt x="7205" y="92171"/>
                  </a:lnTo>
                  <a:lnTo>
                    <a:pt x="0" y="134874"/>
                  </a:lnTo>
                  <a:lnTo>
                    <a:pt x="7205" y="177576"/>
                  </a:lnTo>
                  <a:lnTo>
                    <a:pt x="27285" y="214609"/>
                  </a:lnTo>
                  <a:lnTo>
                    <a:pt x="57936" y="243779"/>
                  </a:lnTo>
                  <a:lnTo>
                    <a:pt x="96853" y="262890"/>
                  </a:lnTo>
                  <a:lnTo>
                    <a:pt x="141732" y="269748"/>
                  </a:lnTo>
                  <a:lnTo>
                    <a:pt x="186690" y="262890"/>
                  </a:lnTo>
                  <a:lnTo>
                    <a:pt x="225795" y="243779"/>
                  </a:lnTo>
                  <a:lnTo>
                    <a:pt x="256672" y="214609"/>
                  </a:lnTo>
                  <a:lnTo>
                    <a:pt x="276941" y="177576"/>
                  </a:lnTo>
                  <a:lnTo>
                    <a:pt x="284226" y="134874"/>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70" name="object 70"/>
            <p:cNvPicPr/>
            <p:nvPr/>
          </p:nvPicPr>
          <p:blipFill>
            <a:blip r:embed="rId16" cstate="print"/>
            <a:stretch>
              <a:fillRect/>
            </a:stretch>
          </p:blipFill>
          <p:spPr>
            <a:xfrm>
              <a:off x="2912364" y="4139946"/>
              <a:ext cx="124206" cy="231648"/>
            </a:xfrm>
            <a:prstGeom prst="rect">
              <a:avLst/>
            </a:prstGeom>
          </p:spPr>
        </p:pic>
      </p:grpSp>
      <p:grpSp>
        <p:nvGrpSpPr>
          <p:cNvPr id="71" name="object 71"/>
          <p:cNvGrpSpPr/>
          <p:nvPr/>
        </p:nvGrpSpPr>
        <p:grpSpPr>
          <a:xfrm>
            <a:off x="3462527" y="5258561"/>
            <a:ext cx="284480" cy="270510"/>
            <a:chOff x="1938527" y="5258561"/>
            <a:chExt cx="284480" cy="270510"/>
          </a:xfrm>
        </p:grpSpPr>
        <p:sp>
          <p:nvSpPr>
            <p:cNvPr id="72" name="object 72"/>
            <p:cNvSpPr/>
            <p:nvPr/>
          </p:nvSpPr>
          <p:spPr>
            <a:xfrm>
              <a:off x="1938527" y="5258561"/>
              <a:ext cx="284480" cy="270510"/>
            </a:xfrm>
            <a:custGeom>
              <a:avLst/>
              <a:gdLst/>
              <a:ahLst/>
              <a:cxnLst/>
              <a:rect l="l" t="t" r="r" b="b"/>
              <a:pathLst>
                <a:path w="284480" h="270510">
                  <a:moveTo>
                    <a:pt x="284226" y="134874"/>
                  </a:moveTo>
                  <a:lnTo>
                    <a:pt x="276941" y="92464"/>
                  </a:lnTo>
                  <a:lnTo>
                    <a:pt x="256672" y="55467"/>
                  </a:lnTo>
                  <a:lnTo>
                    <a:pt x="225795" y="26188"/>
                  </a:lnTo>
                  <a:lnTo>
                    <a:pt x="186690" y="6931"/>
                  </a:lnTo>
                  <a:lnTo>
                    <a:pt x="141732" y="0"/>
                  </a:lnTo>
                  <a:lnTo>
                    <a:pt x="96853" y="6931"/>
                  </a:lnTo>
                  <a:lnTo>
                    <a:pt x="57936" y="26188"/>
                  </a:lnTo>
                  <a:lnTo>
                    <a:pt x="27285" y="55467"/>
                  </a:lnTo>
                  <a:lnTo>
                    <a:pt x="7205" y="92464"/>
                  </a:lnTo>
                  <a:lnTo>
                    <a:pt x="0" y="134874"/>
                  </a:lnTo>
                  <a:lnTo>
                    <a:pt x="7205" y="177655"/>
                  </a:lnTo>
                  <a:lnTo>
                    <a:pt x="27285" y="214877"/>
                  </a:lnTo>
                  <a:lnTo>
                    <a:pt x="57936" y="244272"/>
                  </a:lnTo>
                  <a:lnTo>
                    <a:pt x="96853" y="263572"/>
                  </a:lnTo>
                  <a:lnTo>
                    <a:pt x="141732" y="270510"/>
                  </a:lnTo>
                  <a:lnTo>
                    <a:pt x="186690" y="263572"/>
                  </a:lnTo>
                  <a:lnTo>
                    <a:pt x="225795" y="244272"/>
                  </a:lnTo>
                  <a:lnTo>
                    <a:pt x="256672" y="214877"/>
                  </a:lnTo>
                  <a:lnTo>
                    <a:pt x="276941" y="177655"/>
                  </a:lnTo>
                  <a:lnTo>
                    <a:pt x="284226" y="134874"/>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73" name="object 73"/>
            <p:cNvPicPr/>
            <p:nvPr/>
          </p:nvPicPr>
          <p:blipFill>
            <a:blip r:embed="rId17" cstate="print"/>
            <a:stretch>
              <a:fillRect/>
            </a:stretch>
          </p:blipFill>
          <p:spPr>
            <a:xfrm>
              <a:off x="1958339" y="5279135"/>
              <a:ext cx="244601" cy="228600"/>
            </a:xfrm>
            <a:prstGeom prst="rect">
              <a:avLst/>
            </a:prstGeom>
          </p:spPr>
        </p:pic>
      </p:grpSp>
      <p:sp>
        <p:nvSpPr>
          <p:cNvPr id="74" name="object 74"/>
          <p:cNvSpPr txBox="1"/>
          <p:nvPr/>
        </p:nvSpPr>
        <p:spPr>
          <a:xfrm>
            <a:off x="1739900" y="4482345"/>
            <a:ext cx="8712200" cy="1915160"/>
          </a:xfrm>
          <a:prstGeom prst="rect">
            <a:avLst/>
          </a:prstGeom>
        </p:spPr>
        <p:txBody>
          <a:bodyPr vert="horz" wrap="square" lIns="0" tIns="12700" rIns="0" bIns="0" rtlCol="0">
            <a:spAutoFit/>
          </a:bodyPr>
          <a:lstStyle/>
          <a:p>
            <a:pPr marL="2060575" marR="982980" fontAlgn="auto">
              <a:lnSpc>
                <a:spcPct val="127800"/>
              </a:lnSpc>
              <a:spcBef>
                <a:spcPts val="100"/>
              </a:spcBef>
              <a:spcAft>
                <a:spcPts val="0"/>
              </a:spcAft>
            </a:pPr>
            <a:r>
              <a:rPr kern="0" dirty="0">
                <a:solidFill>
                  <a:srgbClr val="3F3F3F"/>
                </a:solidFill>
                <a:latin typeface="Calibri"/>
                <a:cs typeface="Calibri"/>
              </a:rPr>
              <a:t>Cost</a:t>
            </a:r>
            <a:r>
              <a:rPr kern="0" spc="-50" dirty="0">
                <a:solidFill>
                  <a:srgbClr val="3F3F3F"/>
                </a:solidFill>
                <a:latin typeface="Calibri"/>
                <a:cs typeface="Calibri"/>
              </a:rPr>
              <a:t> </a:t>
            </a:r>
            <a:r>
              <a:rPr kern="0" dirty="0">
                <a:solidFill>
                  <a:srgbClr val="3F3F3F"/>
                </a:solidFill>
                <a:latin typeface="Calibri"/>
                <a:cs typeface="Calibri"/>
              </a:rPr>
              <a:t>Containment</a:t>
            </a:r>
            <a:r>
              <a:rPr kern="0" spc="-20" dirty="0">
                <a:solidFill>
                  <a:srgbClr val="3F3F3F"/>
                </a:solidFill>
                <a:latin typeface="Calibri"/>
                <a:cs typeface="Calibri"/>
              </a:rPr>
              <a:t> </a:t>
            </a:r>
            <a:r>
              <a:rPr kern="0" dirty="0">
                <a:solidFill>
                  <a:srgbClr val="3F3F3F"/>
                </a:solidFill>
                <a:latin typeface="Calibri"/>
                <a:cs typeface="Calibri"/>
              </a:rPr>
              <a:t>With</a:t>
            </a:r>
            <a:r>
              <a:rPr kern="0" spc="-30" dirty="0">
                <a:solidFill>
                  <a:srgbClr val="3F3F3F"/>
                </a:solidFill>
                <a:latin typeface="Calibri"/>
                <a:cs typeface="Calibri"/>
              </a:rPr>
              <a:t> </a:t>
            </a:r>
            <a:r>
              <a:rPr kern="0" dirty="0">
                <a:solidFill>
                  <a:srgbClr val="3F3F3F"/>
                </a:solidFill>
                <a:latin typeface="Calibri"/>
                <a:cs typeface="Calibri"/>
              </a:rPr>
              <a:t>Limited</a:t>
            </a:r>
            <a:r>
              <a:rPr kern="0" spc="-25" dirty="0">
                <a:solidFill>
                  <a:srgbClr val="3F3F3F"/>
                </a:solidFill>
                <a:latin typeface="Calibri"/>
                <a:cs typeface="Calibri"/>
              </a:rPr>
              <a:t> </a:t>
            </a:r>
            <a:r>
              <a:rPr kern="0" dirty="0">
                <a:solidFill>
                  <a:srgbClr val="3F3F3F"/>
                </a:solidFill>
                <a:latin typeface="Calibri"/>
                <a:cs typeface="Calibri"/>
              </a:rPr>
              <a:t>Exceptions,</a:t>
            </a:r>
            <a:r>
              <a:rPr kern="0" spc="-30" dirty="0">
                <a:solidFill>
                  <a:srgbClr val="3F3F3F"/>
                </a:solidFill>
                <a:latin typeface="Calibri"/>
                <a:cs typeface="Calibri"/>
              </a:rPr>
              <a:t> </a:t>
            </a:r>
            <a:r>
              <a:rPr kern="0" dirty="0">
                <a:solidFill>
                  <a:srgbClr val="3F3F3F"/>
                </a:solidFill>
                <a:latin typeface="Calibri"/>
                <a:cs typeface="Calibri"/>
              </a:rPr>
              <a:t>No</a:t>
            </a:r>
            <a:r>
              <a:rPr kern="0" spc="-30" dirty="0">
                <a:solidFill>
                  <a:srgbClr val="3F3F3F"/>
                </a:solidFill>
                <a:latin typeface="Calibri"/>
                <a:cs typeface="Calibri"/>
              </a:rPr>
              <a:t> </a:t>
            </a:r>
            <a:r>
              <a:rPr kern="0" dirty="0">
                <a:solidFill>
                  <a:srgbClr val="3F3F3F"/>
                </a:solidFill>
                <a:latin typeface="Calibri"/>
                <a:cs typeface="Calibri"/>
              </a:rPr>
              <a:t>Risk</a:t>
            </a:r>
            <a:r>
              <a:rPr kern="0" spc="-45" dirty="0">
                <a:solidFill>
                  <a:srgbClr val="3F3F3F"/>
                </a:solidFill>
                <a:latin typeface="Calibri"/>
                <a:cs typeface="Calibri"/>
              </a:rPr>
              <a:t> </a:t>
            </a:r>
            <a:r>
              <a:rPr kern="0" spc="-10" dirty="0">
                <a:solidFill>
                  <a:srgbClr val="3F3F3F"/>
                </a:solidFill>
                <a:latin typeface="Calibri"/>
                <a:cs typeface="Calibri"/>
              </a:rPr>
              <a:t>Premium </a:t>
            </a:r>
            <a:r>
              <a:rPr kern="0" dirty="0">
                <a:solidFill>
                  <a:srgbClr val="3F3F3F"/>
                </a:solidFill>
                <a:latin typeface="Calibri"/>
                <a:cs typeface="Calibri"/>
              </a:rPr>
              <a:t>Cost</a:t>
            </a:r>
            <a:r>
              <a:rPr kern="0" spc="-50" dirty="0">
                <a:solidFill>
                  <a:srgbClr val="3F3F3F"/>
                </a:solidFill>
                <a:latin typeface="Calibri"/>
                <a:cs typeface="Calibri"/>
              </a:rPr>
              <a:t> </a:t>
            </a:r>
            <a:r>
              <a:rPr kern="0" dirty="0">
                <a:solidFill>
                  <a:srgbClr val="3F3F3F"/>
                </a:solidFill>
                <a:latin typeface="Calibri"/>
                <a:cs typeface="Calibri"/>
              </a:rPr>
              <a:t>Containment</a:t>
            </a:r>
            <a:r>
              <a:rPr kern="0" spc="-40" dirty="0">
                <a:solidFill>
                  <a:srgbClr val="3F3F3F"/>
                </a:solidFill>
                <a:latin typeface="Calibri"/>
                <a:cs typeface="Calibri"/>
              </a:rPr>
              <a:t> </a:t>
            </a:r>
            <a:r>
              <a:rPr kern="0" dirty="0">
                <a:solidFill>
                  <a:srgbClr val="3F3F3F"/>
                </a:solidFill>
                <a:latin typeface="Calibri"/>
                <a:cs typeface="Calibri"/>
              </a:rPr>
              <a:t>With</a:t>
            </a:r>
            <a:r>
              <a:rPr kern="0" spc="-40" dirty="0">
                <a:solidFill>
                  <a:srgbClr val="3F3F3F"/>
                </a:solidFill>
                <a:latin typeface="Calibri"/>
                <a:cs typeface="Calibri"/>
              </a:rPr>
              <a:t> </a:t>
            </a:r>
            <a:r>
              <a:rPr kern="0" spc="-10" dirty="0">
                <a:solidFill>
                  <a:srgbClr val="3F3F3F"/>
                </a:solidFill>
                <a:latin typeface="Calibri"/>
                <a:cs typeface="Calibri"/>
              </a:rPr>
              <a:t>Exceptions</a:t>
            </a:r>
            <a:endParaRPr kern="0">
              <a:solidFill>
                <a:sysClr val="windowText" lastClr="000000"/>
              </a:solidFill>
              <a:latin typeface="Calibri"/>
              <a:cs typeface="Calibri"/>
            </a:endParaRPr>
          </a:p>
          <a:p>
            <a:pPr marL="2060575" marR="3151505" fontAlgn="auto">
              <a:lnSpc>
                <a:spcPct val="127800"/>
              </a:lnSpc>
              <a:spcBef>
                <a:spcPts val="0"/>
              </a:spcBef>
              <a:spcAft>
                <a:spcPts val="0"/>
              </a:spcAft>
            </a:pPr>
            <a:r>
              <a:rPr kern="0" dirty="0">
                <a:solidFill>
                  <a:srgbClr val="3F3F3F"/>
                </a:solidFill>
                <a:latin typeface="Calibri"/>
                <a:cs typeface="Calibri"/>
              </a:rPr>
              <a:t>Cost</a:t>
            </a:r>
            <a:r>
              <a:rPr kern="0" spc="-30" dirty="0">
                <a:solidFill>
                  <a:srgbClr val="3F3F3F"/>
                </a:solidFill>
                <a:latin typeface="Calibri"/>
                <a:cs typeface="Calibri"/>
              </a:rPr>
              <a:t> </a:t>
            </a:r>
            <a:r>
              <a:rPr kern="0" dirty="0">
                <a:solidFill>
                  <a:srgbClr val="3F3F3F"/>
                </a:solidFill>
                <a:latin typeface="Calibri"/>
                <a:cs typeface="Calibri"/>
              </a:rPr>
              <a:t>Containment</a:t>
            </a:r>
            <a:r>
              <a:rPr kern="0" spc="-15" dirty="0">
                <a:solidFill>
                  <a:srgbClr val="3F3F3F"/>
                </a:solidFill>
                <a:latin typeface="Calibri"/>
                <a:cs typeface="Calibri"/>
              </a:rPr>
              <a:t> </a:t>
            </a:r>
            <a:r>
              <a:rPr kern="0" dirty="0">
                <a:solidFill>
                  <a:srgbClr val="3F3F3F"/>
                </a:solidFill>
                <a:latin typeface="Calibri"/>
                <a:cs typeface="Calibri"/>
              </a:rPr>
              <a:t>With</a:t>
            </a:r>
            <a:r>
              <a:rPr kern="0" spc="-25" dirty="0">
                <a:solidFill>
                  <a:srgbClr val="3F3F3F"/>
                </a:solidFill>
                <a:latin typeface="Calibri"/>
                <a:cs typeface="Calibri"/>
              </a:rPr>
              <a:t> </a:t>
            </a:r>
            <a:r>
              <a:rPr kern="0" dirty="0">
                <a:solidFill>
                  <a:srgbClr val="3F3F3F"/>
                </a:solidFill>
                <a:latin typeface="Calibri"/>
                <a:cs typeface="Calibri"/>
              </a:rPr>
              <a:t>Risk</a:t>
            </a:r>
            <a:r>
              <a:rPr kern="0" spc="-35" dirty="0">
                <a:solidFill>
                  <a:srgbClr val="3F3F3F"/>
                </a:solidFill>
                <a:latin typeface="Calibri"/>
                <a:cs typeface="Calibri"/>
              </a:rPr>
              <a:t> </a:t>
            </a:r>
            <a:r>
              <a:rPr kern="0" spc="-10" dirty="0">
                <a:solidFill>
                  <a:srgbClr val="3F3F3F"/>
                </a:solidFill>
                <a:latin typeface="Calibri"/>
                <a:cs typeface="Calibri"/>
              </a:rPr>
              <a:t>Premium </a:t>
            </a:r>
            <a:r>
              <a:rPr kern="0" dirty="0">
                <a:solidFill>
                  <a:srgbClr val="3F3F3F"/>
                </a:solidFill>
                <a:latin typeface="Calibri"/>
                <a:cs typeface="Calibri"/>
              </a:rPr>
              <a:t>No</a:t>
            </a:r>
            <a:r>
              <a:rPr kern="0" spc="-10" dirty="0">
                <a:solidFill>
                  <a:srgbClr val="3F3F3F"/>
                </a:solidFill>
                <a:latin typeface="Calibri"/>
                <a:cs typeface="Calibri"/>
              </a:rPr>
              <a:t> </a:t>
            </a:r>
            <a:r>
              <a:rPr kern="0" dirty="0">
                <a:solidFill>
                  <a:srgbClr val="3F3F3F"/>
                </a:solidFill>
                <a:latin typeface="Calibri"/>
                <a:cs typeface="Calibri"/>
              </a:rPr>
              <a:t>Cost</a:t>
            </a:r>
            <a:r>
              <a:rPr kern="0" spc="-10" dirty="0">
                <a:solidFill>
                  <a:srgbClr val="3F3F3F"/>
                </a:solidFill>
                <a:latin typeface="Calibri"/>
                <a:cs typeface="Calibri"/>
              </a:rPr>
              <a:t> Containment</a:t>
            </a:r>
            <a:endParaRPr kern="0">
              <a:solidFill>
                <a:sysClr val="windowText" lastClr="000000"/>
              </a:solidFill>
              <a:latin typeface="Calibri"/>
              <a:cs typeface="Calibri"/>
            </a:endParaRPr>
          </a:p>
          <a:p>
            <a:pPr marL="12700" fontAlgn="auto">
              <a:spcBef>
                <a:spcPts val="960"/>
              </a:spcBef>
              <a:spcAft>
                <a:spcPts val="0"/>
              </a:spcAft>
              <a:tabLst>
                <a:tab pos="484505" algn="l"/>
                <a:tab pos="8698865" algn="l"/>
              </a:tabLst>
            </a:pPr>
            <a:r>
              <a:rPr sz="2400" u="heavy" kern="0" dirty="0">
                <a:solidFill>
                  <a:srgbClr val="1F4E79"/>
                </a:solidFill>
                <a:uFill>
                  <a:solidFill>
                    <a:srgbClr val="1A3567"/>
                  </a:solidFill>
                </a:uFill>
                <a:latin typeface="Times New Roman"/>
                <a:cs typeface="Times New Roman"/>
              </a:rPr>
              <a:t>	</a:t>
            </a:r>
            <a:r>
              <a:rPr sz="2400" i="1" u="heavy" kern="0" dirty="0">
                <a:solidFill>
                  <a:srgbClr val="1F4E79"/>
                </a:solidFill>
                <a:uFill>
                  <a:solidFill>
                    <a:srgbClr val="1A3567"/>
                  </a:solidFill>
                </a:uFill>
                <a:latin typeface="Calibri"/>
                <a:cs typeface="Calibri"/>
              </a:rPr>
              <a:t>LS</a:t>
            </a:r>
            <a:r>
              <a:rPr sz="2400" i="1" u="heavy" kern="0" spc="-50" dirty="0">
                <a:solidFill>
                  <a:srgbClr val="1F4E79"/>
                </a:solidFill>
                <a:uFill>
                  <a:solidFill>
                    <a:srgbClr val="1A3567"/>
                  </a:solidFill>
                </a:uFill>
                <a:latin typeface="Calibri"/>
                <a:cs typeface="Calibri"/>
              </a:rPr>
              <a:t> </a:t>
            </a:r>
            <a:r>
              <a:rPr sz="2400" i="1" u="heavy" kern="0" dirty="0">
                <a:solidFill>
                  <a:srgbClr val="1F4E79"/>
                </a:solidFill>
                <a:uFill>
                  <a:solidFill>
                    <a:srgbClr val="1A3567"/>
                  </a:solidFill>
                </a:uFill>
                <a:latin typeface="Calibri"/>
                <a:cs typeface="Calibri"/>
              </a:rPr>
              <a:t>Power</a:t>
            </a:r>
            <a:r>
              <a:rPr sz="2400" i="1" u="heavy" kern="0" spc="-35" dirty="0">
                <a:solidFill>
                  <a:srgbClr val="1F4E79"/>
                </a:solidFill>
                <a:uFill>
                  <a:solidFill>
                    <a:srgbClr val="1A3567"/>
                  </a:solidFill>
                </a:uFill>
                <a:latin typeface="Calibri"/>
                <a:cs typeface="Calibri"/>
              </a:rPr>
              <a:t> </a:t>
            </a:r>
            <a:r>
              <a:rPr sz="2400" i="1" u="heavy" kern="0" spc="-10" dirty="0">
                <a:solidFill>
                  <a:srgbClr val="1F4E79"/>
                </a:solidFill>
                <a:uFill>
                  <a:solidFill>
                    <a:srgbClr val="1A3567"/>
                  </a:solidFill>
                </a:uFill>
                <a:latin typeface="Calibri"/>
                <a:cs typeface="Calibri"/>
              </a:rPr>
              <a:t>Grid’s</a:t>
            </a:r>
            <a:r>
              <a:rPr sz="2400" i="1" u="heavy" kern="0" spc="-35" dirty="0">
                <a:solidFill>
                  <a:srgbClr val="1F4E79"/>
                </a:solidFill>
                <a:uFill>
                  <a:solidFill>
                    <a:srgbClr val="1A3567"/>
                  </a:solidFill>
                </a:uFill>
                <a:latin typeface="Calibri"/>
                <a:cs typeface="Calibri"/>
              </a:rPr>
              <a:t> </a:t>
            </a:r>
            <a:r>
              <a:rPr sz="2400" i="1" u="heavy" kern="0" dirty="0">
                <a:solidFill>
                  <a:srgbClr val="1F4E79"/>
                </a:solidFill>
                <a:uFill>
                  <a:solidFill>
                    <a:srgbClr val="1A3567"/>
                  </a:solidFill>
                </a:uFill>
                <a:latin typeface="Calibri"/>
                <a:cs typeface="Calibri"/>
              </a:rPr>
              <a:t>Proposal</a:t>
            </a:r>
            <a:r>
              <a:rPr sz="2400" i="1" u="heavy" kern="0" spc="-35" dirty="0">
                <a:solidFill>
                  <a:srgbClr val="1F4E79"/>
                </a:solidFill>
                <a:uFill>
                  <a:solidFill>
                    <a:srgbClr val="1A3567"/>
                  </a:solidFill>
                </a:uFill>
                <a:latin typeface="Calibri"/>
                <a:cs typeface="Calibri"/>
              </a:rPr>
              <a:t> </a:t>
            </a:r>
            <a:r>
              <a:rPr sz="2400" i="1" u="heavy" kern="0" dirty="0">
                <a:solidFill>
                  <a:srgbClr val="1F4E79"/>
                </a:solidFill>
                <a:uFill>
                  <a:solidFill>
                    <a:srgbClr val="1A3567"/>
                  </a:solidFill>
                </a:uFill>
                <a:latin typeface="Calibri"/>
                <a:cs typeface="Calibri"/>
              </a:rPr>
              <a:t>is</a:t>
            </a:r>
            <a:r>
              <a:rPr sz="2400" i="1" u="heavy" kern="0" spc="-40" dirty="0">
                <a:solidFill>
                  <a:srgbClr val="1F4E79"/>
                </a:solidFill>
                <a:uFill>
                  <a:solidFill>
                    <a:srgbClr val="1A3567"/>
                  </a:solidFill>
                </a:uFill>
                <a:latin typeface="Calibri"/>
                <a:cs typeface="Calibri"/>
              </a:rPr>
              <a:t> </a:t>
            </a:r>
            <a:r>
              <a:rPr sz="2400" i="1" u="heavy" kern="0" dirty="0">
                <a:solidFill>
                  <a:srgbClr val="1F4E79"/>
                </a:solidFill>
                <a:uFill>
                  <a:solidFill>
                    <a:srgbClr val="1A3567"/>
                  </a:solidFill>
                </a:uFill>
                <a:latin typeface="Calibri"/>
                <a:cs typeface="Calibri"/>
              </a:rPr>
              <a:t>Backed</a:t>
            </a:r>
            <a:r>
              <a:rPr sz="2400" i="1" u="heavy" kern="0" spc="-35" dirty="0">
                <a:solidFill>
                  <a:srgbClr val="1F4E79"/>
                </a:solidFill>
                <a:uFill>
                  <a:solidFill>
                    <a:srgbClr val="1A3567"/>
                  </a:solidFill>
                </a:uFill>
                <a:latin typeface="Calibri"/>
                <a:cs typeface="Calibri"/>
              </a:rPr>
              <a:t> </a:t>
            </a:r>
            <a:r>
              <a:rPr sz="2400" i="1" u="heavy" kern="0" dirty="0">
                <a:solidFill>
                  <a:srgbClr val="1F4E79"/>
                </a:solidFill>
                <a:uFill>
                  <a:solidFill>
                    <a:srgbClr val="1A3567"/>
                  </a:solidFill>
                </a:uFill>
                <a:latin typeface="Calibri"/>
                <a:cs typeface="Calibri"/>
              </a:rPr>
              <a:t>by</a:t>
            </a:r>
            <a:r>
              <a:rPr sz="2400" i="1" u="heavy" kern="0" spc="-35" dirty="0">
                <a:solidFill>
                  <a:srgbClr val="1F4E79"/>
                </a:solidFill>
                <a:uFill>
                  <a:solidFill>
                    <a:srgbClr val="1A3567"/>
                  </a:solidFill>
                </a:uFill>
                <a:latin typeface="Calibri"/>
                <a:cs typeface="Calibri"/>
              </a:rPr>
              <a:t> </a:t>
            </a:r>
            <a:r>
              <a:rPr sz="2400" i="1" u="heavy" kern="0" dirty="0">
                <a:solidFill>
                  <a:srgbClr val="1F4E79"/>
                </a:solidFill>
                <a:uFill>
                  <a:solidFill>
                    <a:srgbClr val="1A3567"/>
                  </a:solidFill>
                </a:uFill>
                <a:latin typeface="Calibri"/>
                <a:cs typeface="Calibri"/>
              </a:rPr>
              <a:t>Strong</a:t>
            </a:r>
            <a:r>
              <a:rPr sz="2400" i="1" u="heavy" kern="0" spc="-40" dirty="0">
                <a:solidFill>
                  <a:srgbClr val="1F4E79"/>
                </a:solidFill>
                <a:uFill>
                  <a:solidFill>
                    <a:srgbClr val="1A3567"/>
                  </a:solidFill>
                </a:uFill>
                <a:latin typeface="Calibri"/>
                <a:cs typeface="Calibri"/>
              </a:rPr>
              <a:t> </a:t>
            </a:r>
            <a:r>
              <a:rPr sz="2400" i="1" u="heavy" kern="0" dirty="0">
                <a:solidFill>
                  <a:srgbClr val="1F4E79"/>
                </a:solidFill>
                <a:uFill>
                  <a:solidFill>
                    <a:srgbClr val="1A3567"/>
                  </a:solidFill>
                </a:uFill>
                <a:latin typeface="Calibri"/>
                <a:cs typeface="Calibri"/>
              </a:rPr>
              <a:t>Cost</a:t>
            </a:r>
            <a:r>
              <a:rPr sz="2400" i="1" u="heavy" kern="0" spc="-30" dirty="0">
                <a:solidFill>
                  <a:srgbClr val="1F4E79"/>
                </a:solidFill>
                <a:uFill>
                  <a:solidFill>
                    <a:srgbClr val="1A3567"/>
                  </a:solidFill>
                </a:uFill>
                <a:latin typeface="Calibri"/>
                <a:cs typeface="Calibri"/>
              </a:rPr>
              <a:t> </a:t>
            </a:r>
            <a:r>
              <a:rPr sz="2400" i="1" u="heavy" kern="0" spc="-10" dirty="0">
                <a:solidFill>
                  <a:srgbClr val="1F4E79"/>
                </a:solidFill>
                <a:uFill>
                  <a:solidFill>
                    <a:srgbClr val="1A3567"/>
                  </a:solidFill>
                </a:uFill>
                <a:latin typeface="Calibri"/>
                <a:cs typeface="Calibri"/>
              </a:rPr>
              <a:t>Containment</a:t>
            </a:r>
            <a:r>
              <a:rPr sz="2400" i="1" u="heavy" kern="0" dirty="0">
                <a:solidFill>
                  <a:srgbClr val="1F4E79"/>
                </a:solidFill>
                <a:uFill>
                  <a:solidFill>
                    <a:srgbClr val="1A3567"/>
                  </a:solidFill>
                </a:uFill>
                <a:latin typeface="Calibri"/>
                <a:cs typeface="Calibri"/>
              </a:rPr>
              <a:t>	</a:t>
            </a:r>
            <a:endParaRPr sz="2400" kern="0">
              <a:solidFill>
                <a:sysClr val="windowText" lastClr="000000"/>
              </a:solidFill>
              <a:latin typeface="Calibri"/>
              <a:cs typeface="Calibri"/>
            </a:endParaRPr>
          </a:p>
        </p:txBody>
      </p:sp>
      <p:grpSp>
        <p:nvGrpSpPr>
          <p:cNvPr id="75" name="object 75"/>
          <p:cNvGrpSpPr/>
          <p:nvPr/>
        </p:nvGrpSpPr>
        <p:grpSpPr>
          <a:xfrm>
            <a:off x="7696961" y="4120896"/>
            <a:ext cx="284480" cy="270510"/>
            <a:chOff x="6172961" y="4120896"/>
            <a:chExt cx="284480" cy="270510"/>
          </a:xfrm>
        </p:grpSpPr>
        <p:sp>
          <p:nvSpPr>
            <p:cNvPr id="76" name="object 76"/>
            <p:cNvSpPr/>
            <p:nvPr/>
          </p:nvSpPr>
          <p:spPr>
            <a:xfrm>
              <a:off x="6172961" y="4120896"/>
              <a:ext cx="284480" cy="270510"/>
            </a:xfrm>
            <a:custGeom>
              <a:avLst/>
              <a:gdLst/>
              <a:ahLst/>
              <a:cxnLst/>
              <a:rect l="l" t="t" r="r" b="b"/>
              <a:pathLst>
                <a:path w="284479" h="270510">
                  <a:moveTo>
                    <a:pt x="284226" y="134874"/>
                  </a:moveTo>
                  <a:lnTo>
                    <a:pt x="276941" y="92171"/>
                  </a:lnTo>
                  <a:lnTo>
                    <a:pt x="256672" y="55138"/>
                  </a:lnTo>
                  <a:lnTo>
                    <a:pt x="225795" y="25968"/>
                  </a:lnTo>
                  <a:lnTo>
                    <a:pt x="186690" y="6858"/>
                  </a:lnTo>
                  <a:lnTo>
                    <a:pt x="141732" y="0"/>
                  </a:lnTo>
                  <a:lnTo>
                    <a:pt x="97145" y="6858"/>
                  </a:lnTo>
                  <a:lnTo>
                    <a:pt x="58265" y="25968"/>
                  </a:lnTo>
                  <a:lnTo>
                    <a:pt x="27505" y="55138"/>
                  </a:lnTo>
                  <a:lnTo>
                    <a:pt x="7278" y="92171"/>
                  </a:lnTo>
                  <a:lnTo>
                    <a:pt x="0" y="134874"/>
                  </a:lnTo>
                  <a:lnTo>
                    <a:pt x="7278" y="177655"/>
                  </a:lnTo>
                  <a:lnTo>
                    <a:pt x="27505" y="214877"/>
                  </a:lnTo>
                  <a:lnTo>
                    <a:pt x="58265" y="244272"/>
                  </a:lnTo>
                  <a:lnTo>
                    <a:pt x="97145" y="263572"/>
                  </a:lnTo>
                  <a:lnTo>
                    <a:pt x="141732" y="270510"/>
                  </a:lnTo>
                  <a:lnTo>
                    <a:pt x="186690" y="263572"/>
                  </a:lnTo>
                  <a:lnTo>
                    <a:pt x="225795" y="244272"/>
                  </a:lnTo>
                  <a:lnTo>
                    <a:pt x="256672" y="214877"/>
                  </a:lnTo>
                  <a:lnTo>
                    <a:pt x="276941" y="177655"/>
                  </a:lnTo>
                  <a:lnTo>
                    <a:pt x="284226" y="134874"/>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77" name="object 77"/>
            <p:cNvPicPr/>
            <p:nvPr/>
          </p:nvPicPr>
          <p:blipFill>
            <a:blip r:embed="rId18" cstate="print"/>
            <a:stretch>
              <a:fillRect/>
            </a:stretch>
          </p:blipFill>
          <p:spPr>
            <a:xfrm>
              <a:off x="6193535" y="4141470"/>
              <a:ext cx="243839" cy="228600"/>
            </a:xfrm>
            <a:prstGeom prst="rect">
              <a:avLst/>
            </a:prstGeom>
          </p:spPr>
        </p:pic>
      </p:grpSp>
      <p:grpSp>
        <p:nvGrpSpPr>
          <p:cNvPr id="78" name="object 78"/>
          <p:cNvGrpSpPr/>
          <p:nvPr/>
        </p:nvGrpSpPr>
        <p:grpSpPr>
          <a:xfrm>
            <a:off x="5903976" y="4123945"/>
            <a:ext cx="284480" cy="269875"/>
            <a:chOff x="4379976" y="4123944"/>
            <a:chExt cx="284480" cy="269875"/>
          </a:xfrm>
        </p:grpSpPr>
        <p:sp>
          <p:nvSpPr>
            <p:cNvPr id="79" name="object 79"/>
            <p:cNvSpPr/>
            <p:nvPr/>
          </p:nvSpPr>
          <p:spPr>
            <a:xfrm>
              <a:off x="4379976" y="4123944"/>
              <a:ext cx="284480" cy="269875"/>
            </a:xfrm>
            <a:custGeom>
              <a:avLst/>
              <a:gdLst/>
              <a:ahLst/>
              <a:cxnLst/>
              <a:rect l="l" t="t" r="r" b="b"/>
              <a:pathLst>
                <a:path w="284479" h="269875">
                  <a:moveTo>
                    <a:pt x="284226" y="134874"/>
                  </a:moveTo>
                  <a:lnTo>
                    <a:pt x="277020" y="92171"/>
                  </a:lnTo>
                  <a:lnTo>
                    <a:pt x="256940" y="55138"/>
                  </a:lnTo>
                  <a:lnTo>
                    <a:pt x="226289" y="25968"/>
                  </a:lnTo>
                  <a:lnTo>
                    <a:pt x="187372" y="6858"/>
                  </a:lnTo>
                  <a:lnTo>
                    <a:pt x="142494" y="0"/>
                  </a:lnTo>
                  <a:lnTo>
                    <a:pt x="97536" y="6858"/>
                  </a:lnTo>
                  <a:lnTo>
                    <a:pt x="58430" y="25968"/>
                  </a:lnTo>
                  <a:lnTo>
                    <a:pt x="27553" y="55138"/>
                  </a:lnTo>
                  <a:lnTo>
                    <a:pt x="7284" y="92171"/>
                  </a:lnTo>
                  <a:lnTo>
                    <a:pt x="0" y="134874"/>
                  </a:lnTo>
                  <a:lnTo>
                    <a:pt x="7284" y="177576"/>
                  </a:lnTo>
                  <a:lnTo>
                    <a:pt x="27553" y="214609"/>
                  </a:lnTo>
                  <a:lnTo>
                    <a:pt x="58430" y="243779"/>
                  </a:lnTo>
                  <a:lnTo>
                    <a:pt x="97536" y="262890"/>
                  </a:lnTo>
                  <a:lnTo>
                    <a:pt x="142494" y="269748"/>
                  </a:lnTo>
                  <a:lnTo>
                    <a:pt x="187372" y="262890"/>
                  </a:lnTo>
                  <a:lnTo>
                    <a:pt x="226289" y="243779"/>
                  </a:lnTo>
                  <a:lnTo>
                    <a:pt x="256940" y="214609"/>
                  </a:lnTo>
                  <a:lnTo>
                    <a:pt x="277020" y="177576"/>
                  </a:lnTo>
                  <a:lnTo>
                    <a:pt x="284226" y="134874"/>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80" name="object 80"/>
            <p:cNvPicPr/>
            <p:nvPr/>
          </p:nvPicPr>
          <p:blipFill>
            <a:blip r:embed="rId19" cstate="print"/>
            <a:stretch>
              <a:fillRect/>
            </a:stretch>
          </p:blipFill>
          <p:spPr>
            <a:xfrm>
              <a:off x="4400550" y="4144518"/>
              <a:ext cx="244601" cy="228600"/>
            </a:xfrm>
            <a:prstGeom prst="rect">
              <a:avLst/>
            </a:prstGeom>
          </p:spPr>
        </p:pic>
      </p:grpSp>
      <p:sp>
        <p:nvSpPr>
          <p:cNvPr id="81" name="object 81"/>
          <p:cNvSpPr txBox="1">
            <a:spLocks noGrp="1"/>
          </p:cNvSpPr>
          <p:nvPr>
            <p:ph type="sldNum" sz="quarter" idx="7"/>
          </p:nvPr>
        </p:nvSpPr>
        <p:spPr>
          <a:prstGeom prst="rect">
            <a:avLst/>
          </a:prstGeom>
        </p:spPr>
        <p:txBody>
          <a:bodyPr vert="horz" wrap="square" lIns="0" tIns="0" rIns="0" bIns="0" rtlCol="0">
            <a:spAutoFit/>
          </a:bodyPr>
          <a:lstStyle/>
          <a:p>
            <a:pPr marL="38100" fontAlgn="auto">
              <a:lnSpc>
                <a:spcPts val="1050"/>
              </a:lnSpc>
              <a:spcBef>
                <a:spcPts val="0"/>
              </a:spcBef>
              <a:spcAft>
                <a:spcPts val="0"/>
              </a:spcAft>
            </a:pPr>
            <a:r>
              <a:rPr kern="0" dirty="0"/>
              <a:t>8</a:t>
            </a:r>
          </a:p>
        </p:txBody>
      </p:sp>
    </p:spTree>
    <p:extLst>
      <p:ext uri="{BB962C8B-B14F-4D97-AF65-F5344CB8AC3E}">
        <p14:creationId xmlns:p14="http://schemas.microsoft.com/office/powerpoint/2010/main" val="11320634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52600" y="859536"/>
            <a:ext cx="8686800" cy="45720"/>
          </a:xfrm>
          <a:custGeom>
            <a:avLst/>
            <a:gdLst/>
            <a:ahLst/>
            <a:cxnLst/>
            <a:rect l="l" t="t" r="r" b="b"/>
            <a:pathLst>
              <a:path w="8686800" h="45719">
                <a:moveTo>
                  <a:pt x="8686800" y="45720"/>
                </a:moveTo>
                <a:lnTo>
                  <a:pt x="8686800" y="0"/>
                </a:lnTo>
                <a:lnTo>
                  <a:pt x="0" y="0"/>
                </a:lnTo>
                <a:lnTo>
                  <a:pt x="0" y="45720"/>
                </a:lnTo>
                <a:lnTo>
                  <a:pt x="8686800" y="45720"/>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3" name="object 3"/>
          <p:cNvSpPr/>
          <p:nvPr/>
        </p:nvSpPr>
        <p:spPr>
          <a:xfrm>
            <a:off x="1752600" y="6374130"/>
            <a:ext cx="8686800" cy="36195"/>
          </a:xfrm>
          <a:custGeom>
            <a:avLst/>
            <a:gdLst/>
            <a:ahLst/>
            <a:cxnLst/>
            <a:rect l="l" t="t" r="r" b="b"/>
            <a:pathLst>
              <a:path w="8686800" h="36195">
                <a:moveTo>
                  <a:pt x="8686800" y="35813"/>
                </a:moveTo>
                <a:lnTo>
                  <a:pt x="8686800" y="0"/>
                </a:lnTo>
                <a:lnTo>
                  <a:pt x="0" y="0"/>
                </a:lnTo>
                <a:lnTo>
                  <a:pt x="0" y="35814"/>
                </a:lnTo>
                <a:lnTo>
                  <a:pt x="8686800" y="35813"/>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4" name="object 4"/>
          <p:cNvPicPr/>
          <p:nvPr/>
        </p:nvPicPr>
        <p:blipFill>
          <a:blip r:embed="rId2" cstate="print"/>
          <a:stretch>
            <a:fillRect/>
          </a:stretch>
        </p:blipFill>
        <p:spPr>
          <a:xfrm>
            <a:off x="8733281" y="6504431"/>
            <a:ext cx="1706118" cy="209550"/>
          </a:xfrm>
          <a:prstGeom prst="rect">
            <a:avLst/>
          </a:prstGeom>
        </p:spPr>
      </p:pic>
      <p:sp>
        <p:nvSpPr>
          <p:cNvPr id="5" name="object 5"/>
          <p:cNvSpPr/>
          <p:nvPr/>
        </p:nvSpPr>
        <p:spPr>
          <a:xfrm>
            <a:off x="1752600" y="859536"/>
            <a:ext cx="8686800" cy="45720"/>
          </a:xfrm>
          <a:custGeom>
            <a:avLst/>
            <a:gdLst/>
            <a:ahLst/>
            <a:cxnLst/>
            <a:rect l="l" t="t" r="r" b="b"/>
            <a:pathLst>
              <a:path w="8686800" h="45719">
                <a:moveTo>
                  <a:pt x="8686800" y="45720"/>
                </a:moveTo>
                <a:lnTo>
                  <a:pt x="8686800" y="0"/>
                </a:lnTo>
                <a:lnTo>
                  <a:pt x="0" y="0"/>
                </a:lnTo>
                <a:lnTo>
                  <a:pt x="0" y="45720"/>
                </a:lnTo>
                <a:lnTo>
                  <a:pt x="8686800" y="45720"/>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sp>
        <p:nvSpPr>
          <p:cNvPr id="6" name="object 6"/>
          <p:cNvSpPr/>
          <p:nvPr/>
        </p:nvSpPr>
        <p:spPr>
          <a:xfrm>
            <a:off x="1752600" y="6374130"/>
            <a:ext cx="8686800" cy="36195"/>
          </a:xfrm>
          <a:custGeom>
            <a:avLst/>
            <a:gdLst/>
            <a:ahLst/>
            <a:cxnLst/>
            <a:rect l="l" t="t" r="r" b="b"/>
            <a:pathLst>
              <a:path w="8686800" h="36195">
                <a:moveTo>
                  <a:pt x="8686800" y="35813"/>
                </a:moveTo>
                <a:lnTo>
                  <a:pt x="8686800" y="0"/>
                </a:lnTo>
                <a:lnTo>
                  <a:pt x="0" y="0"/>
                </a:lnTo>
                <a:lnTo>
                  <a:pt x="0" y="35814"/>
                </a:lnTo>
                <a:lnTo>
                  <a:pt x="8686800" y="35813"/>
                </a:lnTo>
                <a:close/>
              </a:path>
            </a:pathLst>
          </a:custGeom>
          <a:solidFill>
            <a:srgbClr val="1A3567"/>
          </a:solidFill>
        </p:spPr>
        <p:txBody>
          <a:bodyPr wrap="square" lIns="0" tIns="0" rIns="0" bIns="0" rtlCol="0"/>
          <a:lstStyle/>
          <a:p>
            <a:pPr fontAlgn="auto">
              <a:spcBef>
                <a:spcPts val="0"/>
              </a:spcBef>
              <a:spcAft>
                <a:spcPts val="0"/>
              </a:spcAft>
            </a:pPr>
            <a:endParaRPr kern="0">
              <a:solidFill>
                <a:sysClr val="windowText" lastClr="000000"/>
              </a:solidFill>
            </a:endParaRPr>
          </a:p>
        </p:txBody>
      </p:sp>
      <p:pic>
        <p:nvPicPr>
          <p:cNvPr id="7" name="object 7"/>
          <p:cNvPicPr/>
          <p:nvPr/>
        </p:nvPicPr>
        <p:blipFill>
          <a:blip r:embed="rId3" cstate="print"/>
          <a:stretch>
            <a:fillRect/>
          </a:stretch>
        </p:blipFill>
        <p:spPr>
          <a:xfrm>
            <a:off x="8733281" y="6482335"/>
            <a:ext cx="1706118" cy="231647"/>
          </a:xfrm>
          <a:prstGeom prst="rect">
            <a:avLst/>
          </a:prstGeom>
        </p:spPr>
      </p:pic>
      <p:sp>
        <p:nvSpPr>
          <p:cNvPr id="8" name="object 8"/>
          <p:cNvSpPr txBox="1"/>
          <p:nvPr/>
        </p:nvSpPr>
        <p:spPr>
          <a:xfrm>
            <a:off x="1747520" y="1035049"/>
            <a:ext cx="6634480" cy="3881120"/>
          </a:xfrm>
          <a:prstGeom prst="rect">
            <a:avLst/>
          </a:prstGeom>
        </p:spPr>
        <p:txBody>
          <a:bodyPr vert="horz" wrap="square" lIns="0" tIns="88900" rIns="0" bIns="0" rtlCol="0">
            <a:spAutoFit/>
          </a:bodyPr>
          <a:lstStyle/>
          <a:p>
            <a:pPr marL="186690" indent="-174625" fontAlgn="auto">
              <a:spcBef>
                <a:spcPts val="700"/>
              </a:spcBef>
              <a:spcAft>
                <a:spcPts val="0"/>
              </a:spcAft>
              <a:buClr>
                <a:srgbClr val="1A3567"/>
              </a:buClr>
              <a:buSzPct val="75000"/>
              <a:buFont typeface="Wingdings"/>
              <a:buChar char=""/>
              <a:tabLst>
                <a:tab pos="187325" algn="l"/>
              </a:tabLst>
            </a:pPr>
            <a:r>
              <a:rPr kern="0" dirty="0">
                <a:solidFill>
                  <a:srgbClr val="3F3F3F"/>
                </a:solidFill>
                <a:latin typeface="Calibri"/>
                <a:cs typeface="Calibri"/>
              </a:rPr>
              <a:t>Analysis</a:t>
            </a:r>
            <a:r>
              <a:rPr kern="0" spc="-55" dirty="0">
                <a:solidFill>
                  <a:srgbClr val="3F3F3F"/>
                </a:solidFill>
                <a:latin typeface="Calibri"/>
                <a:cs typeface="Calibri"/>
              </a:rPr>
              <a:t> </a:t>
            </a:r>
            <a:r>
              <a:rPr kern="0" dirty="0">
                <a:solidFill>
                  <a:srgbClr val="3F3F3F"/>
                </a:solidFill>
                <a:latin typeface="Calibri"/>
                <a:cs typeface="Calibri"/>
              </a:rPr>
              <a:t>will</a:t>
            </a:r>
            <a:r>
              <a:rPr kern="0" spc="-20" dirty="0">
                <a:solidFill>
                  <a:srgbClr val="3F3F3F"/>
                </a:solidFill>
                <a:latin typeface="Calibri"/>
                <a:cs typeface="Calibri"/>
              </a:rPr>
              <a:t> </a:t>
            </a:r>
            <a:r>
              <a:rPr kern="0" dirty="0">
                <a:solidFill>
                  <a:srgbClr val="3F3F3F"/>
                </a:solidFill>
                <a:latin typeface="Calibri"/>
                <a:cs typeface="Calibri"/>
              </a:rPr>
              <a:t>identify</a:t>
            </a:r>
            <a:r>
              <a:rPr kern="0" spc="-25" dirty="0">
                <a:solidFill>
                  <a:srgbClr val="3F3F3F"/>
                </a:solidFill>
                <a:latin typeface="Calibri"/>
                <a:cs typeface="Calibri"/>
              </a:rPr>
              <a:t> </a:t>
            </a:r>
            <a:r>
              <a:rPr kern="0" dirty="0">
                <a:solidFill>
                  <a:srgbClr val="3F3F3F"/>
                </a:solidFill>
                <a:latin typeface="Calibri"/>
                <a:cs typeface="Calibri"/>
              </a:rPr>
              <a:t>the</a:t>
            </a:r>
            <a:r>
              <a:rPr kern="0" spc="-15" dirty="0">
                <a:solidFill>
                  <a:srgbClr val="3F3F3F"/>
                </a:solidFill>
                <a:latin typeface="Calibri"/>
                <a:cs typeface="Calibri"/>
              </a:rPr>
              <a:t> </a:t>
            </a:r>
            <a:r>
              <a:rPr kern="0" dirty="0">
                <a:solidFill>
                  <a:srgbClr val="3F3F3F"/>
                </a:solidFill>
                <a:latin typeface="Calibri"/>
                <a:cs typeface="Calibri"/>
              </a:rPr>
              <a:t>lowest</a:t>
            </a:r>
            <a:r>
              <a:rPr kern="0" spc="-20" dirty="0">
                <a:solidFill>
                  <a:srgbClr val="3F3F3F"/>
                </a:solidFill>
                <a:latin typeface="Calibri"/>
                <a:cs typeface="Calibri"/>
              </a:rPr>
              <a:t> </a:t>
            </a:r>
            <a:r>
              <a:rPr kern="0" dirty="0">
                <a:solidFill>
                  <a:srgbClr val="3F3F3F"/>
                </a:solidFill>
                <a:latin typeface="Calibri"/>
                <a:cs typeface="Calibri"/>
              </a:rPr>
              <a:t>cost</a:t>
            </a:r>
            <a:r>
              <a:rPr kern="0" spc="-25" dirty="0">
                <a:solidFill>
                  <a:srgbClr val="3F3F3F"/>
                </a:solidFill>
                <a:latin typeface="Calibri"/>
                <a:cs typeface="Calibri"/>
              </a:rPr>
              <a:t> </a:t>
            </a:r>
            <a:r>
              <a:rPr kern="0" dirty="0">
                <a:solidFill>
                  <a:srgbClr val="3F3F3F"/>
                </a:solidFill>
                <a:latin typeface="Calibri"/>
                <a:cs typeface="Calibri"/>
              </a:rPr>
              <a:t>and</a:t>
            </a:r>
            <a:r>
              <a:rPr kern="0" spc="-25" dirty="0">
                <a:solidFill>
                  <a:srgbClr val="3F3F3F"/>
                </a:solidFill>
                <a:latin typeface="Calibri"/>
                <a:cs typeface="Calibri"/>
              </a:rPr>
              <a:t> </a:t>
            </a:r>
            <a:r>
              <a:rPr kern="0" dirty="0">
                <a:solidFill>
                  <a:srgbClr val="3F3F3F"/>
                </a:solidFill>
                <a:latin typeface="Calibri"/>
                <a:cs typeface="Calibri"/>
              </a:rPr>
              <a:t>lowest</a:t>
            </a:r>
            <a:r>
              <a:rPr kern="0" spc="-15" dirty="0">
                <a:solidFill>
                  <a:srgbClr val="3F3F3F"/>
                </a:solidFill>
                <a:latin typeface="Calibri"/>
                <a:cs typeface="Calibri"/>
              </a:rPr>
              <a:t> </a:t>
            </a:r>
            <a:r>
              <a:rPr kern="0" dirty="0">
                <a:solidFill>
                  <a:srgbClr val="3F3F3F"/>
                </a:solidFill>
                <a:latin typeface="Calibri"/>
                <a:cs typeface="Calibri"/>
              </a:rPr>
              <a:t>risk</a:t>
            </a:r>
            <a:r>
              <a:rPr kern="0" spc="-40" dirty="0">
                <a:solidFill>
                  <a:srgbClr val="3F3F3F"/>
                </a:solidFill>
                <a:latin typeface="Calibri"/>
                <a:cs typeface="Calibri"/>
              </a:rPr>
              <a:t> </a:t>
            </a:r>
            <a:r>
              <a:rPr kern="0" spc="-10" dirty="0">
                <a:solidFill>
                  <a:srgbClr val="3F3F3F"/>
                </a:solidFill>
                <a:latin typeface="Calibri"/>
                <a:cs typeface="Calibri"/>
              </a:rPr>
              <a:t>approach</a:t>
            </a:r>
            <a:endParaRPr kern="0">
              <a:solidFill>
                <a:sysClr val="windowText" lastClr="000000"/>
              </a:solidFill>
              <a:latin typeface="Calibri"/>
              <a:cs typeface="Calibri"/>
            </a:endParaRPr>
          </a:p>
          <a:p>
            <a:pPr marL="643890" lvl="1" indent="-174625" fontAlgn="auto">
              <a:spcBef>
                <a:spcPts val="600"/>
              </a:spcBef>
              <a:spcAft>
                <a:spcPts val="0"/>
              </a:spcAft>
              <a:buClr>
                <a:srgbClr val="1A3567"/>
              </a:buClr>
              <a:buSzPct val="75000"/>
              <a:buFont typeface="Wingdings"/>
              <a:buChar char=""/>
              <a:tabLst>
                <a:tab pos="644525" algn="l"/>
              </a:tabLst>
            </a:pPr>
            <a:r>
              <a:rPr kern="0" dirty="0">
                <a:solidFill>
                  <a:srgbClr val="3F3F3F"/>
                </a:solidFill>
                <a:latin typeface="Calibri"/>
                <a:cs typeface="Calibri"/>
              </a:rPr>
              <a:t>Most</a:t>
            </a:r>
            <a:r>
              <a:rPr kern="0" spc="-25" dirty="0">
                <a:solidFill>
                  <a:srgbClr val="3F3F3F"/>
                </a:solidFill>
                <a:latin typeface="Calibri"/>
                <a:cs typeface="Calibri"/>
              </a:rPr>
              <a:t> </a:t>
            </a:r>
            <a:r>
              <a:rPr kern="0" spc="-10" dirty="0">
                <a:solidFill>
                  <a:srgbClr val="3F3F3F"/>
                </a:solidFill>
                <a:latin typeface="Calibri"/>
                <a:cs typeface="Calibri"/>
              </a:rPr>
              <a:t>affordable</a:t>
            </a:r>
            <a:r>
              <a:rPr kern="0" spc="-20" dirty="0">
                <a:solidFill>
                  <a:srgbClr val="3F3F3F"/>
                </a:solidFill>
                <a:latin typeface="Calibri"/>
                <a:cs typeface="Calibri"/>
              </a:rPr>
              <a:t> </a:t>
            </a:r>
            <a:r>
              <a:rPr kern="0" dirty="0">
                <a:solidFill>
                  <a:srgbClr val="3F3F3F"/>
                </a:solidFill>
                <a:latin typeface="Calibri"/>
                <a:cs typeface="Calibri"/>
              </a:rPr>
              <a:t>plan</a:t>
            </a:r>
            <a:r>
              <a:rPr kern="0" spc="-15" dirty="0">
                <a:solidFill>
                  <a:srgbClr val="3F3F3F"/>
                </a:solidFill>
                <a:latin typeface="Calibri"/>
                <a:cs typeface="Calibri"/>
              </a:rPr>
              <a:t> </a:t>
            </a:r>
            <a:r>
              <a:rPr kern="0" dirty="0">
                <a:solidFill>
                  <a:srgbClr val="3F3F3F"/>
                </a:solidFill>
                <a:latin typeface="Calibri"/>
                <a:cs typeface="Calibri"/>
              </a:rPr>
              <a:t>that</a:t>
            </a:r>
            <a:r>
              <a:rPr kern="0" spc="-15" dirty="0">
                <a:solidFill>
                  <a:srgbClr val="3F3F3F"/>
                </a:solidFill>
                <a:latin typeface="Calibri"/>
                <a:cs typeface="Calibri"/>
              </a:rPr>
              <a:t> </a:t>
            </a:r>
            <a:r>
              <a:rPr kern="0" dirty="0">
                <a:solidFill>
                  <a:srgbClr val="3F3F3F"/>
                </a:solidFill>
                <a:latin typeface="Calibri"/>
                <a:cs typeface="Calibri"/>
              </a:rPr>
              <a:t>minimizes</a:t>
            </a:r>
            <a:r>
              <a:rPr kern="0" spc="-20" dirty="0">
                <a:solidFill>
                  <a:srgbClr val="3F3F3F"/>
                </a:solidFill>
                <a:latin typeface="Calibri"/>
                <a:cs typeface="Calibri"/>
              </a:rPr>
              <a:t> </a:t>
            </a:r>
            <a:r>
              <a:rPr kern="0" spc="-10" dirty="0">
                <a:solidFill>
                  <a:srgbClr val="3F3F3F"/>
                </a:solidFill>
                <a:latin typeface="Calibri"/>
                <a:cs typeface="Calibri"/>
              </a:rPr>
              <a:t>impacts</a:t>
            </a:r>
            <a:endParaRPr kern="0">
              <a:solidFill>
                <a:sysClr val="windowText" lastClr="000000"/>
              </a:solidFill>
              <a:latin typeface="Calibri"/>
              <a:cs typeface="Calibri"/>
            </a:endParaRPr>
          </a:p>
          <a:p>
            <a:pPr marL="643890" lvl="1" indent="-174625" fontAlgn="auto">
              <a:spcBef>
                <a:spcPts val="600"/>
              </a:spcBef>
              <a:spcAft>
                <a:spcPts val="0"/>
              </a:spcAft>
              <a:buClr>
                <a:srgbClr val="1A3567"/>
              </a:buClr>
              <a:buSzPct val="75000"/>
              <a:buFont typeface="Wingdings"/>
              <a:buChar char=""/>
              <a:tabLst>
                <a:tab pos="644525" algn="l"/>
              </a:tabLst>
            </a:pPr>
            <a:r>
              <a:rPr kern="0" dirty="0">
                <a:solidFill>
                  <a:srgbClr val="3F3F3F"/>
                </a:solidFill>
                <a:latin typeface="Calibri"/>
                <a:cs typeface="Calibri"/>
              </a:rPr>
              <a:t>Including</a:t>
            </a:r>
            <a:r>
              <a:rPr kern="0" spc="-50" dirty="0">
                <a:solidFill>
                  <a:srgbClr val="3F3F3F"/>
                </a:solidFill>
                <a:latin typeface="Calibri"/>
                <a:cs typeface="Calibri"/>
              </a:rPr>
              <a:t> </a:t>
            </a:r>
            <a:r>
              <a:rPr kern="0" dirty="0">
                <a:solidFill>
                  <a:srgbClr val="3F3F3F"/>
                </a:solidFill>
                <a:latin typeface="Calibri"/>
                <a:cs typeface="Calibri"/>
              </a:rPr>
              <a:t>consideration</a:t>
            </a:r>
            <a:r>
              <a:rPr kern="0" spc="-25" dirty="0">
                <a:solidFill>
                  <a:srgbClr val="3F3F3F"/>
                </a:solidFill>
                <a:latin typeface="Calibri"/>
                <a:cs typeface="Calibri"/>
              </a:rPr>
              <a:t> </a:t>
            </a:r>
            <a:r>
              <a:rPr kern="0" dirty="0">
                <a:solidFill>
                  <a:srgbClr val="3F3F3F"/>
                </a:solidFill>
                <a:latin typeface="Calibri"/>
                <a:cs typeface="Calibri"/>
              </a:rPr>
              <a:t>of</a:t>
            </a:r>
            <a:r>
              <a:rPr kern="0" spc="-45" dirty="0">
                <a:solidFill>
                  <a:srgbClr val="3F3F3F"/>
                </a:solidFill>
                <a:latin typeface="Calibri"/>
                <a:cs typeface="Calibri"/>
              </a:rPr>
              <a:t> </a:t>
            </a:r>
            <a:r>
              <a:rPr kern="0" dirty="0">
                <a:solidFill>
                  <a:srgbClr val="3F3F3F"/>
                </a:solidFill>
                <a:latin typeface="Calibri"/>
                <a:cs typeface="Calibri"/>
              </a:rPr>
              <a:t>cost</a:t>
            </a:r>
            <a:r>
              <a:rPr kern="0" spc="-40" dirty="0">
                <a:solidFill>
                  <a:srgbClr val="3F3F3F"/>
                </a:solidFill>
                <a:latin typeface="Calibri"/>
                <a:cs typeface="Calibri"/>
              </a:rPr>
              <a:t> </a:t>
            </a:r>
            <a:r>
              <a:rPr kern="0" spc="-10" dirty="0">
                <a:solidFill>
                  <a:srgbClr val="3F3F3F"/>
                </a:solidFill>
                <a:latin typeface="Calibri"/>
                <a:cs typeface="Calibri"/>
              </a:rPr>
              <a:t>containment</a:t>
            </a:r>
            <a:endParaRPr kern="0">
              <a:solidFill>
                <a:sysClr val="windowText" lastClr="000000"/>
              </a:solidFill>
              <a:latin typeface="Calibri"/>
              <a:cs typeface="Calibri"/>
            </a:endParaRPr>
          </a:p>
          <a:p>
            <a:pPr marL="186690" indent="-174625" fontAlgn="auto">
              <a:spcBef>
                <a:spcPts val="600"/>
              </a:spcBef>
              <a:spcAft>
                <a:spcPts val="0"/>
              </a:spcAft>
              <a:buClr>
                <a:srgbClr val="1A3567"/>
              </a:buClr>
              <a:buSzPct val="75000"/>
              <a:buFont typeface="Wingdings"/>
              <a:buChar char=""/>
              <a:tabLst>
                <a:tab pos="187325" algn="l"/>
              </a:tabLst>
            </a:pPr>
            <a:r>
              <a:rPr kern="0" dirty="0">
                <a:solidFill>
                  <a:srgbClr val="3F3F3F"/>
                </a:solidFill>
                <a:latin typeface="Calibri"/>
                <a:cs typeface="Calibri"/>
              </a:rPr>
              <a:t>Competitive</a:t>
            </a:r>
            <a:r>
              <a:rPr kern="0" spc="-60" dirty="0">
                <a:solidFill>
                  <a:srgbClr val="3F3F3F"/>
                </a:solidFill>
                <a:latin typeface="Calibri"/>
                <a:cs typeface="Calibri"/>
              </a:rPr>
              <a:t> </a:t>
            </a:r>
            <a:r>
              <a:rPr kern="0" dirty="0">
                <a:solidFill>
                  <a:srgbClr val="3F3F3F"/>
                </a:solidFill>
                <a:latin typeface="Calibri"/>
                <a:cs typeface="Calibri"/>
              </a:rPr>
              <a:t>pressure</a:t>
            </a:r>
            <a:r>
              <a:rPr kern="0" spc="-60" dirty="0">
                <a:solidFill>
                  <a:srgbClr val="3F3F3F"/>
                </a:solidFill>
                <a:latin typeface="Calibri"/>
                <a:cs typeface="Calibri"/>
              </a:rPr>
              <a:t> </a:t>
            </a:r>
            <a:r>
              <a:rPr kern="0" dirty="0">
                <a:solidFill>
                  <a:srgbClr val="3F3F3F"/>
                </a:solidFill>
                <a:latin typeface="Calibri"/>
                <a:cs typeface="Calibri"/>
              </a:rPr>
              <a:t>drives</a:t>
            </a:r>
            <a:r>
              <a:rPr kern="0" spc="-65" dirty="0">
                <a:solidFill>
                  <a:srgbClr val="3F3F3F"/>
                </a:solidFill>
                <a:latin typeface="Calibri"/>
                <a:cs typeface="Calibri"/>
              </a:rPr>
              <a:t> </a:t>
            </a:r>
            <a:r>
              <a:rPr kern="0" dirty="0">
                <a:solidFill>
                  <a:srgbClr val="3F3F3F"/>
                </a:solidFill>
                <a:latin typeface="Calibri"/>
                <a:cs typeface="Calibri"/>
              </a:rPr>
              <a:t>innovative</a:t>
            </a:r>
            <a:r>
              <a:rPr kern="0" spc="-55" dirty="0">
                <a:solidFill>
                  <a:srgbClr val="3F3F3F"/>
                </a:solidFill>
                <a:latin typeface="Calibri"/>
                <a:cs typeface="Calibri"/>
              </a:rPr>
              <a:t> </a:t>
            </a:r>
            <a:r>
              <a:rPr kern="0" dirty="0">
                <a:solidFill>
                  <a:srgbClr val="3F3F3F"/>
                </a:solidFill>
                <a:latin typeface="Calibri"/>
                <a:cs typeface="Calibri"/>
              </a:rPr>
              <a:t>cost</a:t>
            </a:r>
            <a:r>
              <a:rPr kern="0" spc="-65" dirty="0">
                <a:solidFill>
                  <a:srgbClr val="3F3F3F"/>
                </a:solidFill>
                <a:latin typeface="Calibri"/>
                <a:cs typeface="Calibri"/>
              </a:rPr>
              <a:t> </a:t>
            </a:r>
            <a:r>
              <a:rPr kern="0" dirty="0">
                <a:solidFill>
                  <a:srgbClr val="3F3F3F"/>
                </a:solidFill>
                <a:latin typeface="Calibri"/>
                <a:cs typeface="Calibri"/>
              </a:rPr>
              <a:t>containment</a:t>
            </a:r>
            <a:r>
              <a:rPr kern="0" spc="-45" dirty="0">
                <a:solidFill>
                  <a:srgbClr val="3F3F3F"/>
                </a:solidFill>
                <a:latin typeface="Calibri"/>
                <a:cs typeface="Calibri"/>
              </a:rPr>
              <a:t> </a:t>
            </a:r>
            <a:r>
              <a:rPr kern="0" spc="-10" dirty="0">
                <a:solidFill>
                  <a:srgbClr val="3F3F3F"/>
                </a:solidFill>
                <a:latin typeface="Calibri"/>
                <a:cs typeface="Calibri"/>
              </a:rPr>
              <a:t>proposals</a:t>
            </a:r>
            <a:endParaRPr kern="0">
              <a:solidFill>
                <a:sysClr val="windowText" lastClr="000000"/>
              </a:solidFill>
              <a:latin typeface="Calibri"/>
              <a:cs typeface="Calibri"/>
            </a:endParaRPr>
          </a:p>
          <a:p>
            <a:pPr marL="643890" lvl="1" indent="-174625" fontAlgn="auto">
              <a:spcBef>
                <a:spcPts val="600"/>
              </a:spcBef>
              <a:spcAft>
                <a:spcPts val="0"/>
              </a:spcAft>
              <a:buClr>
                <a:srgbClr val="1A3567"/>
              </a:buClr>
              <a:buSzPct val="75000"/>
              <a:buFont typeface="Wingdings"/>
              <a:buChar char=""/>
              <a:tabLst>
                <a:tab pos="644525" algn="l"/>
              </a:tabLst>
            </a:pPr>
            <a:r>
              <a:rPr kern="0" dirty="0">
                <a:solidFill>
                  <a:srgbClr val="3F3F3F"/>
                </a:solidFill>
                <a:latin typeface="Calibri"/>
                <a:cs typeface="Calibri"/>
              </a:rPr>
              <a:t>Capital</a:t>
            </a:r>
            <a:r>
              <a:rPr kern="0" spc="-35" dirty="0">
                <a:solidFill>
                  <a:srgbClr val="3F3F3F"/>
                </a:solidFill>
                <a:latin typeface="Calibri"/>
                <a:cs typeface="Calibri"/>
              </a:rPr>
              <a:t> </a:t>
            </a:r>
            <a:r>
              <a:rPr kern="0" dirty="0">
                <a:solidFill>
                  <a:srgbClr val="3F3F3F"/>
                </a:solidFill>
                <a:latin typeface="Calibri"/>
                <a:cs typeface="Calibri"/>
              </a:rPr>
              <a:t>cost</a:t>
            </a:r>
            <a:r>
              <a:rPr kern="0" spc="-35" dirty="0">
                <a:solidFill>
                  <a:srgbClr val="3F3F3F"/>
                </a:solidFill>
                <a:latin typeface="Calibri"/>
                <a:cs typeface="Calibri"/>
              </a:rPr>
              <a:t> </a:t>
            </a:r>
            <a:r>
              <a:rPr kern="0" dirty="0">
                <a:solidFill>
                  <a:srgbClr val="3F3F3F"/>
                </a:solidFill>
                <a:latin typeface="Calibri"/>
                <a:cs typeface="Calibri"/>
              </a:rPr>
              <a:t>caps</a:t>
            </a:r>
            <a:r>
              <a:rPr kern="0" spc="-40" dirty="0">
                <a:solidFill>
                  <a:srgbClr val="3F3F3F"/>
                </a:solidFill>
                <a:latin typeface="Calibri"/>
                <a:cs typeface="Calibri"/>
              </a:rPr>
              <a:t> </a:t>
            </a:r>
            <a:r>
              <a:rPr kern="0" dirty="0">
                <a:solidFill>
                  <a:srgbClr val="3F3F3F"/>
                </a:solidFill>
                <a:latin typeface="Calibri"/>
                <a:cs typeface="Calibri"/>
              </a:rPr>
              <a:t>provide</a:t>
            </a:r>
            <a:r>
              <a:rPr kern="0" spc="-30" dirty="0">
                <a:solidFill>
                  <a:srgbClr val="3F3F3F"/>
                </a:solidFill>
                <a:latin typeface="Calibri"/>
                <a:cs typeface="Calibri"/>
              </a:rPr>
              <a:t> </a:t>
            </a:r>
            <a:r>
              <a:rPr kern="0" dirty="0">
                <a:solidFill>
                  <a:srgbClr val="3F3F3F"/>
                </a:solidFill>
                <a:latin typeface="Calibri"/>
                <a:cs typeface="Calibri"/>
              </a:rPr>
              <a:t>significant</a:t>
            </a:r>
            <a:r>
              <a:rPr kern="0" spc="-25" dirty="0">
                <a:solidFill>
                  <a:srgbClr val="3F3F3F"/>
                </a:solidFill>
                <a:latin typeface="Calibri"/>
                <a:cs typeface="Calibri"/>
              </a:rPr>
              <a:t> </a:t>
            </a:r>
            <a:r>
              <a:rPr kern="0" spc="-10" dirty="0">
                <a:solidFill>
                  <a:srgbClr val="3F3F3F"/>
                </a:solidFill>
                <a:latin typeface="Calibri"/>
                <a:cs typeface="Calibri"/>
              </a:rPr>
              <a:t>value</a:t>
            </a:r>
            <a:endParaRPr kern="0">
              <a:solidFill>
                <a:sysClr val="windowText" lastClr="000000"/>
              </a:solidFill>
              <a:latin typeface="Calibri"/>
              <a:cs typeface="Calibri"/>
            </a:endParaRPr>
          </a:p>
          <a:p>
            <a:pPr marL="643890" lvl="1" indent="-174625" fontAlgn="auto">
              <a:spcBef>
                <a:spcPts val="600"/>
              </a:spcBef>
              <a:spcAft>
                <a:spcPts val="0"/>
              </a:spcAft>
              <a:buClr>
                <a:srgbClr val="1A3567"/>
              </a:buClr>
              <a:buSzPct val="75000"/>
              <a:buFont typeface="Wingdings"/>
              <a:buChar char=""/>
              <a:tabLst>
                <a:tab pos="644525" algn="l"/>
              </a:tabLst>
            </a:pPr>
            <a:r>
              <a:rPr kern="0" dirty="0">
                <a:solidFill>
                  <a:srgbClr val="3F3F3F"/>
                </a:solidFill>
                <a:latin typeface="Calibri"/>
                <a:cs typeface="Calibri"/>
              </a:rPr>
              <a:t>Limits</a:t>
            </a:r>
            <a:r>
              <a:rPr kern="0" spc="-35" dirty="0">
                <a:solidFill>
                  <a:srgbClr val="3F3F3F"/>
                </a:solidFill>
                <a:latin typeface="Calibri"/>
                <a:cs typeface="Calibri"/>
              </a:rPr>
              <a:t> </a:t>
            </a:r>
            <a:r>
              <a:rPr kern="0" dirty="0">
                <a:solidFill>
                  <a:srgbClr val="3F3F3F"/>
                </a:solidFill>
                <a:latin typeface="Calibri"/>
                <a:cs typeface="Calibri"/>
              </a:rPr>
              <a:t>on</a:t>
            </a:r>
            <a:r>
              <a:rPr kern="0" spc="-25" dirty="0">
                <a:solidFill>
                  <a:srgbClr val="3F3F3F"/>
                </a:solidFill>
                <a:latin typeface="Calibri"/>
                <a:cs typeface="Calibri"/>
              </a:rPr>
              <a:t> </a:t>
            </a:r>
            <a:r>
              <a:rPr kern="0" dirty="0">
                <a:solidFill>
                  <a:srgbClr val="3F3F3F"/>
                </a:solidFill>
                <a:latin typeface="Calibri"/>
                <a:cs typeface="Calibri"/>
              </a:rPr>
              <a:t>other</a:t>
            </a:r>
            <a:r>
              <a:rPr kern="0" spc="-20" dirty="0">
                <a:solidFill>
                  <a:srgbClr val="3F3F3F"/>
                </a:solidFill>
                <a:latin typeface="Calibri"/>
                <a:cs typeface="Calibri"/>
              </a:rPr>
              <a:t> </a:t>
            </a:r>
            <a:r>
              <a:rPr kern="0" dirty="0">
                <a:solidFill>
                  <a:srgbClr val="3F3F3F"/>
                </a:solidFill>
                <a:latin typeface="Calibri"/>
                <a:cs typeface="Calibri"/>
              </a:rPr>
              <a:t>rate</a:t>
            </a:r>
            <a:r>
              <a:rPr kern="0" spc="-35" dirty="0">
                <a:solidFill>
                  <a:srgbClr val="3F3F3F"/>
                </a:solidFill>
                <a:latin typeface="Calibri"/>
                <a:cs typeface="Calibri"/>
              </a:rPr>
              <a:t> </a:t>
            </a:r>
            <a:r>
              <a:rPr kern="0" dirty="0">
                <a:solidFill>
                  <a:srgbClr val="3F3F3F"/>
                </a:solidFill>
                <a:latin typeface="Calibri"/>
                <a:cs typeface="Calibri"/>
              </a:rPr>
              <a:t>determinants</a:t>
            </a:r>
            <a:r>
              <a:rPr kern="0" spc="-20" dirty="0">
                <a:solidFill>
                  <a:srgbClr val="3F3F3F"/>
                </a:solidFill>
                <a:latin typeface="Calibri"/>
                <a:cs typeface="Calibri"/>
              </a:rPr>
              <a:t> </a:t>
            </a:r>
            <a:r>
              <a:rPr kern="0" dirty="0">
                <a:solidFill>
                  <a:srgbClr val="3F3F3F"/>
                </a:solidFill>
                <a:latin typeface="Calibri"/>
                <a:cs typeface="Calibri"/>
              </a:rPr>
              <a:t>provide</a:t>
            </a:r>
            <a:r>
              <a:rPr kern="0" spc="-25" dirty="0">
                <a:solidFill>
                  <a:srgbClr val="3F3F3F"/>
                </a:solidFill>
                <a:latin typeface="Calibri"/>
                <a:cs typeface="Calibri"/>
              </a:rPr>
              <a:t> </a:t>
            </a:r>
            <a:r>
              <a:rPr kern="0" dirty="0">
                <a:solidFill>
                  <a:srgbClr val="3F3F3F"/>
                </a:solidFill>
                <a:latin typeface="Calibri"/>
                <a:cs typeface="Calibri"/>
              </a:rPr>
              <a:t>significant</a:t>
            </a:r>
            <a:r>
              <a:rPr kern="0" spc="-30" dirty="0">
                <a:solidFill>
                  <a:srgbClr val="3F3F3F"/>
                </a:solidFill>
                <a:latin typeface="Calibri"/>
                <a:cs typeface="Calibri"/>
              </a:rPr>
              <a:t> </a:t>
            </a:r>
            <a:r>
              <a:rPr kern="0" spc="-10" dirty="0">
                <a:solidFill>
                  <a:srgbClr val="3F3F3F"/>
                </a:solidFill>
                <a:latin typeface="Calibri"/>
                <a:cs typeface="Calibri"/>
              </a:rPr>
              <a:t>value</a:t>
            </a:r>
            <a:endParaRPr kern="0">
              <a:solidFill>
                <a:sysClr val="windowText" lastClr="000000"/>
              </a:solidFill>
              <a:latin typeface="Calibri"/>
              <a:cs typeface="Calibri"/>
            </a:endParaRPr>
          </a:p>
          <a:p>
            <a:pPr marL="643890" lvl="1" indent="-174625" fontAlgn="auto">
              <a:spcBef>
                <a:spcPts val="600"/>
              </a:spcBef>
              <a:spcAft>
                <a:spcPts val="0"/>
              </a:spcAft>
              <a:buClr>
                <a:srgbClr val="1A3567"/>
              </a:buClr>
              <a:buSzPct val="75000"/>
              <a:buFont typeface="Wingdings"/>
              <a:buChar char=""/>
              <a:tabLst>
                <a:tab pos="644525" algn="l"/>
              </a:tabLst>
            </a:pPr>
            <a:r>
              <a:rPr kern="0" dirty="0">
                <a:solidFill>
                  <a:srgbClr val="3F3F3F"/>
                </a:solidFill>
                <a:latin typeface="Calibri"/>
                <a:cs typeface="Calibri"/>
              </a:rPr>
              <a:t>Annual</a:t>
            </a:r>
            <a:r>
              <a:rPr kern="0" spc="-40" dirty="0">
                <a:solidFill>
                  <a:srgbClr val="3F3F3F"/>
                </a:solidFill>
                <a:latin typeface="Calibri"/>
                <a:cs typeface="Calibri"/>
              </a:rPr>
              <a:t> </a:t>
            </a:r>
            <a:r>
              <a:rPr kern="0" dirty="0">
                <a:solidFill>
                  <a:srgbClr val="3F3F3F"/>
                </a:solidFill>
                <a:latin typeface="Calibri"/>
                <a:cs typeface="Calibri"/>
              </a:rPr>
              <a:t>revenue</a:t>
            </a:r>
            <a:r>
              <a:rPr kern="0" spc="-10" dirty="0">
                <a:solidFill>
                  <a:srgbClr val="3F3F3F"/>
                </a:solidFill>
                <a:latin typeface="Calibri"/>
                <a:cs typeface="Calibri"/>
              </a:rPr>
              <a:t> </a:t>
            </a:r>
            <a:r>
              <a:rPr kern="0" dirty="0">
                <a:solidFill>
                  <a:srgbClr val="3F3F3F"/>
                </a:solidFill>
                <a:latin typeface="Calibri"/>
                <a:cs typeface="Calibri"/>
              </a:rPr>
              <a:t>requirement</a:t>
            </a:r>
            <a:r>
              <a:rPr kern="0" spc="-15" dirty="0">
                <a:solidFill>
                  <a:srgbClr val="3F3F3F"/>
                </a:solidFill>
                <a:latin typeface="Calibri"/>
                <a:cs typeface="Calibri"/>
              </a:rPr>
              <a:t> </a:t>
            </a:r>
            <a:r>
              <a:rPr kern="0" dirty="0">
                <a:solidFill>
                  <a:srgbClr val="3F3F3F"/>
                </a:solidFill>
                <a:latin typeface="Calibri"/>
                <a:cs typeface="Calibri"/>
              </a:rPr>
              <a:t>cap</a:t>
            </a:r>
            <a:r>
              <a:rPr kern="0" spc="-25" dirty="0">
                <a:solidFill>
                  <a:srgbClr val="3F3F3F"/>
                </a:solidFill>
                <a:latin typeface="Calibri"/>
                <a:cs typeface="Calibri"/>
              </a:rPr>
              <a:t> </a:t>
            </a:r>
            <a:r>
              <a:rPr kern="0" dirty="0">
                <a:solidFill>
                  <a:srgbClr val="3F3F3F"/>
                </a:solidFill>
                <a:latin typeface="Calibri"/>
                <a:cs typeface="Calibri"/>
              </a:rPr>
              <a:t>addresses</a:t>
            </a:r>
            <a:r>
              <a:rPr kern="0" spc="-15" dirty="0">
                <a:solidFill>
                  <a:srgbClr val="3F3F3F"/>
                </a:solidFill>
                <a:latin typeface="Calibri"/>
                <a:cs typeface="Calibri"/>
              </a:rPr>
              <a:t> </a:t>
            </a:r>
            <a:r>
              <a:rPr kern="0" dirty="0">
                <a:solidFill>
                  <a:srgbClr val="3F3F3F"/>
                </a:solidFill>
                <a:latin typeface="Calibri"/>
                <a:cs typeface="Calibri"/>
              </a:rPr>
              <a:t>all</a:t>
            </a:r>
            <a:r>
              <a:rPr kern="0" spc="-30" dirty="0">
                <a:solidFill>
                  <a:srgbClr val="3F3F3F"/>
                </a:solidFill>
                <a:latin typeface="Calibri"/>
                <a:cs typeface="Calibri"/>
              </a:rPr>
              <a:t> </a:t>
            </a:r>
            <a:r>
              <a:rPr kern="0" dirty="0">
                <a:solidFill>
                  <a:srgbClr val="3F3F3F"/>
                </a:solidFill>
                <a:latin typeface="Calibri"/>
                <a:cs typeface="Calibri"/>
              </a:rPr>
              <a:t>elements</a:t>
            </a:r>
            <a:r>
              <a:rPr kern="0" spc="-15" dirty="0">
                <a:solidFill>
                  <a:srgbClr val="3F3F3F"/>
                </a:solidFill>
                <a:latin typeface="Calibri"/>
                <a:cs typeface="Calibri"/>
              </a:rPr>
              <a:t> </a:t>
            </a:r>
            <a:r>
              <a:rPr kern="0" dirty="0">
                <a:solidFill>
                  <a:srgbClr val="3F3F3F"/>
                </a:solidFill>
                <a:latin typeface="Calibri"/>
                <a:cs typeface="Calibri"/>
              </a:rPr>
              <a:t>of</a:t>
            </a:r>
            <a:r>
              <a:rPr kern="0" spc="-20" dirty="0">
                <a:solidFill>
                  <a:srgbClr val="3F3F3F"/>
                </a:solidFill>
                <a:latin typeface="Calibri"/>
                <a:cs typeface="Calibri"/>
              </a:rPr>
              <a:t> </a:t>
            </a:r>
            <a:r>
              <a:rPr kern="0" spc="-10" dirty="0">
                <a:solidFill>
                  <a:srgbClr val="3F3F3F"/>
                </a:solidFill>
                <a:latin typeface="Calibri"/>
                <a:cs typeface="Calibri"/>
              </a:rPr>
              <a:t>rates</a:t>
            </a:r>
            <a:endParaRPr kern="0">
              <a:solidFill>
                <a:sysClr val="windowText" lastClr="000000"/>
              </a:solidFill>
              <a:latin typeface="Calibri"/>
              <a:cs typeface="Calibri"/>
            </a:endParaRPr>
          </a:p>
          <a:p>
            <a:pPr marL="186690" indent="-174625" fontAlgn="auto">
              <a:spcBef>
                <a:spcPts val="600"/>
              </a:spcBef>
              <a:spcAft>
                <a:spcPts val="0"/>
              </a:spcAft>
              <a:buClr>
                <a:srgbClr val="1A3567"/>
              </a:buClr>
              <a:buSzPct val="75000"/>
              <a:buFont typeface="Wingdings"/>
              <a:buChar char=""/>
              <a:tabLst>
                <a:tab pos="187325" algn="l"/>
              </a:tabLst>
            </a:pPr>
            <a:r>
              <a:rPr kern="0" dirty="0">
                <a:solidFill>
                  <a:srgbClr val="3F3F3F"/>
                </a:solidFill>
                <a:latin typeface="Calibri"/>
                <a:cs typeface="Calibri"/>
              </a:rPr>
              <a:t>LS</a:t>
            </a:r>
            <a:r>
              <a:rPr kern="0" spc="-35" dirty="0">
                <a:solidFill>
                  <a:srgbClr val="3F3F3F"/>
                </a:solidFill>
                <a:latin typeface="Calibri"/>
                <a:cs typeface="Calibri"/>
              </a:rPr>
              <a:t> </a:t>
            </a:r>
            <a:r>
              <a:rPr kern="0" dirty="0">
                <a:solidFill>
                  <a:srgbClr val="3F3F3F"/>
                </a:solidFill>
                <a:latin typeface="Calibri"/>
                <a:cs typeface="Calibri"/>
              </a:rPr>
              <a:t>Power</a:t>
            </a:r>
            <a:r>
              <a:rPr kern="0" spc="-25" dirty="0">
                <a:solidFill>
                  <a:srgbClr val="3F3F3F"/>
                </a:solidFill>
                <a:latin typeface="Calibri"/>
                <a:cs typeface="Calibri"/>
              </a:rPr>
              <a:t> </a:t>
            </a:r>
            <a:r>
              <a:rPr kern="0" spc="-10" dirty="0">
                <a:solidFill>
                  <a:srgbClr val="3F3F3F"/>
                </a:solidFill>
                <a:latin typeface="Calibri"/>
                <a:cs typeface="Calibri"/>
              </a:rPr>
              <a:t>Grid’s</a:t>
            </a:r>
            <a:r>
              <a:rPr kern="0" spc="-50" dirty="0">
                <a:solidFill>
                  <a:srgbClr val="3F3F3F"/>
                </a:solidFill>
                <a:latin typeface="Calibri"/>
                <a:cs typeface="Calibri"/>
              </a:rPr>
              <a:t> </a:t>
            </a:r>
            <a:r>
              <a:rPr kern="0" dirty="0">
                <a:solidFill>
                  <a:srgbClr val="3F3F3F"/>
                </a:solidFill>
                <a:latin typeface="Calibri"/>
                <a:cs typeface="Calibri"/>
              </a:rPr>
              <a:t>proposal</a:t>
            </a:r>
            <a:r>
              <a:rPr kern="0" spc="-35" dirty="0">
                <a:solidFill>
                  <a:srgbClr val="3F3F3F"/>
                </a:solidFill>
                <a:latin typeface="Calibri"/>
                <a:cs typeface="Calibri"/>
              </a:rPr>
              <a:t> </a:t>
            </a:r>
            <a:r>
              <a:rPr kern="0" dirty="0">
                <a:solidFill>
                  <a:srgbClr val="3F3F3F"/>
                </a:solidFill>
                <a:latin typeface="Calibri"/>
                <a:cs typeface="Calibri"/>
              </a:rPr>
              <a:t>is</a:t>
            </a:r>
            <a:r>
              <a:rPr kern="0" spc="-40" dirty="0">
                <a:solidFill>
                  <a:srgbClr val="3F3F3F"/>
                </a:solidFill>
                <a:latin typeface="Calibri"/>
                <a:cs typeface="Calibri"/>
              </a:rPr>
              <a:t> </a:t>
            </a:r>
            <a:r>
              <a:rPr kern="0" spc="-10" dirty="0">
                <a:solidFill>
                  <a:srgbClr val="3F3F3F"/>
                </a:solidFill>
                <a:latin typeface="Calibri"/>
                <a:cs typeface="Calibri"/>
              </a:rPr>
              <a:t>distinguished</a:t>
            </a:r>
            <a:endParaRPr kern="0">
              <a:solidFill>
                <a:sysClr val="windowText" lastClr="000000"/>
              </a:solidFill>
              <a:latin typeface="Calibri"/>
              <a:cs typeface="Calibri"/>
            </a:endParaRPr>
          </a:p>
          <a:p>
            <a:pPr marL="643890" lvl="1" indent="-174625" fontAlgn="auto">
              <a:spcBef>
                <a:spcPts val="600"/>
              </a:spcBef>
              <a:spcAft>
                <a:spcPts val="0"/>
              </a:spcAft>
              <a:buClr>
                <a:srgbClr val="1A3567"/>
              </a:buClr>
              <a:buSzPct val="75000"/>
              <a:buFont typeface="Wingdings"/>
              <a:buChar char=""/>
              <a:tabLst>
                <a:tab pos="644525" algn="l"/>
              </a:tabLst>
            </a:pPr>
            <a:r>
              <a:rPr kern="0" dirty="0">
                <a:solidFill>
                  <a:srgbClr val="3F3F3F"/>
                </a:solidFill>
                <a:latin typeface="Calibri"/>
                <a:cs typeface="Calibri"/>
              </a:rPr>
              <a:t>Most</a:t>
            </a:r>
            <a:r>
              <a:rPr kern="0" spc="-25" dirty="0">
                <a:solidFill>
                  <a:srgbClr val="3F3F3F"/>
                </a:solidFill>
                <a:latin typeface="Calibri"/>
                <a:cs typeface="Calibri"/>
              </a:rPr>
              <a:t> </a:t>
            </a:r>
            <a:r>
              <a:rPr kern="0" spc="-10" dirty="0">
                <a:solidFill>
                  <a:srgbClr val="3F3F3F"/>
                </a:solidFill>
                <a:latin typeface="Calibri"/>
                <a:cs typeface="Calibri"/>
              </a:rPr>
              <a:t>affordable</a:t>
            </a:r>
            <a:endParaRPr kern="0">
              <a:solidFill>
                <a:sysClr val="windowText" lastClr="000000"/>
              </a:solidFill>
              <a:latin typeface="Calibri"/>
              <a:cs typeface="Calibri"/>
            </a:endParaRPr>
          </a:p>
          <a:p>
            <a:pPr marL="643890" lvl="1" indent="-174625" fontAlgn="auto">
              <a:spcBef>
                <a:spcPts val="600"/>
              </a:spcBef>
              <a:spcAft>
                <a:spcPts val="0"/>
              </a:spcAft>
              <a:buClr>
                <a:srgbClr val="1A3567"/>
              </a:buClr>
              <a:buSzPct val="75000"/>
              <a:buFont typeface="Wingdings"/>
              <a:buChar char=""/>
              <a:tabLst>
                <a:tab pos="644525" algn="l"/>
              </a:tabLst>
            </a:pPr>
            <a:r>
              <a:rPr kern="0" dirty="0">
                <a:solidFill>
                  <a:srgbClr val="3F3F3F"/>
                </a:solidFill>
                <a:latin typeface="Calibri"/>
                <a:cs typeface="Calibri"/>
              </a:rPr>
              <a:t>Backed</a:t>
            </a:r>
            <a:r>
              <a:rPr kern="0" spc="-35" dirty="0">
                <a:solidFill>
                  <a:srgbClr val="3F3F3F"/>
                </a:solidFill>
                <a:latin typeface="Calibri"/>
                <a:cs typeface="Calibri"/>
              </a:rPr>
              <a:t> </a:t>
            </a:r>
            <a:r>
              <a:rPr kern="0" dirty="0">
                <a:solidFill>
                  <a:srgbClr val="3F3F3F"/>
                </a:solidFill>
                <a:latin typeface="Calibri"/>
                <a:cs typeface="Calibri"/>
              </a:rPr>
              <a:t>by</a:t>
            </a:r>
            <a:r>
              <a:rPr kern="0" spc="-40" dirty="0">
                <a:solidFill>
                  <a:srgbClr val="3F3F3F"/>
                </a:solidFill>
                <a:latin typeface="Calibri"/>
                <a:cs typeface="Calibri"/>
              </a:rPr>
              <a:t> </a:t>
            </a:r>
            <a:r>
              <a:rPr kern="0" dirty="0">
                <a:solidFill>
                  <a:srgbClr val="3F3F3F"/>
                </a:solidFill>
                <a:latin typeface="Calibri"/>
                <a:cs typeface="Calibri"/>
              </a:rPr>
              <a:t>the</a:t>
            </a:r>
            <a:r>
              <a:rPr kern="0" spc="-35" dirty="0">
                <a:solidFill>
                  <a:srgbClr val="3F3F3F"/>
                </a:solidFill>
                <a:latin typeface="Calibri"/>
                <a:cs typeface="Calibri"/>
              </a:rPr>
              <a:t> </a:t>
            </a:r>
            <a:r>
              <a:rPr kern="0" dirty="0">
                <a:solidFill>
                  <a:srgbClr val="3F3F3F"/>
                </a:solidFill>
                <a:latin typeface="Calibri"/>
                <a:cs typeface="Calibri"/>
              </a:rPr>
              <a:t>strong</a:t>
            </a:r>
            <a:r>
              <a:rPr kern="0" spc="-40" dirty="0">
                <a:solidFill>
                  <a:srgbClr val="3F3F3F"/>
                </a:solidFill>
                <a:latin typeface="Calibri"/>
                <a:cs typeface="Calibri"/>
              </a:rPr>
              <a:t> </a:t>
            </a:r>
            <a:r>
              <a:rPr kern="0" dirty="0">
                <a:solidFill>
                  <a:srgbClr val="3F3F3F"/>
                </a:solidFill>
                <a:latin typeface="Calibri"/>
                <a:cs typeface="Calibri"/>
              </a:rPr>
              <a:t>cost</a:t>
            </a:r>
            <a:r>
              <a:rPr kern="0" spc="-40" dirty="0">
                <a:solidFill>
                  <a:srgbClr val="3F3F3F"/>
                </a:solidFill>
                <a:latin typeface="Calibri"/>
                <a:cs typeface="Calibri"/>
              </a:rPr>
              <a:t> </a:t>
            </a:r>
            <a:r>
              <a:rPr kern="0" spc="-10" dirty="0">
                <a:solidFill>
                  <a:srgbClr val="3F3F3F"/>
                </a:solidFill>
                <a:latin typeface="Calibri"/>
                <a:cs typeface="Calibri"/>
              </a:rPr>
              <a:t>containment</a:t>
            </a:r>
            <a:endParaRPr kern="0">
              <a:solidFill>
                <a:sysClr val="windowText" lastClr="000000"/>
              </a:solidFill>
              <a:latin typeface="Calibri"/>
              <a:cs typeface="Calibri"/>
            </a:endParaRPr>
          </a:p>
          <a:p>
            <a:pPr marL="643890" lvl="1" indent="-174625" fontAlgn="auto">
              <a:spcBef>
                <a:spcPts val="600"/>
              </a:spcBef>
              <a:spcAft>
                <a:spcPts val="0"/>
              </a:spcAft>
              <a:buClr>
                <a:srgbClr val="1A3567"/>
              </a:buClr>
              <a:buSzPct val="75000"/>
              <a:buFont typeface="Wingdings"/>
              <a:buChar char=""/>
              <a:tabLst>
                <a:tab pos="644525" algn="l"/>
              </a:tabLst>
            </a:pPr>
            <a:r>
              <a:rPr kern="0" dirty="0">
                <a:solidFill>
                  <a:srgbClr val="3F3F3F"/>
                </a:solidFill>
                <a:latin typeface="Calibri"/>
                <a:cs typeface="Calibri"/>
              </a:rPr>
              <a:t>Backed</a:t>
            </a:r>
            <a:r>
              <a:rPr kern="0" spc="-45" dirty="0">
                <a:solidFill>
                  <a:srgbClr val="3F3F3F"/>
                </a:solidFill>
                <a:latin typeface="Calibri"/>
                <a:cs typeface="Calibri"/>
              </a:rPr>
              <a:t> </a:t>
            </a:r>
            <a:r>
              <a:rPr kern="0" dirty="0">
                <a:solidFill>
                  <a:srgbClr val="3F3F3F"/>
                </a:solidFill>
                <a:latin typeface="Calibri"/>
                <a:cs typeface="Calibri"/>
              </a:rPr>
              <a:t>by</a:t>
            </a:r>
            <a:r>
              <a:rPr kern="0" spc="-40" dirty="0">
                <a:solidFill>
                  <a:srgbClr val="3F3F3F"/>
                </a:solidFill>
                <a:latin typeface="Calibri"/>
                <a:cs typeface="Calibri"/>
              </a:rPr>
              <a:t> </a:t>
            </a:r>
            <a:r>
              <a:rPr kern="0" dirty="0">
                <a:solidFill>
                  <a:srgbClr val="3F3F3F"/>
                </a:solidFill>
                <a:latin typeface="Calibri"/>
                <a:cs typeface="Calibri"/>
              </a:rPr>
              <a:t>LS</a:t>
            </a:r>
            <a:r>
              <a:rPr kern="0" spc="-35" dirty="0">
                <a:solidFill>
                  <a:srgbClr val="3F3F3F"/>
                </a:solidFill>
                <a:latin typeface="Calibri"/>
                <a:cs typeface="Calibri"/>
              </a:rPr>
              <a:t> </a:t>
            </a:r>
            <a:r>
              <a:rPr kern="0" dirty="0">
                <a:solidFill>
                  <a:srgbClr val="3F3F3F"/>
                </a:solidFill>
                <a:latin typeface="Calibri"/>
                <a:cs typeface="Calibri"/>
              </a:rPr>
              <a:t>Power</a:t>
            </a:r>
            <a:r>
              <a:rPr kern="0" spc="-35" dirty="0">
                <a:solidFill>
                  <a:srgbClr val="3F3F3F"/>
                </a:solidFill>
                <a:latin typeface="Calibri"/>
                <a:cs typeface="Calibri"/>
              </a:rPr>
              <a:t> </a:t>
            </a:r>
            <a:r>
              <a:rPr kern="0" spc="-10" dirty="0">
                <a:solidFill>
                  <a:srgbClr val="3F3F3F"/>
                </a:solidFill>
                <a:latin typeface="Calibri"/>
                <a:cs typeface="Calibri"/>
              </a:rPr>
              <a:t>Grid’s</a:t>
            </a:r>
            <a:r>
              <a:rPr kern="0" spc="-45" dirty="0">
                <a:solidFill>
                  <a:srgbClr val="3F3F3F"/>
                </a:solidFill>
                <a:latin typeface="Calibri"/>
                <a:cs typeface="Calibri"/>
              </a:rPr>
              <a:t> </a:t>
            </a:r>
            <a:r>
              <a:rPr kern="0" dirty="0">
                <a:solidFill>
                  <a:srgbClr val="3F3F3F"/>
                </a:solidFill>
                <a:latin typeface="Calibri"/>
                <a:cs typeface="Calibri"/>
              </a:rPr>
              <a:t>track</a:t>
            </a:r>
            <a:r>
              <a:rPr kern="0" spc="-50" dirty="0">
                <a:solidFill>
                  <a:srgbClr val="3F3F3F"/>
                </a:solidFill>
                <a:latin typeface="Calibri"/>
                <a:cs typeface="Calibri"/>
              </a:rPr>
              <a:t> </a:t>
            </a:r>
            <a:r>
              <a:rPr kern="0" spc="-10" dirty="0">
                <a:solidFill>
                  <a:srgbClr val="3F3F3F"/>
                </a:solidFill>
                <a:latin typeface="Calibri"/>
                <a:cs typeface="Calibri"/>
              </a:rPr>
              <a:t>record</a:t>
            </a:r>
            <a:endParaRPr kern="0">
              <a:solidFill>
                <a:sysClr val="windowText" lastClr="000000"/>
              </a:solidFill>
              <a:latin typeface="Calibri"/>
              <a:cs typeface="Calibri"/>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fontAlgn="auto">
              <a:lnSpc>
                <a:spcPts val="1050"/>
              </a:lnSpc>
              <a:spcBef>
                <a:spcPts val="0"/>
              </a:spcBef>
              <a:spcAft>
                <a:spcPts val="0"/>
              </a:spcAft>
            </a:pPr>
            <a:r>
              <a:rPr kern="0" dirty="0"/>
              <a:t>9</a:t>
            </a:r>
          </a:p>
        </p:txBody>
      </p:sp>
      <p:sp>
        <p:nvSpPr>
          <p:cNvPr id="9" name="object 9"/>
          <p:cNvSpPr txBox="1">
            <a:spLocks noGrp="1"/>
          </p:cNvSpPr>
          <p:nvPr>
            <p:ph type="title"/>
          </p:nvPr>
        </p:nvSpPr>
        <p:spPr>
          <a:xfrm>
            <a:off x="1747521" y="439928"/>
            <a:ext cx="1403985" cy="391160"/>
          </a:xfrm>
          <a:prstGeom prst="rect">
            <a:avLst/>
          </a:prstGeom>
        </p:spPr>
        <p:txBody>
          <a:bodyPr vert="horz" wrap="square" lIns="0" tIns="12700" rIns="0" bIns="0" rtlCol="0">
            <a:spAutoFit/>
          </a:bodyPr>
          <a:lstStyle/>
          <a:p>
            <a:pPr marL="12700">
              <a:spcBef>
                <a:spcPts val="100"/>
              </a:spcBef>
            </a:pPr>
            <a:r>
              <a:rPr spc="-10" dirty="0"/>
              <a:t>Conclusion</a:t>
            </a:r>
          </a:p>
        </p:txBody>
      </p:sp>
    </p:spTree>
    <p:extLst>
      <p:ext uri="{BB962C8B-B14F-4D97-AF65-F5344CB8AC3E}">
        <p14:creationId xmlns:p14="http://schemas.microsoft.com/office/powerpoint/2010/main" val="9394074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6302" y="3389139"/>
            <a:ext cx="4657513" cy="2048360"/>
          </a:xfrm>
          <a:prstGeom prst="rect">
            <a:avLst/>
          </a:prstGeom>
        </p:spPr>
        <p:txBody>
          <a:bodyPr vert="horz" wrap="square" lIns="0" tIns="16933" rIns="0" bIns="0" rtlCol="0">
            <a:spAutoFit/>
          </a:bodyPr>
          <a:lstStyle/>
          <a:p>
            <a:pPr marL="16933" marR="6773" defTabSz="1219170" fontAlgn="auto">
              <a:spcBef>
                <a:spcPts val="133"/>
              </a:spcBef>
              <a:spcAft>
                <a:spcPts val="0"/>
              </a:spcAft>
            </a:pPr>
            <a:r>
              <a:rPr sz="2000" b="1" kern="0" dirty="0">
                <a:solidFill>
                  <a:sysClr val="windowText" lastClr="000000"/>
                </a:solidFill>
                <a:latin typeface="Arial"/>
                <a:cs typeface="Arial"/>
              </a:rPr>
              <a:t>NJ</a:t>
            </a:r>
            <a:r>
              <a:rPr sz="2000" b="1" kern="0" spc="-20" dirty="0">
                <a:solidFill>
                  <a:sysClr val="windowText" lastClr="000000"/>
                </a:solidFill>
                <a:latin typeface="Arial"/>
                <a:cs typeface="Arial"/>
              </a:rPr>
              <a:t> </a:t>
            </a:r>
            <a:r>
              <a:rPr sz="2000" b="1" kern="0" dirty="0">
                <a:solidFill>
                  <a:sysClr val="windowText" lastClr="000000"/>
                </a:solidFill>
                <a:latin typeface="Arial"/>
                <a:cs typeface="Arial"/>
              </a:rPr>
              <a:t>SAA</a:t>
            </a:r>
            <a:r>
              <a:rPr sz="2000" b="1" kern="0" spc="-40" dirty="0">
                <a:solidFill>
                  <a:sysClr val="windowText" lastClr="000000"/>
                </a:solidFill>
                <a:latin typeface="Arial"/>
                <a:cs typeface="Arial"/>
              </a:rPr>
              <a:t> </a:t>
            </a:r>
            <a:r>
              <a:rPr sz="2000" b="1" kern="0" dirty="0">
                <a:solidFill>
                  <a:sysClr val="windowText" lastClr="000000"/>
                </a:solidFill>
                <a:latin typeface="Arial"/>
                <a:cs typeface="Arial"/>
              </a:rPr>
              <a:t>Public</a:t>
            </a:r>
            <a:r>
              <a:rPr sz="2000" b="1" kern="0" spc="-40" dirty="0">
                <a:solidFill>
                  <a:sysClr val="windowText" lastClr="000000"/>
                </a:solidFill>
                <a:latin typeface="Arial"/>
                <a:cs typeface="Arial"/>
              </a:rPr>
              <a:t> </a:t>
            </a:r>
            <a:r>
              <a:rPr sz="2000" b="1" kern="0" dirty="0">
                <a:solidFill>
                  <a:sysClr val="windowText" lastClr="000000"/>
                </a:solidFill>
                <a:latin typeface="Arial"/>
                <a:cs typeface="Arial"/>
              </a:rPr>
              <a:t>Stakeholder</a:t>
            </a:r>
            <a:r>
              <a:rPr sz="2000" b="1" kern="0" spc="-40" dirty="0">
                <a:solidFill>
                  <a:sysClr val="windowText" lastClr="000000"/>
                </a:solidFill>
                <a:latin typeface="Arial"/>
                <a:cs typeface="Arial"/>
              </a:rPr>
              <a:t> </a:t>
            </a:r>
            <a:r>
              <a:rPr sz="2000" b="1" kern="0" spc="-13" dirty="0">
                <a:solidFill>
                  <a:sysClr val="windowText" lastClr="000000"/>
                </a:solidFill>
                <a:latin typeface="Arial"/>
                <a:cs typeface="Arial"/>
              </a:rPr>
              <a:t>Meeting </a:t>
            </a:r>
            <a:r>
              <a:rPr sz="2000" i="1" kern="0" dirty="0">
                <a:solidFill>
                  <a:sysClr val="windowText" lastClr="000000"/>
                </a:solidFill>
                <a:latin typeface="Arial"/>
                <a:cs typeface="Arial"/>
              </a:rPr>
              <a:t>Ratepayer</a:t>
            </a:r>
            <a:r>
              <a:rPr sz="2000" i="1" kern="0" spc="-53" dirty="0">
                <a:solidFill>
                  <a:sysClr val="windowText" lastClr="000000"/>
                </a:solidFill>
                <a:latin typeface="Arial"/>
                <a:cs typeface="Arial"/>
              </a:rPr>
              <a:t> </a:t>
            </a:r>
            <a:r>
              <a:rPr sz="2000" i="1" kern="0" dirty="0">
                <a:solidFill>
                  <a:sysClr val="windowText" lastClr="000000"/>
                </a:solidFill>
                <a:latin typeface="Arial"/>
                <a:cs typeface="Arial"/>
              </a:rPr>
              <a:t>Protections</a:t>
            </a:r>
            <a:r>
              <a:rPr sz="2000" i="1" kern="0" spc="-53" dirty="0">
                <a:solidFill>
                  <a:sysClr val="windowText" lastClr="000000"/>
                </a:solidFill>
                <a:latin typeface="Arial"/>
                <a:cs typeface="Arial"/>
              </a:rPr>
              <a:t> </a:t>
            </a:r>
            <a:r>
              <a:rPr sz="2000" i="1" kern="0" dirty="0">
                <a:solidFill>
                  <a:sysClr val="windowText" lastClr="000000"/>
                </a:solidFill>
                <a:latin typeface="Arial"/>
                <a:cs typeface="Arial"/>
              </a:rPr>
              <a:t>and</a:t>
            </a:r>
            <a:r>
              <a:rPr sz="2000" i="1" kern="0" spc="13" dirty="0">
                <a:solidFill>
                  <a:sysClr val="windowText" lastClr="000000"/>
                </a:solidFill>
                <a:latin typeface="Arial"/>
                <a:cs typeface="Arial"/>
              </a:rPr>
              <a:t> </a:t>
            </a:r>
            <a:r>
              <a:rPr sz="2000" i="1" kern="0" dirty="0">
                <a:solidFill>
                  <a:sysClr val="windowText" lastClr="000000"/>
                </a:solidFill>
                <a:latin typeface="Arial"/>
                <a:cs typeface="Arial"/>
              </a:rPr>
              <a:t>Cost</a:t>
            </a:r>
            <a:r>
              <a:rPr sz="2000" i="1" kern="0" spc="-27" dirty="0">
                <a:solidFill>
                  <a:sysClr val="windowText" lastClr="000000"/>
                </a:solidFill>
                <a:latin typeface="Arial"/>
                <a:cs typeface="Arial"/>
              </a:rPr>
              <a:t> </a:t>
            </a:r>
            <a:r>
              <a:rPr sz="2000" i="1" kern="0" spc="-13" dirty="0">
                <a:solidFill>
                  <a:sysClr val="windowText" lastClr="000000"/>
                </a:solidFill>
                <a:latin typeface="Arial"/>
                <a:cs typeface="Arial"/>
              </a:rPr>
              <a:t>Controls </a:t>
            </a:r>
            <a:r>
              <a:rPr sz="2000" i="1" kern="0" dirty="0">
                <a:solidFill>
                  <a:sysClr val="windowText" lastClr="000000"/>
                </a:solidFill>
                <a:latin typeface="Arial"/>
                <a:cs typeface="Arial"/>
              </a:rPr>
              <a:t>April</a:t>
            </a:r>
            <a:r>
              <a:rPr sz="2000" i="1" kern="0" spc="-27" dirty="0">
                <a:solidFill>
                  <a:sysClr val="windowText" lastClr="000000"/>
                </a:solidFill>
                <a:latin typeface="Arial"/>
                <a:cs typeface="Arial"/>
              </a:rPr>
              <a:t> </a:t>
            </a:r>
            <a:r>
              <a:rPr sz="2000" i="1" kern="0" dirty="0">
                <a:solidFill>
                  <a:sysClr val="windowText" lastClr="000000"/>
                </a:solidFill>
                <a:latin typeface="Arial"/>
                <a:cs typeface="Arial"/>
              </a:rPr>
              <a:t>12,</a:t>
            </a:r>
            <a:r>
              <a:rPr sz="2000" i="1" kern="0" spc="-27" dirty="0">
                <a:solidFill>
                  <a:sysClr val="windowText" lastClr="000000"/>
                </a:solidFill>
                <a:latin typeface="Arial"/>
                <a:cs typeface="Arial"/>
              </a:rPr>
              <a:t> 2022</a:t>
            </a:r>
            <a:endParaRPr sz="2000" kern="0">
              <a:solidFill>
                <a:sysClr val="windowText" lastClr="000000"/>
              </a:solidFill>
              <a:latin typeface="Arial"/>
              <a:cs typeface="Arial"/>
            </a:endParaRPr>
          </a:p>
          <a:p>
            <a:pPr defTabSz="1219170" fontAlgn="auto">
              <a:spcBef>
                <a:spcPts val="7"/>
              </a:spcBef>
              <a:spcAft>
                <a:spcPts val="0"/>
              </a:spcAft>
            </a:pPr>
            <a:endParaRPr sz="3333" kern="0">
              <a:solidFill>
                <a:sysClr val="windowText" lastClr="000000"/>
              </a:solidFill>
              <a:latin typeface="Arial"/>
              <a:cs typeface="Arial"/>
            </a:endParaRPr>
          </a:p>
          <a:p>
            <a:pPr marL="16933" defTabSz="1219170" fontAlgn="auto">
              <a:spcBef>
                <a:spcPts val="7"/>
              </a:spcBef>
              <a:spcAft>
                <a:spcPts val="0"/>
              </a:spcAft>
            </a:pPr>
            <a:r>
              <a:rPr sz="1600" b="1" kern="0" dirty="0">
                <a:solidFill>
                  <a:sysClr val="windowText" lastClr="000000"/>
                </a:solidFill>
                <a:latin typeface="Arial"/>
                <a:cs typeface="Arial"/>
              </a:rPr>
              <a:t>Lathrop</a:t>
            </a:r>
            <a:r>
              <a:rPr sz="1600" b="1" kern="0" spc="-7" dirty="0">
                <a:solidFill>
                  <a:sysClr val="windowText" lastClr="000000"/>
                </a:solidFill>
                <a:latin typeface="Arial"/>
                <a:cs typeface="Arial"/>
              </a:rPr>
              <a:t> </a:t>
            </a:r>
            <a:r>
              <a:rPr sz="1600" b="1" kern="0" spc="-13" dirty="0">
                <a:solidFill>
                  <a:sysClr val="windowText" lastClr="000000"/>
                </a:solidFill>
                <a:latin typeface="Arial"/>
                <a:cs typeface="Arial"/>
              </a:rPr>
              <a:t>Craig</a:t>
            </a:r>
            <a:endParaRPr sz="1600" kern="0">
              <a:solidFill>
                <a:sysClr val="windowText" lastClr="000000"/>
              </a:solidFill>
              <a:latin typeface="Arial"/>
              <a:cs typeface="Arial"/>
            </a:endParaRPr>
          </a:p>
          <a:p>
            <a:pPr marL="16933" defTabSz="1219170" fontAlgn="auto">
              <a:spcBef>
                <a:spcPts val="800"/>
              </a:spcBef>
              <a:spcAft>
                <a:spcPts val="0"/>
              </a:spcAft>
            </a:pPr>
            <a:r>
              <a:rPr sz="1600" i="1" kern="0" dirty="0">
                <a:solidFill>
                  <a:sysClr val="windowText" lastClr="000000"/>
                </a:solidFill>
                <a:latin typeface="Arial"/>
                <a:cs typeface="Arial"/>
              </a:rPr>
              <a:t>President,</a:t>
            </a:r>
            <a:r>
              <a:rPr sz="1600" i="1" kern="0" spc="-47" dirty="0">
                <a:solidFill>
                  <a:sysClr val="windowText" lastClr="000000"/>
                </a:solidFill>
                <a:latin typeface="Arial"/>
                <a:cs typeface="Arial"/>
              </a:rPr>
              <a:t> </a:t>
            </a:r>
            <a:r>
              <a:rPr sz="1600" i="1" kern="0" dirty="0">
                <a:solidFill>
                  <a:sysClr val="windowText" lastClr="000000"/>
                </a:solidFill>
                <a:latin typeface="Arial"/>
                <a:cs typeface="Arial"/>
              </a:rPr>
              <a:t>PSEG</a:t>
            </a:r>
            <a:r>
              <a:rPr sz="1600" i="1" kern="0" spc="-27" dirty="0">
                <a:solidFill>
                  <a:sysClr val="windowText" lastClr="000000"/>
                </a:solidFill>
                <a:latin typeface="Arial"/>
                <a:cs typeface="Arial"/>
              </a:rPr>
              <a:t> </a:t>
            </a:r>
            <a:r>
              <a:rPr sz="1600" i="1" kern="0" dirty="0">
                <a:solidFill>
                  <a:sysClr val="windowText" lastClr="000000"/>
                </a:solidFill>
                <a:latin typeface="Arial"/>
                <a:cs typeface="Arial"/>
              </a:rPr>
              <a:t>Renewable</a:t>
            </a:r>
            <a:r>
              <a:rPr sz="1600" i="1" kern="0" spc="-60" dirty="0">
                <a:solidFill>
                  <a:sysClr val="windowText" lastClr="000000"/>
                </a:solidFill>
                <a:latin typeface="Arial"/>
                <a:cs typeface="Arial"/>
              </a:rPr>
              <a:t> </a:t>
            </a:r>
            <a:r>
              <a:rPr sz="1600" i="1" kern="0" spc="-13" dirty="0">
                <a:solidFill>
                  <a:sysClr val="windowText" lastClr="000000"/>
                </a:solidFill>
                <a:latin typeface="Arial"/>
                <a:cs typeface="Arial"/>
              </a:rPr>
              <a:t>Transmission</a:t>
            </a:r>
            <a:endParaRPr sz="1600" kern="0">
              <a:solidFill>
                <a:sysClr val="windowText" lastClr="000000"/>
              </a:solidFill>
              <a:latin typeface="Arial"/>
              <a:cs typeface="Arial"/>
            </a:endParaRPr>
          </a:p>
        </p:txBody>
      </p:sp>
    </p:spTree>
    <p:extLst>
      <p:ext uri="{BB962C8B-B14F-4D97-AF65-F5344CB8AC3E}">
        <p14:creationId xmlns:p14="http://schemas.microsoft.com/office/powerpoint/2010/main" val="11276239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0476" y="1388363"/>
            <a:ext cx="6830907" cy="1793240"/>
            <a:chOff x="3427857" y="1041272"/>
            <a:chExt cx="5123180" cy="1344930"/>
          </a:xfrm>
        </p:grpSpPr>
        <p:sp>
          <p:nvSpPr>
            <p:cNvPr id="3" name="object 3"/>
            <p:cNvSpPr/>
            <p:nvPr/>
          </p:nvSpPr>
          <p:spPr>
            <a:xfrm>
              <a:off x="3437382" y="1050797"/>
              <a:ext cx="5104130" cy="1325880"/>
            </a:xfrm>
            <a:custGeom>
              <a:avLst/>
              <a:gdLst/>
              <a:ahLst/>
              <a:cxnLst/>
              <a:rect l="l" t="t" r="r" b="b"/>
              <a:pathLst>
                <a:path w="5104130" h="1325880">
                  <a:moveTo>
                    <a:pt x="5103875" y="0"/>
                  </a:moveTo>
                  <a:lnTo>
                    <a:pt x="0" y="0"/>
                  </a:lnTo>
                  <a:lnTo>
                    <a:pt x="0" y="1325879"/>
                  </a:lnTo>
                  <a:lnTo>
                    <a:pt x="5103875" y="1325879"/>
                  </a:lnTo>
                  <a:lnTo>
                    <a:pt x="5103875" y="0"/>
                  </a:lnTo>
                  <a:close/>
                </a:path>
              </a:pathLst>
            </a:custGeom>
            <a:solidFill>
              <a:srgbClr val="F1F1F1"/>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4" name="object 4"/>
            <p:cNvSpPr/>
            <p:nvPr/>
          </p:nvSpPr>
          <p:spPr>
            <a:xfrm>
              <a:off x="3437382" y="1050797"/>
              <a:ext cx="5104130" cy="1325880"/>
            </a:xfrm>
            <a:custGeom>
              <a:avLst/>
              <a:gdLst/>
              <a:ahLst/>
              <a:cxnLst/>
              <a:rect l="l" t="t" r="r" b="b"/>
              <a:pathLst>
                <a:path w="5104130" h="1325880">
                  <a:moveTo>
                    <a:pt x="0" y="1325879"/>
                  </a:moveTo>
                  <a:lnTo>
                    <a:pt x="5103875" y="1325879"/>
                  </a:lnTo>
                  <a:lnTo>
                    <a:pt x="5103875" y="0"/>
                  </a:lnTo>
                  <a:lnTo>
                    <a:pt x="0" y="0"/>
                  </a:lnTo>
                  <a:lnTo>
                    <a:pt x="0" y="1325879"/>
                  </a:lnTo>
                  <a:close/>
                </a:path>
              </a:pathLst>
            </a:custGeom>
            <a:ln w="19050">
              <a:solidFill>
                <a:srgbClr val="444444"/>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5" name="object 5"/>
          <p:cNvSpPr txBox="1">
            <a:spLocks noGrp="1"/>
          </p:cNvSpPr>
          <p:nvPr>
            <p:ph type="title"/>
          </p:nvPr>
        </p:nvSpPr>
        <p:spPr>
          <a:xfrm>
            <a:off x="546385" y="423335"/>
            <a:ext cx="15163233" cy="392415"/>
          </a:xfrm>
          <a:prstGeom prst="rect">
            <a:avLst/>
          </a:prstGeom>
        </p:spPr>
        <p:txBody>
          <a:bodyPr vert="horz" wrap="square" lIns="0" tIns="58420" rIns="0" bIns="0" rtlCol="0">
            <a:spAutoFit/>
          </a:bodyPr>
          <a:lstStyle/>
          <a:p>
            <a:pPr marL="16933" marR="6773">
              <a:lnSpc>
                <a:spcPts val="2585"/>
              </a:lnSpc>
              <a:spcBef>
                <a:spcPts val="460"/>
              </a:spcBef>
            </a:pPr>
            <a:r>
              <a:rPr dirty="0"/>
              <a:t>Cost</a:t>
            </a:r>
            <a:r>
              <a:rPr spc="-53" dirty="0"/>
              <a:t> </a:t>
            </a:r>
            <a:r>
              <a:rPr spc="-13" dirty="0"/>
              <a:t>containment</a:t>
            </a:r>
            <a:r>
              <a:rPr spc="-53" dirty="0"/>
              <a:t> </a:t>
            </a:r>
            <a:r>
              <a:rPr dirty="0"/>
              <a:t>protects</a:t>
            </a:r>
            <a:r>
              <a:rPr spc="-47" dirty="0"/>
              <a:t> </a:t>
            </a:r>
            <a:r>
              <a:rPr dirty="0"/>
              <a:t>customers</a:t>
            </a:r>
            <a:r>
              <a:rPr spc="-47" dirty="0"/>
              <a:t> </a:t>
            </a:r>
            <a:r>
              <a:rPr dirty="0"/>
              <a:t>interests,</a:t>
            </a:r>
            <a:r>
              <a:rPr spc="-47" dirty="0"/>
              <a:t> </a:t>
            </a:r>
            <a:r>
              <a:rPr dirty="0"/>
              <a:t>but</a:t>
            </a:r>
            <a:r>
              <a:rPr spc="-47" dirty="0"/>
              <a:t> </a:t>
            </a:r>
            <a:r>
              <a:rPr dirty="0"/>
              <a:t>can</a:t>
            </a:r>
            <a:r>
              <a:rPr spc="-53" dirty="0"/>
              <a:t> </a:t>
            </a:r>
            <a:r>
              <a:rPr dirty="0"/>
              <a:t>also</a:t>
            </a:r>
            <a:r>
              <a:rPr spc="-13" dirty="0"/>
              <a:t> </a:t>
            </a:r>
            <a:r>
              <a:rPr dirty="0"/>
              <a:t>harm</a:t>
            </a:r>
            <a:r>
              <a:rPr spc="-53" dirty="0"/>
              <a:t> </a:t>
            </a:r>
            <a:r>
              <a:rPr dirty="0"/>
              <a:t>them</a:t>
            </a:r>
            <a:r>
              <a:rPr spc="-47" dirty="0"/>
              <a:t> </a:t>
            </a:r>
            <a:r>
              <a:rPr dirty="0"/>
              <a:t>if</a:t>
            </a:r>
            <a:r>
              <a:rPr spc="-47" dirty="0"/>
              <a:t> </a:t>
            </a:r>
            <a:r>
              <a:rPr spc="-33" dirty="0"/>
              <a:t>not </a:t>
            </a:r>
            <a:r>
              <a:rPr dirty="0"/>
              <a:t>evaluated</a:t>
            </a:r>
            <a:r>
              <a:rPr spc="-67" dirty="0"/>
              <a:t> </a:t>
            </a:r>
            <a:r>
              <a:rPr spc="-13" dirty="0"/>
              <a:t>carefully</a:t>
            </a:r>
          </a:p>
        </p:txBody>
      </p:sp>
      <p:sp>
        <p:nvSpPr>
          <p:cNvPr id="6" name="object 6"/>
          <p:cNvSpPr txBox="1"/>
          <p:nvPr/>
        </p:nvSpPr>
        <p:spPr>
          <a:xfrm>
            <a:off x="5175672" y="1568366"/>
            <a:ext cx="3437467" cy="243721"/>
          </a:xfrm>
          <a:prstGeom prst="rect">
            <a:avLst/>
          </a:prstGeom>
        </p:spPr>
        <p:txBody>
          <a:bodyPr vert="horz" wrap="square" lIns="0" tIns="17780" rIns="0" bIns="0" rtlCol="0">
            <a:spAutoFit/>
          </a:bodyPr>
          <a:lstStyle/>
          <a:p>
            <a:pPr marL="16933" defTabSz="1219170" fontAlgn="auto">
              <a:spcBef>
                <a:spcPts val="140"/>
              </a:spcBef>
              <a:spcAft>
                <a:spcPts val="0"/>
              </a:spcAft>
            </a:pPr>
            <a:r>
              <a:rPr sz="1467" b="1" kern="0" dirty="0">
                <a:solidFill>
                  <a:srgbClr val="444444"/>
                </a:solidFill>
                <a:latin typeface="Arial"/>
                <a:cs typeface="Arial"/>
              </a:rPr>
              <a:t>However,</a:t>
            </a:r>
            <a:r>
              <a:rPr sz="1467" b="1" kern="0" spc="-73" dirty="0">
                <a:solidFill>
                  <a:srgbClr val="444444"/>
                </a:solidFill>
                <a:latin typeface="Arial"/>
                <a:cs typeface="Arial"/>
              </a:rPr>
              <a:t> </a:t>
            </a:r>
            <a:r>
              <a:rPr sz="1467" b="1" kern="0" dirty="0">
                <a:solidFill>
                  <a:srgbClr val="444444"/>
                </a:solidFill>
                <a:latin typeface="Arial"/>
                <a:cs typeface="Arial"/>
              </a:rPr>
              <a:t>cost</a:t>
            </a:r>
            <a:r>
              <a:rPr sz="1467" b="1" kern="0" spc="-27" dirty="0">
                <a:solidFill>
                  <a:srgbClr val="444444"/>
                </a:solidFill>
                <a:latin typeface="Arial"/>
                <a:cs typeface="Arial"/>
              </a:rPr>
              <a:t> </a:t>
            </a:r>
            <a:r>
              <a:rPr sz="1467" b="1" kern="0" dirty="0">
                <a:solidFill>
                  <a:srgbClr val="444444"/>
                </a:solidFill>
                <a:latin typeface="Arial"/>
                <a:cs typeface="Arial"/>
              </a:rPr>
              <a:t>containment</a:t>
            </a:r>
            <a:r>
              <a:rPr sz="1467" b="1" kern="0" spc="-60" dirty="0">
                <a:solidFill>
                  <a:srgbClr val="444444"/>
                </a:solidFill>
                <a:latin typeface="Arial"/>
                <a:cs typeface="Arial"/>
              </a:rPr>
              <a:t> </a:t>
            </a:r>
            <a:r>
              <a:rPr sz="1467" b="1" kern="0" dirty="0">
                <a:solidFill>
                  <a:srgbClr val="444444"/>
                </a:solidFill>
                <a:latin typeface="Arial"/>
                <a:cs typeface="Arial"/>
              </a:rPr>
              <a:t>can</a:t>
            </a:r>
            <a:r>
              <a:rPr sz="1467" b="1" kern="0" spc="-33" dirty="0">
                <a:solidFill>
                  <a:srgbClr val="444444"/>
                </a:solidFill>
                <a:latin typeface="Arial"/>
                <a:cs typeface="Arial"/>
              </a:rPr>
              <a:t> </a:t>
            </a:r>
            <a:r>
              <a:rPr sz="1467" b="1" kern="0" spc="-13" dirty="0">
                <a:solidFill>
                  <a:srgbClr val="444444"/>
                </a:solidFill>
                <a:latin typeface="Arial"/>
                <a:cs typeface="Arial"/>
              </a:rPr>
              <a:t>also…</a:t>
            </a:r>
            <a:endParaRPr sz="1467" kern="0">
              <a:solidFill>
                <a:sysClr val="windowText" lastClr="000000"/>
              </a:solidFill>
              <a:latin typeface="Arial"/>
              <a:cs typeface="Arial"/>
            </a:endParaRPr>
          </a:p>
        </p:txBody>
      </p:sp>
      <p:sp>
        <p:nvSpPr>
          <p:cNvPr id="7" name="object 7"/>
          <p:cNvSpPr txBox="1"/>
          <p:nvPr/>
        </p:nvSpPr>
        <p:spPr>
          <a:xfrm>
            <a:off x="5175672" y="1792190"/>
            <a:ext cx="5576147" cy="1227943"/>
          </a:xfrm>
          <a:prstGeom prst="rect">
            <a:avLst/>
          </a:prstGeom>
        </p:spPr>
        <p:txBody>
          <a:bodyPr vert="horz" wrap="square" lIns="0" tIns="118533" rIns="0" bIns="0" rtlCol="0">
            <a:spAutoFit/>
          </a:bodyPr>
          <a:lstStyle/>
          <a:p>
            <a:pPr marL="304792" indent="-288706" defTabSz="1219170" fontAlgn="auto">
              <a:spcBef>
                <a:spcPts val="933"/>
              </a:spcBef>
              <a:spcAft>
                <a:spcPts val="0"/>
              </a:spcAft>
              <a:buClr>
                <a:srgbClr val="404040"/>
              </a:buClr>
              <a:buFontTx/>
              <a:buChar char="•"/>
              <a:tabLst>
                <a:tab pos="304792" algn="l"/>
                <a:tab pos="305639" algn="l"/>
              </a:tabLst>
            </a:pPr>
            <a:r>
              <a:rPr sz="1467" kern="0" dirty="0">
                <a:solidFill>
                  <a:srgbClr val="444444"/>
                </a:solidFill>
                <a:latin typeface="Arial"/>
                <a:cs typeface="Arial"/>
              </a:rPr>
              <a:t>Incentivize</a:t>
            </a:r>
            <a:r>
              <a:rPr sz="1467" kern="0" spc="-40" dirty="0">
                <a:solidFill>
                  <a:srgbClr val="444444"/>
                </a:solidFill>
                <a:latin typeface="Arial"/>
                <a:cs typeface="Arial"/>
              </a:rPr>
              <a:t> </a:t>
            </a:r>
            <a:r>
              <a:rPr sz="1467" kern="0" dirty="0">
                <a:solidFill>
                  <a:srgbClr val="444444"/>
                </a:solidFill>
                <a:latin typeface="Arial"/>
                <a:cs typeface="Arial"/>
              </a:rPr>
              <a:t>proposers</a:t>
            </a:r>
            <a:r>
              <a:rPr sz="1467" kern="0" spc="-60" dirty="0">
                <a:solidFill>
                  <a:srgbClr val="444444"/>
                </a:solidFill>
                <a:latin typeface="Arial"/>
                <a:cs typeface="Arial"/>
              </a:rPr>
              <a:t> </a:t>
            </a:r>
            <a:r>
              <a:rPr sz="1467" kern="0" dirty="0">
                <a:solidFill>
                  <a:srgbClr val="444444"/>
                </a:solidFill>
                <a:latin typeface="Arial"/>
                <a:cs typeface="Arial"/>
              </a:rPr>
              <a:t>to</a:t>
            </a:r>
            <a:r>
              <a:rPr sz="1467" kern="0" spc="-60" dirty="0">
                <a:solidFill>
                  <a:srgbClr val="444444"/>
                </a:solidFill>
                <a:latin typeface="Arial"/>
                <a:cs typeface="Arial"/>
              </a:rPr>
              <a:t> </a:t>
            </a:r>
            <a:r>
              <a:rPr sz="1467" kern="0" dirty="0">
                <a:solidFill>
                  <a:srgbClr val="444444"/>
                </a:solidFill>
                <a:latin typeface="Arial"/>
                <a:cs typeface="Arial"/>
              </a:rPr>
              <a:t>reduce</a:t>
            </a:r>
            <a:r>
              <a:rPr sz="1467" kern="0" spc="-67" dirty="0">
                <a:solidFill>
                  <a:srgbClr val="444444"/>
                </a:solidFill>
                <a:latin typeface="Arial"/>
                <a:cs typeface="Arial"/>
              </a:rPr>
              <a:t> </a:t>
            </a:r>
            <a:r>
              <a:rPr sz="1467" kern="0" dirty="0">
                <a:solidFill>
                  <a:srgbClr val="444444"/>
                </a:solidFill>
                <a:latin typeface="Arial"/>
                <a:cs typeface="Arial"/>
              </a:rPr>
              <a:t>scope</a:t>
            </a:r>
            <a:r>
              <a:rPr sz="1467" kern="0" spc="-47" dirty="0">
                <a:solidFill>
                  <a:srgbClr val="444444"/>
                </a:solidFill>
                <a:latin typeface="Arial"/>
                <a:cs typeface="Arial"/>
              </a:rPr>
              <a:t> </a:t>
            </a:r>
            <a:r>
              <a:rPr sz="1467" kern="0" dirty="0">
                <a:solidFill>
                  <a:srgbClr val="444444"/>
                </a:solidFill>
                <a:latin typeface="Arial"/>
                <a:cs typeface="Arial"/>
              </a:rPr>
              <a:t>and/or</a:t>
            </a:r>
            <a:r>
              <a:rPr sz="1467" kern="0" spc="-67" dirty="0">
                <a:solidFill>
                  <a:srgbClr val="444444"/>
                </a:solidFill>
                <a:latin typeface="Arial"/>
                <a:cs typeface="Arial"/>
              </a:rPr>
              <a:t> </a:t>
            </a:r>
            <a:r>
              <a:rPr sz="1467" kern="0" spc="-13" dirty="0">
                <a:solidFill>
                  <a:srgbClr val="444444"/>
                </a:solidFill>
                <a:latin typeface="Arial"/>
                <a:cs typeface="Arial"/>
              </a:rPr>
              <a:t>quality</a:t>
            </a:r>
            <a:endParaRPr sz="1467" kern="0">
              <a:solidFill>
                <a:sysClr val="windowText" lastClr="000000"/>
              </a:solidFill>
              <a:latin typeface="Arial"/>
              <a:cs typeface="Arial"/>
            </a:endParaRPr>
          </a:p>
          <a:p>
            <a:pPr marL="304792" marR="158323" indent="-288706" defTabSz="1219170" fontAlgn="auto">
              <a:spcBef>
                <a:spcPts val="807"/>
              </a:spcBef>
              <a:spcAft>
                <a:spcPts val="0"/>
              </a:spcAft>
              <a:buClr>
                <a:srgbClr val="404040"/>
              </a:buClr>
              <a:buFontTx/>
              <a:buChar char="•"/>
              <a:tabLst>
                <a:tab pos="304792" algn="l"/>
                <a:tab pos="305639" algn="l"/>
              </a:tabLst>
            </a:pPr>
            <a:r>
              <a:rPr sz="1467" kern="0" dirty="0">
                <a:solidFill>
                  <a:srgbClr val="444444"/>
                </a:solidFill>
                <a:latin typeface="Arial"/>
                <a:cs typeface="Arial"/>
              </a:rPr>
              <a:t>Include</a:t>
            </a:r>
            <a:r>
              <a:rPr sz="1467" kern="0" spc="-60" dirty="0">
                <a:solidFill>
                  <a:srgbClr val="444444"/>
                </a:solidFill>
                <a:latin typeface="Arial"/>
                <a:cs typeface="Arial"/>
              </a:rPr>
              <a:t> </a:t>
            </a:r>
            <a:r>
              <a:rPr sz="1467" kern="0" dirty="0">
                <a:solidFill>
                  <a:srgbClr val="444444"/>
                </a:solidFill>
                <a:latin typeface="Arial"/>
                <a:cs typeface="Arial"/>
              </a:rPr>
              <a:t>countless</a:t>
            </a:r>
            <a:r>
              <a:rPr sz="1467" kern="0" spc="-60" dirty="0">
                <a:solidFill>
                  <a:srgbClr val="444444"/>
                </a:solidFill>
                <a:latin typeface="Arial"/>
                <a:cs typeface="Arial"/>
              </a:rPr>
              <a:t> </a:t>
            </a:r>
            <a:r>
              <a:rPr sz="1467" kern="0" dirty="0">
                <a:solidFill>
                  <a:srgbClr val="444444"/>
                </a:solidFill>
                <a:latin typeface="Arial"/>
                <a:cs typeface="Arial"/>
              </a:rPr>
              <a:t>exceptions</a:t>
            </a:r>
            <a:r>
              <a:rPr sz="1467" kern="0" spc="-40" dirty="0">
                <a:solidFill>
                  <a:srgbClr val="444444"/>
                </a:solidFill>
                <a:latin typeface="Arial"/>
                <a:cs typeface="Arial"/>
              </a:rPr>
              <a:t> </a:t>
            </a:r>
            <a:r>
              <a:rPr sz="1467" kern="0" dirty="0">
                <a:solidFill>
                  <a:srgbClr val="444444"/>
                </a:solidFill>
                <a:latin typeface="Arial"/>
                <a:cs typeface="Arial"/>
              </a:rPr>
              <a:t>and</a:t>
            </a:r>
            <a:r>
              <a:rPr sz="1467" kern="0" spc="-53" dirty="0">
                <a:solidFill>
                  <a:srgbClr val="444444"/>
                </a:solidFill>
                <a:latin typeface="Arial"/>
                <a:cs typeface="Arial"/>
              </a:rPr>
              <a:t> </a:t>
            </a:r>
            <a:r>
              <a:rPr sz="1467" kern="0" dirty="0">
                <a:solidFill>
                  <a:srgbClr val="444444"/>
                </a:solidFill>
                <a:latin typeface="Arial"/>
                <a:cs typeface="Arial"/>
              </a:rPr>
              <a:t>adjustments,</a:t>
            </a:r>
            <a:r>
              <a:rPr sz="1467" kern="0" spc="-100" dirty="0">
                <a:solidFill>
                  <a:srgbClr val="444444"/>
                </a:solidFill>
                <a:latin typeface="Arial"/>
                <a:cs typeface="Arial"/>
              </a:rPr>
              <a:t> </a:t>
            </a:r>
            <a:r>
              <a:rPr sz="1467" kern="0" dirty="0">
                <a:solidFill>
                  <a:srgbClr val="444444"/>
                </a:solidFill>
                <a:latin typeface="Arial"/>
                <a:cs typeface="Arial"/>
              </a:rPr>
              <a:t>weakening</a:t>
            </a:r>
            <a:r>
              <a:rPr sz="1467" kern="0" spc="-40" dirty="0">
                <a:solidFill>
                  <a:srgbClr val="444444"/>
                </a:solidFill>
                <a:latin typeface="Arial"/>
                <a:cs typeface="Arial"/>
              </a:rPr>
              <a:t> </a:t>
            </a:r>
            <a:r>
              <a:rPr sz="1467" kern="0" spc="-33" dirty="0">
                <a:solidFill>
                  <a:srgbClr val="444444"/>
                </a:solidFill>
                <a:latin typeface="Arial"/>
                <a:cs typeface="Arial"/>
              </a:rPr>
              <a:t>the </a:t>
            </a:r>
            <a:r>
              <a:rPr sz="1467" kern="0" dirty="0">
                <a:solidFill>
                  <a:srgbClr val="444444"/>
                </a:solidFill>
                <a:latin typeface="Arial"/>
                <a:cs typeface="Arial"/>
              </a:rPr>
              <a:t>commitment</a:t>
            </a:r>
            <a:r>
              <a:rPr sz="1467" kern="0" spc="-107" dirty="0">
                <a:solidFill>
                  <a:srgbClr val="444444"/>
                </a:solidFill>
                <a:latin typeface="Arial"/>
                <a:cs typeface="Arial"/>
              </a:rPr>
              <a:t> </a:t>
            </a:r>
            <a:r>
              <a:rPr sz="1467" kern="0" dirty="0">
                <a:solidFill>
                  <a:srgbClr val="444444"/>
                </a:solidFill>
                <a:latin typeface="Arial"/>
                <a:cs typeface="Arial"/>
              </a:rPr>
              <a:t>and</a:t>
            </a:r>
            <a:r>
              <a:rPr sz="1467" kern="0" spc="-60" dirty="0">
                <a:solidFill>
                  <a:srgbClr val="444444"/>
                </a:solidFill>
                <a:latin typeface="Arial"/>
                <a:cs typeface="Arial"/>
              </a:rPr>
              <a:t> </a:t>
            </a:r>
            <a:r>
              <a:rPr sz="1467" kern="0" dirty="0">
                <a:solidFill>
                  <a:srgbClr val="444444"/>
                </a:solidFill>
                <a:latin typeface="Arial"/>
                <a:cs typeface="Arial"/>
              </a:rPr>
              <a:t>ultimately</a:t>
            </a:r>
            <a:r>
              <a:rPr sz="1467" kern="0" spc="-53" dirty="0">
                <a:solidFill>
                  <a:srgbClr val="444444"/>
                </a:solidFill>
                <a:latin typeface="Arial"/>
                <a:cs typeface="Arial"/>
              </a:rPr>
              <a:t> </a:t>
            </a:r>
            <a:r>
              <a:rPr sz="1467" kern="0" dirty="0">
                <a:solidFill>
                  <a:srgbClr val="444444"/>
                </a:solidFill>
                <a:latin typeface="Arial"/>
                <a:cs typeface="Arial"/>
              </a:rPr>
              <a:t>increasing</a:t>
            </a:r>
            <a:r>
              <a:rPr sz="1467" kern="0" spc="-53" dirty="0">
                <a:solidFill>
                  <a:srgbClr val="444444"/>
                </a:solidFill>
                <a:latin typeface="Arial"/>
                <a:cs typeface="Arial"/>
              </a:rPr>
              <a:t> </a:t>
            </a:r>
            <a:r>
              <a:rPr sz="1467" kern="0" spc="-27" dirty="0">
                <a:solidFill>
                  <a:srgbClr val="444444"/>
                </a:solidFill>
                <a:latin typeface="Arial"/>
                <a:cs typeface="Arial"/>
              </a:rPr>
              <a:t>cost</a:t>
            </a:r>
            <a:endParaRPr sz="1467" kern="0">
              <a:solidFill>
                <a:sysClr val="windowText" lastClr="000000"/>
              </a:solidFill>
              <a:latin typeface="Arial"/>
              <a:cs typeface="Arial"/>
            </a:endParaRPr>
          </a:p>
          <a:p>
            <a:pPr marL="304792" indent="-288706" defTabSz="1219170" fontAlgn="auto">
              <a:spcBef>
                <a:spcPts val="800"/>
              </a:spcBef>
              <a:spcAft>
                <a:spcPts val="0"/>
              </a:spcAft>
              <a:buClr>
                <a:srgbClr val="404040"/>
              </a:buClr>
              <a:buFontTx/>
              <a:buChar char="•"/>
              <a:tabLst>
                <a:tab pos="304792" algn="l"/>
                <a:tab pos="305639" algn="l"/>
              </a:tabLst>
            </a:pPr>
            <a:r>
              <a:rPr sz="1467" kern="0" dirty="0">
                <a:solidFill>
                  <a:srgbClr val="444444"/>
                </a:solidFill>
                <a:latin typeface="Arial"/>
                <a:cs typeface="Arial"/>
              </a:rPr>
              <a:t>Lack</a:t>
            </a:r>
            <a:r>
              <a:rPr sz="1467" kern="0" spc="-47" dirty="0">
                <a:solidFill>
                  <a:srgbClr val="444444"/>
                </a:solidFill>
                <a:latin typeface="Arial"/>
                <a:cs typeface="Arial"/>
              </a:rPr>
              <a:t> </a:t>
            </a:r>
            <a:r>
              <a:rPr sz="1467" kern="0" dirty="0">
                <a:solidFill>
                  <a:srgbClr val="444444"/>
                </a:solidFill>
                <a:latin typeface="Arial"/>
                <a:cs typeface="Arial"/>
              </a:rPr>
              <a:t>consequences</a:t>
            </a:r>
            <a:r>
              <a:rPr sz="1467" kern="0" spc="-60" dirty="0">
                <a:solidFill>
                  <a:srgbClr val="444444"/>
                </a:solidFill>
                <a:latin typeface="Arial"/>
                <a:cs typeface="Arial"/>
              </a:rPr>
              <a:t> </a:t>
            </a:r>
            <a:r>
              <a:rPr sz="1467" kern="0" dirty="0">
                <a:solidFill>
                  <a:srgbClr val="444444"/>
                </a:solidFill>
                <a:latin typeface="Arial"/>
                <a:cs typeface="Arial"/>
              </a:rPr>
              <a:t>and</a:t>
            </a:r>
            <a:r>
              <a:rPr sz="1467" kern="0" spc="-13" dirty="0">
                <a:solidFill>
                  <a:srgbClr val="444444"/>
                </a:solidFill>
                <a:latin typeface="Arial"/>
                <a:cs typeface="Arial"/>
              </a:rPr>
              <a:t> </a:t>
            </a:r>
            <a:r>
              <a:rPr sz="1467" kern="0" dirty="0">
                <a:solidFill>
                  <a:srgbClr val="444444"/>
                </a:solidFill>
                <a:latin typeface="Arial"/>
                <a:cs typeface="Arial"/>
              </a:rPr>
              <a:t>penalties</a:t>
            </a:r>
            <a:r>
              <a:rPr sz="1467" kern="0" spc="-33" dirty="0">
                <a:solidFill>
                  <a:srgbClr val="444444"/>
                </a:solidFill>
                <a:latin typeface="Arial"/>
                <a:cs typeface="Arial"/>
              </a:rPr>
              <a:t> </a:t>
            </a:r>
            <a:r>
              <a:rPr sz="1467" kern="0" dirty="0">
                <a:solidFill>
                  <a:srgbClr val="444444"/>
                </a:solidFill>
                <a:latin typeface="Arial"/>
                <a:cs typeface="Arial"/>
              </a:rPr>
              <a:t>for</a:t>
            </a:r>
            <a:r>
              <a:rPr sz="1467" kern="0" spc="-60" dirty="0">
                <a:solidFill>
                  <a:srgbClr val="444444"/>
                </a:solidFill>
                <a:latin typeface="Arial"/>
                <a:cs typeface="Arial"/>
              </a:rPr>
              <a:t> </a:t>
            </a:r>
            <a:r>
              <a:rPr sz="1467" kern="0" dirty="0">
                <a:solidFill>
                  <a:srgbClr val="444444"/>
                </a:solidFill>
                <a:latin typeface="Arial"/>
                <a:cs typeface="Arial"/>
              </a:rPr>
              <a:t>cost</a:t>
            </a:r>
            <a:r>
              <a:rPr sz="1467" kern="0" spc="-53" dirty="0">
                <a:solidFill>
                  <a:srgbClr val="444444"/>
                </a:solidFill>
                <a:latin typeface="Arial"/>
                <a:cs typeface="Arial"/>
              </a:rPr>
              <a:t> </a:t>
            </a:r>
            <a:r>
              <a:rPr sz="1467" kern="0" dirty="0">
                <a:solidFill>
                  <a:srgbClr val="444444"/>
                </a:solidFill>
                <a:latin typeface="Arial"/>
                <a:cs typeface="Arial"/>
              </a:rPr>
              <a:t>or</a:t>
            </a:r>
            <a:r>
              <a:rPr sz="1467" kern="0" spc="-47" dirty="0">
                <a:solidFill>
                  <a:srgbClr val="444444"/>
                </a:solidFill>
                <a:latin typeface="Arial"/>
                <a:cs typeface="Arial"/>
              </a:rPr>
              <a:t> </a:t>
            </a:r>
            <a:r>
              <a:rPr sz="1467" kern="0" dirty="0">
                <a:solidFill>
                  <a:srgbClr val="444444"/>
                </a:solidFill>
                <a:latin typeface="Arial"/>
                <a:cs typeface="Arial"/>
              </a:rPr>
              <a:t>schedule</a:t>
            </a:r>
            <a:r>
              <a:rPr sz="1467" kern="0" spc="-13" dirty="0">
                <a:solidFill>
                  <a:srgbClr val="444444"/>
                </a:solidFill>
                <a:latin typeface="Arial"/>
                <a:cs typeface="Arial"/>
              </a:rPr>
              <a:t> overruns</a:t>
            </a:r>
            <a:endParaRPr sz="1467" kern="0">
              <a:solidFill>
                <a:sysClr val="windowText" lastClr="000000"/>
              </a:solidFill>
              <a:latin typeface="Arial"/>
              <a:cs typeface="Arial"/>
            </a:endParaRPr>
          </a:p>
        </p:txBody>
      </p:sp>
      <p:sp>
        <p:nvSpPr>
          <p:cNvPr id="8" name="object 8"/>
          <p:cNvSpPr txBox="1"/>
          <p:nvPr/>
        </p:nvSpPr>
        <p:spPr>
          <a:xfrm>
            <a:off x="1401808" y="5885213"/>
            <a:ext cx="9204112" cy="672706"/>
          </a:xfrm>
          <a:prstGeom prst="rect">
            <a:avLst/>
          </a:prstGeom>
        </p:spPr>
        <p:txBody>
          <a:bodyPr vert="horz" wrap="square" lIns="0" tIns="16087" rIns="0" bIns="0" rtlCol="0">
            <a:spAutoFit/>
          </a:bodyPr>
          <a:lstStyle/>
          <a:p>
            <a:pPr marL="1075240" marR="6773" indent="-1059154" defTabSz="1219170" fontAlgn="auto">
              <a:spcBef>
                <a:spcPts val="127"/>
              </a:spcBef>
              <a:spcAft>
                <a:spcPts val="0"/>
              </a:spcAft>
            </a:pPr>
            <a:r>
              <a:rPr sz="2133" b="1" i="1" kern="0" spc="-33" dirty="0">
                <a:solidFill>
                  <a:srgbClr val="444444"/>
                </a:solidFill>
                <a:latin typeface="Arial"/>
                <a:cs typeface="Arial"/>
              </a:rPr>
              <a:t>CWL’s</a:t>
            </a:r>
            <a:r>
              <a:rPr sz="2133" b="1" i="1" kern="0" spc="-80" dirty="0">
                <a:solidFill>
                  <a:srgbClr val="444444"/>
                </a:solidFill>
                <a:latin typeface="Arial"/>
                <a:cs typeface="Arial"/>
              </a:rPr>
              <a:t> </a:t>
            </a:r>
            <a:r>
              <a:rPr sz="2133" b="1" i="1" kern="0" dirty="0">
                <a:solidFill>
                  <a:srgbClr val="444444"/>
                </a:solidFill>
                <a:latin typeface="Arial"/>
                <a:cs typeface="Arial"/>
              </a:rPr>
              <a:t>cost</a:t>
            </a:r>
            <a:r>
              <a:rPr sz="2133" b="1" i="1" kern="0" spc="-80" dirty="0">
                <a:solidFill>
                  <a:srgbClr val="444444"/>
                </a:solidFill>
                <a:latin typeface="Arial"/>
                <a:cs typeface="Arial"/>
              </a:rPr>
              <a:t> </a:t>
            </a:r>
            <a:r>
              <a:rPr sz="2133" b="1" i="1" kern="0" dirty="0">
                <a:solidFill>
                  <a:srgbClr val="444444"/>
                </a:solidFill>
                <a:latin typeface="Arial"/>
                <a:cs typeface="Arial"/>
              </a:rPr>
              <a:t>containment</a:t>
            </a:r>
            <a:r>
              <a:rPr sz="2133" b="1" i="1" kern="0" spc="-33" dirty="0">
                <a:solidFill>
                  <a:srgbClr val="444444"/>
                </a:solidFill>
                <a:latin typeface="Arial"/>
                <a:cs typeface="Arial"/>
              </a:rPr>
              <a:t> </a:t>
            </a:r>
            <a:r>
              <a:rPr sz="2133" b="1" i="1" kern="0" dirty="0">
                <a:solidFill>
                  <a:srgbClr val="444444"/>
                </a:solidFill>
                <a:latin typeface="Arial"/>
                <a:cs typeface="Arial"/>
              </a:rPr>
              <a:t>provisions</a:t>
            </a:r>
            <a:r>
              <a:rPr sz="2133" b="1" i="1" kern="0" spc="-33" dirty="0">
                <a:solidFill>
                  <a:srgbClr val="444444"/>
                </a:solidFill>
                <a:latin typeface="Arial"/>
                <a:cs typeface="Arial"/>
              </a:rPr>
              <a:t> </a:t>
            </a:r>
            <a:r>
              <a:rPr sz="2133" b="1" i="1" kern="0" dirty="0">
                <a:solidFill>
                  <a:srgbClr val="444444"/>
                </a:solidFill>
                <a:latin typeface="Arial"/>
                <a:cs typeface="Arial"/>
              </a:rPr>
              <a:t>have</a:t>
            </a:r>
            <a:r>
              <a:rPr sz="2133" b="1" i="1" kern="0" spc="-80" dirty="0">
                <a:solidFill>
                  <a:srgbClr val="444444"/>
                </a:solidFill>
                <a:latin typeface="Arial"/>
                <a:cs typeface="Arial"/>
              </a:rPr>
              <a:t> </a:t>
            </a:r>
            <a:r>
              <a:rPr sz="2133" b="1" i="1" kern="0" dirty="0">
                <a:solidFill>
                  <a:srgbClr val="444444"/>
                </a:solidFill>
                <a:latin typeface="Arial"/>
                <a:cs typeface="Arial"/>
              </a:rPr>
              <a:t>no</a:t>
            </a:r>
            <a:r>
              <a:rPr sz="2133" b="1" i="1" kern="0" spc="-80" dirty="0">
                <a:solidFill>
                  <a:srgbClr val="444444"/>
                </a:solidFill>
                <a:latin typeface="Arial"/>
                <a:cs typeface="Arial"/>
              </a:rPr>
              <a:t> </a:t>
            </a:r>
            <a:r>
              <a:rPr sz="2133" b="1" i="1" kern="0" dirty="0">
                <a:solidFill>
                  <a:srgbClr val="444444"/>
                </a:solidFill>
                <a:latin typeface="Arial"/>
                <a:cs typeface="Arial"/>
              </a:rPr>
              <a:t>hidden</a:t>
            </a:r>
            <a:r>
              <a:rPr sz="2133" b="1" i="1" kern="0" spc="-80" dirty="0">
                <a:solidFill>
                  <a:srgbClr val="444444"/>
                </a:solidFill>
                <a:latin typeface="Arial"/>
                <a:cs typeface="Arial"/>
              </a:rPr>
              <a:t> </a:t>
            </a:r>
            <a:r>
              <a:rPr sz="2133" b="1" i="1" kern="0" dirty="0">
                <a:solidFill>
                  <a:srgbClr val="444444"/>
                </a:solidFill>
                <a:latin typeface="Arial"/>
                <a:cs typeface="Arial"/>
              </a:rPr>
              <a:t>costs</a:t>
            </a:r>
            <a:r>
              <a:rPr sz="2133" b="1" i="1" kern="0" spc="-67" dirty="0">
                <a:solidFill>
                  <a:srgbClr val="444444"/>
                </a:solidFill>
                <a:latin typeface="Arial"/>
                <a:cs typeface="Arial"/>
              </a:rPr>
              <a:t> </a:t>
            </a:r>
            <a:r>
              <a:rPr sz="2133" b="1" i="1" kern="0" dirty="0">
                <a:solidFill>
                  <a:srgbClr val="444444"/>
                </a:solidFill>
                <a:latin typeface="Arial"/>
                <a:cs typeface="Arial"/>
              </a:rPr>
              <a:t>and</a:t>
            </a:r>
            <a:r>
              <a:rPr sz="2133" b="1" i="1" kern="0" spc="-80" dirty="0">
                <a:solidFill>
                  <a:srgbClr val="444444"/>
                </a:solidFill>
                <a:latin typeface="Arial"/>
                <a:cs typeface="Arial"/>
              </a:rPr>
              <a:t> </a:t>
            </a:r>
            <a:r>
              <a:rPr sz="2133" b="1" i="1" kern="0" spc="-13" dirty="0">
                <a:solidFill>
                  <a:srgbClr val="444444"/>
                </a:solidFill>
                <a:latin typeface="Arial"/>
                <a:cs typeface="Arial"/>
              </a:rPr>
              <a:t>contains </a:t>
            </a:r>
            <a:r>
              <a:rPr sz="2133" b="1" i="1" kern="0" dirty="0">
                <a:solidFill>
                  <a:srgbClr val="444444"/>
                </a:solidFill>
                <a:latin typeface="Arial"/>
                <a:cs typeface="Arial"/>
              </a:rPr>
              <a:t>minimal</a:t>
            </a:r>
            <a:r>
              <a:rPr sz="2133" b="1" i="1" kern="0" spc="-60" dirty="0">
                <a:solidFill>
                  <a:srgbClr val="444444"/>
                </a:solidFill>
                <a:latin typeface="Arial"/>
                <a:cs typeface="Arial"/>
              </a:rPr>
              <a:t> </a:t>
            </a:r>
            <a:r>
              <a:rPr sz="2133" b="1" i="1" kern="0" dirty="0">
                <a:solidFill>
                  <a:srgbClr val="444444"/>
                </a:solidFill>
                <a:latin typeface="Arial"/>
                <a:cs typeface="Arial"/>
              </a:rPr>
              <a:t>adjustments</a:t>
            </a:r>
            <a:r>
              <a:rPr sz="2133" b="1" i="1" kern="0" spc="-47" dirty="0">
                <a:solidFill>
                  <a:srgbClr val="444444"/>
                </a:solidFill>
                <a:latin typeface="Arial"/>
                <a:cs typeface="Arial"/>
              </a:rPr>
              <a:t> </a:t>
            </a:r>
            <a:r>
              <a:rPr sz="2133" b="1" i="1" kern="0" dirty="0">
                <a:solidFill>
                  <a:srgbClr val="444444"/>
                </a:solidFill>
                <a:latin typeface="Arial"/>
                <a:cs typeface="Arial"/>
              </a:rPr>
              <a:t>with</a:t>
            </a:r>
            <a:r>
              <a:rPr sz="2133" b="1" i="1" kern="0" spc="-67" dirty="0">
                <a:solidFill>
                  <a:srgbClr val="444444"/>
                </a:solidFill>
                <a:latin typeface="Arial"/>
                <a:cs typeface="Arial"/>
              </a:rPr>
              <a:t> </a:t>
            </a:r>
            <a:r>
              <a:rPr sz="2133" b="1" i="1" kern="0" dirty="0">
                <a:solidFill>
                  <a:srgbClr val="444444"/>
                </a:solidFill>
                <a:latin typeface="Arial"/>
                <a:cs typeface="Arial"/>
              </a:rPr>
              <a:t>a</a:t>
            </a:r>
            <a:r>
              <a:rPr sz="2133" b="1" i="1" kern="0" spc="-107" dirty="0">
                <a:solidFill>
                  <a:srgbClr val="444444"/>
                </a:solidFill>
                <a:latin typeface="Arial"/>
                <a:cs typeface="Arial"/>
              </a:rPr>
              <a:t> </a:t>
            </a:r>
            <a:r>
              <a:rPr sz="2133" b="1" i="1" kern="0" dirty="0">
                <a:solidFill>
                  <a:srgbClr val="444444"/>
                </a:solidFill>
                <a:latin typeface="Arial"/>
                <a:cs typeface="Arial"/>
              </a:rPr>
              <a:t>guaranteed</a:t>
            </a:r>
            <a:r>
              <a:rPr sz="2133" b="1" i="1" kern="0" spc="-67" dirty="0">
                <a:solidFill>
                  <a:srgbClr val="444444"/>
                </a:solidFill>
                <a:latin typeface="Arial"/>
                <a:cs typeface="Arial"/>
              </a:rPr>
              <a:t> </a:t>
            </a:r>
            <a:r>
              <a:rPr sz="2133" b="1" i="1" kern="0" spc="-13" dirty="0">
                <a:solidFill>
                  <a:srgbClr val="444444"/>
                </a:solidFill>
                <a:latin typeface="Arial"/>
                <a:cs typeface="Arial"/>
              </a:rPr>
              <a:t>in-</a:t>
            </a:r>
            <a:r>
              <a:rPr sz="2133" b="1" i="1" kern="0" dirty="0">
                <a:solidFill>
                  <a:srgbClr val="444444"/>
                </a:solidFill>
                <a:latin typeface="Arial"/>
                <a:cs typeface="Arial"/>
              </a:rPr>
              <a:t>service</a:t>
            </a:r>
            <a:r>
              <a:rPr sz="2133" b="1" i="1" kern="0" spc="-80" dirty="0">
                <a:solidFill>
                  <a:srgbClr val="444444"/>
                </a:solidFill>
                <a:latin typeface="Arial"/>
                <a:cs typeface="Arial"/>
              </a:rPr>
              <a:t> </a:t>
            </a:r>
            <a:r>
              <a:rPr sz="2133" b="1" i="1" kern="0" spc="-27" dirty="0">
                <a:solidFill>
                  <a:srgbClr val="444444"/>
                </a:solidFill>
                <a:latin typeface="Arial"/>
                <a:cs typeface="Arial"/>
              </a:rPr>
              <a:t>date</a:t>
            </a:r>
            <a:endParaRPr sz="2133" kern="0">
              <a:solidFill>
                <a:sysClr val="windowText" lastClr="000000"/>
              </a:solidFill>
              <a:latin typeface="Arial"/>
              <a:cs typeface="Arial"/>
            </a:endParaRPr>
          </a:p>
        </p:txBody>
      </p:sp>
      <p:pic>
        <p:nvPicPr>
          <p:cNvPr id="9" name="object 9"/>
          <p:cNvPicPr/>
          <p:nvPr/>
        </p:nvPicPr>
        <p:blipFill>
          <a:blip r:embed="rId2" cstate="print"/>
          <a:stretch>
            <a:fillRect/>
          </a:stretch>
        </p:blipFill>
        <p:spPr>
          <a:xfrm>
            <a:off x="11015774" y="6106160"/>
            <a:ext cx="899525" cy="463296"/>
          </a:xfrm>
          <a:prstGeom prst="rect">
            <a:avLst/>
          </a:prstGeom>
        </p:spPr>
      </p:pic>
      <p:sp>
        <p:nvSpPr>
          <p:cNvPr id="10" name="object 10"/>
          <p:cNvSpPr txBox="1"/>
          <p:nvPr/>
        </p:nvSpPr>
        <p:spPr>
          <a:xfrm>
            <a:off x="6559465" y="4409102"/>
            <a:ext cx="4252807" cy="1001983"/>
          </a:xfrm>
          <a:prstGeom prst="rect">
            <a:avLst/>
          </a:prstGeom>
        </p:spPr>
        <p:txBody>
          <a:bodyPr vert="horz" wrap="square" lIns="0" tIns="16933" rIns="0" bIns="0" rtlCol="0">
            <a:spAutoFit/>
          </a:bodyPr>
          <a:lstStyle/>
          <a:p>
            <a:pPr marL="16933" marR="6773" defTabSz="1219170" fontAlgn="auto">
              <a:spcBef>
                <a:spcPts val="133"/>
              </a:spcBef>
              <a:spcAft>
                <a:spcPts val="0"/>
              </a:spcAft>
            </a:pPr>
            <a:r>
              <a:rPr sz="1600" kern="0" spc="-13" dirty="0">
                <a:solidFill>
                  <a:srgbClr val="444444"/>
                </a:solidFill>
                <a:latin typeface="Arial"/>
                <a:cs typeface="Arial"/>
              </a:rPr>
              <a:t>Multiple</a:t>
            </a:r>
            <a:r>
              <a:rPr sz="1600" kern="0" spc="-27" dirty="0">
                <a:solidFill>
                  <a:srgbClr val="444444"/>
                </a:solidFill>
                <a:latin typeface="Arial"/>
                <a:cs typeface="Arial"/>
              </a:rPr>
              <a:t> </a:t>
            </a:r>
            <a:r>
              <a:rPr sz="1600" kern="0" spc="-13" dirty="0">
                <a:solidFill>
                  <a:srgbClr val="444444"/>
                </a:solidFill>
                <a:latin typeface="Arial"/>
                <a:cs typeface="Arial"/>
              </a:rPr>
              <a:t>competitive</a:t>
            </a:r>
            <a:r>
              <a:rPr sz="1600" kern="0" spc="-33" dirty="0">
                <a:solidFill>
                  <a:srgbClr val="444444"/>
                </a:solidFill>
                <a:latin typeface="Arial"/>
                <a:cs typeface="Arial"/>
              </a:rPr>
              <a:t> </a:t>
            </a:r>
            <a:r>
              <a:rPr sz="1600" kern="0" spc="-13" dirty="0">
                <a:solidFill>
                  <a:srgbClr val="444444"/>
                </a:solidFill>
                <a:latin typeface="Arial"/>
                <a:cs typeface="Arial"/>
              </a:rPr>
              <a:t>transmission</a:t>
            </a:r>
            <a:r>
              <a:rPr sz="1600" kern="0" spc="-33" dirty="0">
                <a:solidFill>
                  <a:srgbClr val="444444"/>
                </a:solidFill>
                <a:latin typeface="Arial"/>
                <a:cs typeface="Arial"/>
              </a:rPr>
              <a:t> </a:t>
            </a:r>
            <a:r>
              <a:rPr sz="1600" kern="0" dirty="0">
                <a:solidFill>
                  <a:srgbClr val="444444"/>
                </a:solidFill>
                <a:latin typeface="Arial"/>
                <a:cs typeface="Arial"/>
              </a:rPr>
              <a:t>circuits</a:t>
            </a:r>
            <a:r>
              <a:rPr sz="1600" kern="0" spc="-13" dirty="0">
                <a:solidFill>
                  <a:srgbClr val="444444"/>
                </a:solidFill>
                <a:latin typeface="Arial"/>
                <a:cs typeface="Arial"/>
              </a:rPr>
              <a:t> </a:t>
            </a:r>
            <a:r>
              <a:rPr sz="1600" kern="0" spc="-27" dirty="0">
                <a:solidFill>
                  <a:srgbClr val="444444"/>
                </a:solidFill>
                <a:latin typeface="Arial"/>
                <a:cs typeface="Arial"/>
              </a:rPr>
              <a:t>have </a:t>
            </a:r>
            <a:r>
              <a:rPr sz="1600" kern="0" spc="-13" dirty="0">
                <a:solidFill>
                  <a:srgbClr val="444444"/>
                </a:solidFill>
                <a:latin typeface="Arial"/>
                <a:cs typeface="Arial"/>
              </a:rPr>
              <a:t>experienced</a:t>
            </a:r>
            <a:r>
              <a:rPr sz="1600" kern="0" spc="-33" dirty="0">
                <a:solidFill>
                  <a:srgbClr val="444444"/>
                </a:solidFill>
                <a:latin typeface="Arial"/>
                <a:cs typeface="Arial"/>
              </a:rPr>
              <a:t> </a:t>
            </a:r>
            <a:r>
              <a:rPr sz="1600" kern="0" spc="-13" dirty="0">
                <a:solidFill>
                  <a:srgbClr val="444444"/>
                </a:solidFill>
                <a:latin typeface="Arial"/>
                <a:cs typeface="Arial"/>
              </a:rPr>
              <a:t>prolonged</a:t>
            </a:r>
            <a:r>
              <a:rPr sz="1600" kern="0" dirty="0">
                <a:solidFill>
                  <a:srgbClr val="444444"/>
                </a:solidFill>
                <a:latin typeface="Arial"/>
                <a:cs typeface="Arial"/>
              </a:rPr>
              <a:t> </a:t>
            </a:r>
            <a:r>
              <a:rPr sz="1600" kern="0" spc="-13" dirty="0">
                <a:solidFill>
                  <a:srgbClr val="444444"/>
                </a:solidFill>
                <a:latin typeface="Arial"/>
                <a:cs typeface="Arial"/>
              </a:rPr>
              <a:t>outages</a:t>
            </a:r>
            <a:r>
              <a:rPr sz="1600" kern="0" spc="-33" dirty="0">
                <a:solidFill>
                  <a:srgbClr val="444444"/>
                </a:solidFill>
                <a:latin typeface="Arial"/>
                <a:cs typeface="Arial"/>
              </a:rPr>
              <a:t> </a:t>
            </a:r>
            <a:r>
              <a:rPr sz="1600" kern="0" dirty="0">
                <a:solidFill>
                  <a:srgbClr val="444444"/>
                </a:solidFill>
                <a:latin typeface="Arial"/>
                <a:cs typeface="Arial"/>
              </a:rPr>
              <a:t>or</a:t>
            </a:r>
            <a:r>
              <a:rPr sz="1600" kern="0" spc="13" dirty="0">
                <a:solidFill>
                  <a:srgbClr val="444444"/>
                </a:solidFill>
                <a:latin typeface="Arial"/>
                <a:cs typeface="Arial"/>
              </a:rPr>
              <a:t> </a:t>
            </a:r>
            <a:r>
              <a:rPr sz="1600" kern="0" spc="-13" dirty="0">
                <a:solidFill>
                  <a:srgbClr val="444444"/>
                </a:solidFill>
                <a:latin typeface="Arial"/>
                <a:cs typeface="Arial"/>
              </a:rPr>
              <a:t>de-rates </a:t>
            </a:r>
            <a:r>
              <a:rPr sz="1600" kern="0" dirty="0">
                <a:solidFill>
                  <a:srgbClr val="444444"/>
                </a:solidFill>
                <a:latin typeface="Arial"/>
                <a:cs typeface="Arial"/>
              </a:rPr>
              <a:t>shortly</a:t>
            </a:r>
            <a:r>
              <a:rPr sz="1600" kern="0" spc="-47" dirty="0">
                <a:solidFill>
                  <a:srgbClr val="444444"/>
                </a:solidFill>
                <a:latin typeface="Arial"/>
                <a:cs typeface="Arial"/>
              </a:rPr>
              <a:t> </a:t>
            </a:r>
            <a:r>
              <a:rPr sz="1600" kern="0" dirty="0">
                <a:solidFill>
                  <a:srgbClr val="444444"/>
                </a:solidFill>
                <a:latin typeface="Arial"/>
                <a:cs typeface="Arial"/>
              </a:rPr>
              <a:t>after</a:t>
            </a:r>
            <a:r>
              <a:rPr sz="1600" kern="0" spc="-53" dirty="0">
                <a:solidFill>
                  <a:srgbClr val="444444"/>
                </a:solidFill>
                <a:latin typeface="Arial"/>
                <a:cs typeface="Arial"/>
              </a:rPr>
              <a:t> </a:t>
            </a:r>
            <a:r>
              <a:rPr sz="1600" kern="0" spc="-13" dirty="0">
                <a:solidFill>
                  <a:srgbClr val="444444"/>
                </a:solidFill>
                <a:latin typeface="Arial"/>
                <a:cs typeface="Arial"/>
              </a:rPr>
              <a:t>commissioning</a:t>
            </a:r>
            <a:r>
              <a:rPr sz="1600" kern="0" spc="-80" dirty="0">
                <a:solidFill>
                  <a:srgbClr val="444444"/>
                </a:solidFill>
                <a:latin typeface="Arial"/>
                <a:cs typeface="Arial"/>
              </a:rPr>
              <a:t> </a:t>
            </a:r>
            <a:r>
              <a:rPr sz="1600" kern="0" dirty="0">
                <a:solidFill>
                  <a:srgbClr val="444444"/>
                </a:solidFill>
                <a:latin typeface="Arial"/>
                <a:cs typeface="Arial"/>
              </a:rPr>
              <a:t>due</a:t>
            </a:r>
            <a:r>
              <a:rPr sz="1600" kern="0" spc="-47" dirty="0">
                <a:solidFill>
                  <a:srgbClr val="444444"/>
                </a:solidFill>
                <a:latin typeface="Arial"/>
                <a:cs typeface="Arial"/>
              </a:rPr>
              <a:t> </a:t>
            </a:r>
            <a:r>
              <a:rPr sz="1600" kern="0" dirty="0">
                <a:solidFill>
                  <a:srgbClr val="444444"/>
                </a:solidFill>
                <a:latin typeface="Arial"/>
                <a:cs typeface="Arial"/>
              </a:rPr>
              <a:t>to</a:t>
            </a:r>
            <a:r>
              <a:rPr sz="1600" kern="0" spc="-20" dirty="0">
                <a:solidFill>
                  <a:srgbClr val="444444"/>
                </a:solidFill>
                <a:latin typeface="Arial"/>
                <a:cs typeface="Arial"/>
              </a:rPr>
              <a:t> </a:t>
            </a:r>
            <a:r>
              <a:rPr sz="1600" kern="0" dirty="0">
                <a:solidFill>
                  <a:srgbClr val="444444"/>
                </a:solidFill>
                <a:latin typeface="Arial"/>
                <a:cs typeface="Arial"/>
              </a:rPr>
              <a:t>poor</a:t>
            </a:r>
            <a:r>
              <a:rPr sz="1600" kern="0" spc="-53" dirty="0">
                <a:solidFill>
                  <a:srgbClr val="444444"/>
                </a:solidFill>
                <a:latin typeface="Arial"/>
                <a:cs typeface="Arial"/>
              </a:rPr>
              <a:t> </a:t>
            </a:r>
            <a:r>
              <a:rPr sz="1600" kern="0" spc="-13" dirty="0">
                <a:solidFill>
                  <a:srgbClr val="444444"/>
                </a:solidFill>
                <a:latin typeface="Arial"/>
                <a:cs typeface="Arial"/>
              </a:rPr>
              <a:t>quality, </a:t>
            </a:r>
            <a:r>
              <a:rPr sz="1600" kern="0" dirty="0">
                <a:solidFill>
                  <a:srgbClr val="444444"/>
                </a:solidFill>
                <a:latin typeface="Arial"/>
                <a:cs typeface="Arial"/>
              </a:rPr>
              <a:t>lack</a:t>
            </a:r>
            <a:r>
              <a:rPr sz="1600" kern="0" spc="-20" dirty="0">
                <a:solidFill>
                  <a:srgbClr val="444444"/>
                </a:solidFill>
                <a:latin typeface="Arial"/>
                <a:cs typeface="Arial"/>
              </a:rPr>
              <a:t> </a:t>
            </a:r>
            <a:r>
              <a:rPr sz="1600" kern="0" dirty="0">
                <a:solidFill>
                  <a:srgbClr val="444444"/>
                </a:solidFill>
                <a:latin typeface="Arial"/>
                <a:cs typeface="Arial"/>
              </a:rPr>
              <a:t>of spare</a:t>
            </a:r>
            <a:r>
              <a:rPr sz="1600" kern="0" spc="-40" dirty="0">
                <a:solidFill>
                  <a:srgbClr val="444444"/>
                </a:solidFill>
                <a:latin typeface="Arial"/>
                <a:cs typeface="Arial"/>
              </a:rPr>
              <a:t> </a:t>
            </a:r>
            <a:r>
              <a:rPr sz="1600" kern="0" dirty="0">
                <a:solidFill>
                  <a:srgbClr val="444444"/>
                </a:solidFill>
                <a:latin typeface="Arial"/>
                <a:cs typeface="Arial"/>
              </a:rPr>
              <a:t>parts,</a:t>
            </a:r>
            <a:r>
              <a:rPr sz="1600" kern="0" spc="-13" dirty="0">
                <a:solidFill>
                  <a:srgbClr val="444444"/>
                </a:solidFill>
                <a:latin typeface="Arial"/>
                <a:cs typeface="Arial"/>
              </a:rPr>
              <a:t> </a:t>
            </a:r>
            <a:r>
              <a:rPr sz="1600" kern="0" dirty="0">
                <a:solidFill>
                  <a:srgbClr val="444444"/>
                </a:solidFill>
                <a:latin typeface="Arial"/>
                <a:cs typeface="Arial"/>
              </a:rPr>
              <a:t>and</a:t>
            </a:r>
            <a:r>
              <a:rPr sz="1600" kern="0" spc="-27" dirty="0">
                <a:solidFill>
                  <a:srgbClr val="444444"/>
                </a:solidFill>
                <a:latin typeface="Arial"/>
                <a:cs typeface="Arial"/>
              </a:rPr>
              <a:t> </a:t>
            </a:r>
            <a:r>
              <a:rPr sz="1600" kern="0" dirty="0">
                <a:solidFill>
                  <a:srgbClr val="444444"/>
                </a:solidFill>
                <a:latin typeface="Arial"/>
                <a:cs typeface="Arial"/>
              </a:rPr>
              <a:t>other</a:t>
            </a:r>
            <a:r>
              <a:rPr sz="1600" kern="0" spc="-33" dirty="0">
                <a:solidFill>
                  <a:srgbClr val="444444"/>
                </a:solidFill>
                <a:latin typeface="Arial"/>
                <a:cs typeface="Arial"/>
              </a:rPr>
              <a:t> </a:t>
            </a:r>
            <a:r>
              <a:rPr sz="1600" kern="0" spc="-13" dirty="0">
                <a:solidFill>
                  <a:srgbClr val="444444"/>
                </a:solidFill>
                <a:latin typeface="Arial"/>
                <a:cs typeface="Arial"/>
              </a:rPr>
              <a:t>issues</a:t>
            </a:r>
            <a:endParaRPr sz="1600" kern="0">
              <a:solidFill>
                <a:sysClr val="windowText" lastClr="000000"/>
              </a:solidFill>
              <a:latin typeface="Arial"/>
              <a:cs typeface="Arial"/>
            </a:endParaRPr>
          </a:p>
        </p:txBody>
      </p:sp>
      <p:sp>
        <p:nvSpPr>
          <p:cNvPr id="11" name="object 11"/>
          <p:cNvSpPr txBox="1"/>
          <p:nvPr/>
        </p:nvSpPr>
        <p:spPr>
          <a:xfrm>
            <a:off x="905593" y="4409101"/>
            <a:ext cx="4819227" cy="920166"/>
          </a:xfrm>
          <a:prstGeom prst="rect">
            <a:avLst/>
          </a:prstGeom>
        </p:spPr>
        <p:txBody>
          <a:bodyPr vert="horz" wrap="square" lIns="0" tIns="16933" rIns="0" bIns="0" rtlCol="0">
            <a:spAutoFit/>
          </a:bodyPr>
          <a:lstStyle/>
          <a:p>
            <a:pPr marL="16933" marR="6773" defTabSz="1219170" fontAlgn="auto">
              <a:spcBef>
                <a:spcPts val="133"/>
              </a:spcBef>
              <a:spcAft>
                <a:spcPts val="0"/>
              </a:spcAft>
            </a:pPr>
            <a:r>
              <a:rPr sz="1467" kern="0" dirty="0">
                <a:solidFill>
                  <a:srgbClr val="444444"/>
                </a:solidFill>
                <a:latin typeface="Arial"/>
                <a:cs typeface="Arial"/>
              </a:rPr>
              <a:t>Recently,</a:t>
            </a:r>
            <a:r>
              <a:rPr sz="1467" kern="0" spc="-53" dirty="0">
                <a:solidFill>
                  <a:srgbClr val="444444"/>
                </a:solidFill>
                <a:latin typeface="Arial"/>
                <a:cs typeface="Arial"/>
              </a:rPr>
              <a:t> </a:t>
            </a:r>
            <a:r>
              <a:rPr sz="1467" kern="0" dirty="0">
                <a:solidFill>
                  <a:srgbClr val="444444"/>
                </a:solidFill>
                <a:latin typeface="Arial"/>
                <a:cs typeface="Arial"/>
              </a:rPr>
              <a:t>a</a:t>
            </a:r>
            <a:r>
              <a:rPr sz="1467" kern="0" spc="-53" dirty="0">
                <a:solidFill>
                  <a:srgbClr val="444444"/>
                </a:solidFill>
                <a:latin typeface="Arial"/>
                <a:cs typeface="Arial"/>
              </a:rPr>
              <a:t> </a:t>
            </a:r>
            <a:r>
              <a:rPr sz="1467" kern="0" dirty="0">
                <a:solidFill>
                  <a:srgbClr val="444444"/>
                </a:solidFill>
                <a:latin typeface="Arial"/>
                <a:cs typeface="Arial"/>
              </a:rPr>
              <a:t>competitive</a:t>
            </a:r>
            <a:r>
              <a:rPr sz="1467" kern="0" spc="-60" dirty="0">
                <a:solidFill>
                  <a:srgbClr val="444444"/>
                </a:solidFill>
                <a:latin typeface="Arial"/>
                <a:cs typeface="Arial"/>
              </a:rPr>
              <a:t> </a:t>
            </a:r>
            <a:r>
              <a:rPr sz="1467" kern="0" dirty="0">
                <a:solidFill>
                  <a:srgbClr val="444444"/>
                </a:solidFill>
                <a:latin typeface="Arial"/>
                <a:cs typeface="Arial"/>
              </a:rPr>
              <a:t>transmission</a:t>
            </a:r>
            <a:r>
              <a:rPr sz="1467" kern="0" spc="-80" dirty="0">
                <a:solidFill>
                  <a:srgbClr val="444444"/>
                </a:solidFill>
                <a:latin typeface="Arial"/>
                <a:cs typeface="Arial"/>
              </a:rPr>
              <a:t> </a:t>
            </a:r>
            <a:r>
              <a:rPr sz="1467" kern="0" dirty="0">
                <a:solidFill>
                  <a:srgbClr val="444444"/>
                </a:solidFill>
                <a:latin typeface="Arial"/>
                <a:cs typeface="Arial"/>
              </a:rPr>
              <a:t>developer</a:t>
            </a:r>
            <a:r>
              <a:rPr sz="1467" kern="0" spc="-27" dirty="0">
                <a:solidFill>
                  <a:srgbClr val="444444"/>
                </a:solidFill>
                <a:latin typeface="Arial"/>
                <a:cs typeface="Arial"/>
              </a:rPr>
              <a:t> </a:t>
            </a:r>
            <a:r>
              <a:rPr sz="1467" kern="0" dirty="0">
                <a:solidFill>
                  <a:srgbClr val="444444"/>
                </a:solidFill>
                <a:latin typeface="Arial"/>
                <a:cs typeface="Arial"/>
              </a:rPr>
              <a:t>in</a:t>
            </a:r>
            <a:r>
              <a:rPr sz="1467" kern="0" spc="-53" dirty="0">
                <a:solidFill>
                  <a:srgbClr val="444444"/>
                </a:solidFill>
                <a:latin typeface="Arial"/>
                <a:cs typeface="Arial"/>
              </a:rPr>
              <a:t> </a:t>
            </a:r>
            <a:r>
              <a:rPr sz="1467" kern="0" spc="-33" dirty="0">
                <a:solidFill>
                  <a:srgbClr val="444444"/>
                </a:solidFill>
                <a:latin typeface="Arial"/>
                <a:cs typeface="Arial"/>
              </a:rPr>
              <a:t>NY </a:t>
            </a:r>
            <a:r>
              <a:rPr sz="1467" kern="0" dirty="0">
                <a:solidFill>
                  <a:srgbClr val="444444"/>
                </a:solidFill>
                <a:latin typeface="Arial"/>
                <a:cs typeface="Arial"/>
              </a:rPr>
              <a:t>included</a:t>
            </a:r>
            <a:r>
              <a:rPr sz="1467" kern="0" spc="-13" dirty="0">
                <a:solidFill>
                  <a:srgbClr val="444444"/>
                </a:solidFill>
                <a:latin typeface="Arial"/>
                <a:cs typeface="Arial"/>
              </a:rPr>
              <a:t> </a:t>
            </a:r>
            <a:r>
              <a:rPr sz="1467" kern="0" dirty="0">
                <a:solidFill>
                  <a:srgbClr val="444444"/>
                </a:solidFill>
                <a:latin typeface="Arial"/>
                <a:cs typeface="Arial"/>
              </a:rPr>
              <a:t>in</a:t>
            </a:r>
            <a:r>
              <a:rPr sz="1467" kern="0" spc="-13" dirty="0">
                <a:solidFill>
                  <a:srgbClr val="444444"/>
                </a:solidFill>
                <a:latin typeface="Arial"/>
                <a:cs typeface="Arial"/>
              </a:rPr>
              <a:t> </a:t>
            </a:r>
            <a:r>
              <a:rPr sz="1467" kern="0" dirty="0">
                <a:solidFill>
                  <a:srgbClr val="444444"/>
                </a:solidFill>
                <a:latin typeface="Arial"/>
                <a:cs typeface="Arial"/>
              </a:rPr>
              <a:t>its</a:t>
            </a:r>
            <a:r>
              <a:rPr sz="1467" kern="0" spc="-40" dirty="0">
                <a:solidFill>
                  <a:srgbClr val="444444"/>
                </a:solidFill>
                <a:latin typeface="Arial"/>
                <a:cs typeface="Arial"/>
              </a:rPr>
              <a:t> </a:t>
            </a:r>
            <a:r>
              <a:rPr sz="1467" kern="0" dirty="0">
                <a:solidFill>
                  <a:srgbClr val="444444"/>
                </a:solidFill>
                <a:latin typeface="Arial"/>
                <a:cs typeface="Arial"/>
              </a:rPr>
              <a:t>formula</a:t>
            </a:r>
            <a:r>
              <a:rPr sz="1467" kern="0" spc="-80" dirty="0">
                <a:solidFill>
                  <a:srgbClr val="444444"/>
                </a:solidFill>
                <a:latin typeface="Arial"/>
                <a:cs typeface="Arial"/>
              </a:rPr>
              <a:t> </a:t>
            </a:r>
            <a:r>
              <a:rPr sz="1467" kern="0" dirty="0">
                <a:solidFill>
                  <a:srgbClr val="444444"/>
                </a:solidFill>
                <a:latin typeface="Arial"/>
                <a:cs typeface="Arial"/>
              </a:rPr>
              <a:t>rate,</a:t>
            </a:r>
            <a:r>
              <a:rPr sz="1467" kern="0" spc="-47" dirty="0">
                <a:solidFill>
                  <a:srgbClr val="444444"/>
                </a:solidFill>
                <a:latin typeface="Arial"/>
                <a:cs typeface="Arial"/>
              </a:rPr>
              <a:t> </a:t>
            </a:r>
            <a:r>
              <a:rPr sz="1467" kern="0" dirty="0">
                <a:solidFill>
                  <a:srgbClr val="444444"/>
                </a:solidFill>
                <a:latin typeface="Arial"/>
                <a:cs typeface="Arial"/>
              </a:rPr>
              <a:t>for</a:t>
            </a:r>
            <a:r>
              <a:rPr sz="1467" kern="0" spc="-73" dirty="0">
                <a:solidFill>
                  <a:srgbClr val="444444"/>
                </a:solidFill>
                <a:latin typeface="Arial"/>
                <a:cs typeface="Arial"/>
              </a:rPr>
              <a:t> </a:t>
            </a:r>
            <a:r>
              <a:rPr sz="1467" kern="0" dirty="0">
                <a:solidFill>
                  <a:srgbClr val="444444"/>
                </a:solidFill>
                <a:latin typeface="Arial"/>
                <a:cs typeface="Arial"/>
              </a:rPr>
              <a:t>recovery</a:t>
            </a:r>
            <a:r>
              <a:rPr sz="1467" kern="0" spc="-47" dirty="0">
                <a:solidFill>
                  <a:srgbClr val="444444"/>
                </a:solidFill>
                <a:latin typeface="Arial"/>
                <a:cs typeface="Arial"/>
              </a:rPr>
              <a:t> </a:t>
            </a:r>
            <a:r>
              <a:rPr sz="1467" kern="0" dirty="0">
                <a:solidFill>
                  <a:srgbClr val="444444"/>
                </a:solidFill>
                <a:latin typeface="Arial"/>
                <a:cs typeface="Arial"/>
              </a:rPr>
              <a:t>from</a:t>
            </a:r>
            <a:r>
              <a:rPr sz="1467" kern="0" spc="-87" dirty="0">
                <a:solidFill>
                  <a:srgbClr val="444444"/>
                </a:solidFill>
                <a:latin typeface="Arial"/>
                <a:cs typeface="Arial"/>
              </a:rPr>
              <a:t> </a:t>
            </a:r>
            <a:r>
              <a:rPr sz="1467" kern="0" dirty="0">
                <a:solidFill>
                  <a:srgbClr val="444444"/>
                </a:solidFill>
                <a:latin typeface="Arial"/>
                <a:cs typeface="Arial"/>
              </a:rPr>
              <a:t>customers,</a:t>
            </a:r>
            <a:r>
              <a:rPr sz="1467" kern="0" spc="-80" dirty="0">
                <a:solidFill>
                  <a:srgbClr val="444444"/>
                </a:solidFill>
                <a:latin typeface="Arial"/>
                <a:cs typeface="Arial"/>
              </a:rPr>
              <a:t> </a:t>
            </a:r>
            <a:r>
              <a:rPr sz="1467" kern="0" spc="-67" dirty="0">
                <a:solidFill>
                  <a:srgbClr val="444444"/>
                </a:solidFill>
                <a:latin typeface="Arial"/>
                <a:cs typeface="Arial"/>
              </a:rPr>
              <a:t>a </a:t>
            </a:r>
            <a:r>
              <a:rPr sz="1467" kern="0" dirty="0">
                <a:solidFill>
                  <a:srgbClr val="444444"/>
                </a:solidFill>
                <a:latin typeface="Arial"/>
                <a:cs typeface="Arial"/>
              </a:rPr>
              <a:t>cost</a:t>
            </a:r>
            <a:r>
              <a:rPr sz="1467" kern="0" spc="-27" dirty="0">
                <a:solidFill>
                  <a:srgbClr val="444444"/>
                </a:solidFill>
                <a:latin typeface="Arial"/>
                <a:cs typeface="Arial"/>
              </a:rPr>
              <a:t> </a:t>
            </a:r>
            <a:r>
              <a:rPr sz="1467" kern="0" spc="-13" dirty="0">
                <a:solidFill>
                  <a:srgbClr val="444444"/>
                </a:solidFill>
                <a:latin typeface="Arial"/>
                <a:cs typeface="Arial"/>
              </a:rPr>
              <a:t>representing</a:t>
            </a:r>
            <a:r>
              <a:rPr sz="1467" kern="0" spc="-53" dirty="0">
                <a:solidFill>
                  <a:srgbClr val="444444"/>
                </a:solidFill>
                <a:latin typeface="Arial"/>
                <a:cs typeface="Arial"/>
              </a:rPr>
              <a:t> </a:t>
            </a:r>
            <a:r>
              <a:rPr sz="1467" kern="0" dirty="0">
                <a:solidFill>
                  <a:srgbClr val="444444"/>
                </a:solidFill>
                <a:latin typeface="Arial"/>
                <a:cs typeface="Arial"/>
              </a:rPr>
              <a:t>a</a:t>
            </a:r>
            <a:r>
              <a:rPr sz="1467" kern="0" spc="-20" dirty="0">
                <a:solidFill>
                  <a:srgbClr val="444444"/>
                </a:solidFill>
                <a:latin typeface="Arial"/>
                <a:cs typeface="Arial"/>
              </a:rPr>
              <a:t> </a:t>
            </a:r>
            <a:r>
              <a:rPr sz="1467" kern="0" dirty="0">
                <a:solidFill>
                  <a:srgbClr val="444444"/>
                </a:solidFill>
                <a:latin typeface="Arial"/>
                <a:cs typeface="Arial"/>
              </a:rPr>
              <a:t>40%</a:t>
            </a:r>
            <a:r>
              <a:rPr sz="1467" kern="0" spc="-27" dirty="0">
                <a:solidFill>
                  <a:srgbClr val="444444"/>
                </a:solidFill>
                <a:latin typeface="Arial"/>
                <a:cs typeface="Arial"/>
              </a:rPr>
              <a:t> </a:t>
            </a:r>
            <a:r>
              <a:rPr sz="1467" kern="0" dirty="0">
                <a:solidFill>
                  <a:srgbClr val="444444"/>
                </a:solidFill>
                <a:latin typeface="Arial"/>
                <a:cs typeface="Arial"/>
              </a:rPr>
              <a:t>price</a:t>
            </a:r>
            <a:r>
              <a:rPr sz="1467" kern="0" spc="-20" dirty="0">
                <a:solidFill>
                  <a:srgbClr val="444444"/>
                </a:solidFill>
                <a:latin typeface="Arial"/>
                <a:cs typeface="Arial"/>
              </a:rPr>
              <a:t> </a:t>
            </a:r>
            <a:r>
              <a:rPr sz="1467" kern="0" dirty="0">
                <a:solidFill>
                  <a:srgbClr val="444444"/>
                </a:solidFill>
                <a:latin typeface="Arial"/>
                <a:cs typeface="Arial"/>
              </a:rPr>
              <a:t>increase</a:t>
            </a:r>
            <a:r>
              <a:rPr sz="1467" kern="0" spc="-20" dirty="0">
                <a:solidFill>
                  <a:srgbClr val="444444"/>
                </a:solidFill>
                <a:latin typeface="Arial"/>
                <a:cs typeface="Arial"/>
              </a:rPr>
              <a:t> </a:t>
            </a:r>
            <a:r>
              <a:rPr sz="1467" kern="0" dirty="0">
                <a:solidFill>
                  <a:srgbClr val="444444"/>
                </a:solidFill>
                <a:latin typeface="Arial"/>
                <a:cs typeface="Arial"/>
              </a:rPr>
              <a:t>over</a:t>
            </a:r>
            <a:r>
              <a:rPr sz="1467" kern="0" spc="-13" dirty="0">
                <a:solidFill>
                  <a:srgbClr val="444444"/>
                </a:solidFill>
                <a:latin typeface="Arial"/>
                <a:cs typeface="Arial"/>
              </a:rPr>
              <a:t> </a:t>
            </a:r>
            <a:r>
              <a:rPr sz="1467" kern="0" dirty="0">
                <a:solidFill>
                  <a:srgbClr val="444444"/>
                </a:solidFill>
                <a:latin typeface="Arial"/>
                <a:cs typeface="Arial"/>
              </a:rPr>
              <a:t>its</a:t>
            </a:r>
            <a:r>
              <a:rPr sz="1467" kern="0" spc="-13" dirty="0">
                <a:solidFill>
                  <a:srgbClr val="444444"/>
                </a:solidFill>
                <a:latin typeface="Arial"/>
                <a:cs typeface="Arial"/>
              </a:rPr>
              <a:t> “capped” </a:t>
            </a:r>
            <a:r>
              <a:rPr sz="1467" kern="0" dirty="0">
                <a:solidFill>
                  <a:srgbClr val="444444"/>
                </a:solidFill>
                <a:latin typeface="Arial"/>
                <a:cs typeface="Arial"/>
              </a:rPr>
              <a:t>amount</a:t>
            </a:r>
            <a:r>
              <a:rPr sz="1467" kern="0" spc="-53" dirty="0">
                <a:solidFill>
                  <a:srgbClr val="444444"/>
                </a:solidFill>
                <a:latin typeface="Arial"/>
                <a:cs typeface="Arial"/>
              </a:rPr>
              <a:t> </a:t>
            </a:r>
            <a:r>
              <a:rPr sz="1467" kern="0" dirty="0">
                <a:solidFill>
                  <a:srgbClr val="444444"/>
                </a:solidFill>
                <a:latin typeface="Arial"/>
                <a:cs typeface="Arial"/>
              </a:rPr>
              <a:t>due</a:t>
            </a:r>
            <a:r>
              <a:rPr sz="1467" kern="0" spc="-27" dirty="0">
                <a:solidFill>
                  <a:srgbClr val="444444"/>
                </a:solidFill>
                <a:latin typeface="Arial"/>
                <a:cs typeface="Arial"/>
              </a:rPr>
              <a:t> </a:t>
            </a:r>
            <a:r>
              <a:rPr sz="1467" kern="0" dirty="0">
                <a:solidFill>
                  <a:srgbClr val="444444"/>
                </a:solidFill>
                <a:latin typeface="Arial"/>
                <a:cs typeface="Arial"/>
              </a:rPr>
              <a:t>to</a:t>
            </a:r>
            <a:r>
              <a:rPr sz="1467" kern="0" spc="-40" dirty="0">
                <a:solidFill>
                  <a:srgbClr val="444444"/>
                </a:solidFill>
                <a:latin typeface="Arial"/>
                <a:cs typeface="Arial"/>
              </a:rPr>
              <a:t> </a:t>
            </a:r>
            <a:r>
              <a:rPr sz="1467" kern="0" dirty="0">
                <a:solidFill>
                  <a:srgbClr val="444444"/>
                </a:solidFill>
                <a:latin typeface="Arial"/>
                <a:cs typeface="Arial"/>
              </a:rPr>
              <a:t>scope</a:t>
            </a:r>
            <a:r>
              <a:rPr sz="1467" kern="0" spc="-27" dirty="0">
                <a:solidFill>
                  <a:srgbClr val="444444"/>
                </a:solidFill>
                <a:latin typeface="Arial"/>
                <a:cs typeface="Arial"/>
              </a:rPr>
              <a:t> </a:t>
            </a:r>
            <a:r>
              <a:rPr sz="1467" kern="0" dirty="0">
                <a:solidFill>
                  <a:srgbClr val="444444"/>
                </a:solidFill>
                <a:latin typeface="Arial"/>
                <a:cs typeface="Arial"/>
              </a:rPr>
              <a:t>omitted</a:t>
            </a:r>
            <a:r>
              <a:rPr sz="1467" kern="0" spc="-53" dirty="0">
                <a:solidFill>
                  <a:srgbClr val="444444"/>
                </a:solidFill>
                <a:latin typeface="Arial"/>
                <a:cs typeface="Arial"/>
              </a:rPr>
              <a:t> </a:t>
            </a:r>
            <a:r>
              <a:rPr sz="1467" kern="0" dirty="0">
                <a:solidFill>
                  <a:srgbClr val="444444"/>
                </a:solidFill>
                <a:latin typeface="Arial"/>
                <a:cs typeface="Arial"/>
              </a:rPr>
              <a:t>from</a:t>
            </a:r>
            <a:r>
              <a:rPr sz="1467" kern="0" spc="-87" dirty="0">
                <a:solidFill>
                  <a:srgbClr val="444444"/>
                </a:solidFill>
                <a:latin typeface="Arial"/>
                <a:cs typeface="Arial"/>
              </a:rPr>
              <a:t> </a:t>
            </a:r>
            <a:r>
              <a:rPr sz="1467" kern="0" dirty="0">
                <a:solidFill>
                  <a:srgbClr val="444444"/>
                </a:solidFill>
                <a:latin typeface="Arial"/>
                <a:cs typeface="Arial"/>
              </a:rPr>
              <a:t>its</a:t>
            </a:r>
            <a:r>
              <a:rPr sz="1467" kern="0" spc="-20" dirty="0">
                <a:solidFill>
                  <a:srgbClr val="444444"/>
                </a:solidFill>
                <a:latin typeface="Arial"/>
                <a:cs typeface="Arial"/>
              </a:rPr>
              <a:t> </a:t>
            </a:r>
            <a:r>
              <a:rPr sz="1467" kern="0" spc="-33" dirty="0">
                <a:solidFill>
                  <a:srgbClr val="444444"/>
                </a:solidFill>
                <a:latin typeface="Arial"/>
                <a:cs typeface="Arial"/>
              </a:rPr>
              <a:t>bid</a:t>
            </a:r>
            <a:endParaRPr sz="1467" kern="0">
              <a:solidFill>
                <a:sysClr val="windowText" lastClr="000000"/>
              </a:solidFill>
              <a:latin typeface="Arial"/>
              <a:cs typeface="Arial"/>
            </a:endParaRPr>
          </a:p>
        </p:txBody>
      </p:sp>
      <p:grpSp>
        <p:nvGrpSpPr>
          <p:cNvPr id="12" name="object 12"/>
          <p:cNvGrpSpPr/>
          <p:nvPr/>
        </p:nvGrpSpPr>
        <p:grpSpPr>
          <a:xfrm>
            <a:off x="787409" y="1933554"/>
            <a:ext cx="2629747" cy="1841500"/>
            <a:chOff x="590557" y="1450165"/>
            <a:chExt cx="1972310" cy="1381125"/>
          </a:xfrm>
        </p:grpSpPr>
        <p:sp>
          <p:nvSpPr>
            <p:cNvPr id="13" name="object 13"/>
            <p:cNvSpPr/>
            <p:nvPr/>
          </p:nvSpPr>
          <p:spPr>
            <a:xfrm>
              <a:off x="1600680" y="1450165"/>
              <a:ext cx="125095" cy="111125"/>
            </a:xfrm>
            <a:custGeom>
              <a:avLst/>
              <a:gdLst/>
              <a:ahLst/>
              <a:cxnLst/>
              <a:rect l="l" t="t" r="r" b="b"/>
              <a:pathLst>
                <a:path w="125094" h="111125">
                  <a:moveTo>
                    <a:pt x="26742" y="12379"/>
                  </a:moveTo>
                  <a:lnTo>
                    <a:pt x="16485" y="13661"/>
                  </a:lnTo>
                  <a:lnTo>
                    <a:pt x="8034" y="18442"/>
                  </a:lnTo>
                  <a:lnTo>
                    <a:pt x="2252" y="25981"/>
                  </a:lnTo>
                  <a:lnTo>
                    <a:pt x="0" y="35540"/>
                  </a:lnTo>
                  <a:lnTo>
                    <a:pt x="824" y="42298"/>
                  </a:lnTo>
                  <a:lnTo>
                    <a:pt x="3414" y="48484"/>
                  </a:lnTo>
                  <a:lnTo>
                    <a:pt x="7510" y="53834"/>
                  </a:lnTo>
                  <a:lnTo>
                    <a:pt x="12853" y="58087"/>
                  </a:lnTo>
                  <a:lnTo>
                    <a:pt x="12776" y="58455"/>
                  </a:lnTo>
                  <a:lnTo>
                    <a:pt x="12652" y="63493"/>
                  </a:lnTo>
                  <a:lnTo>
                    <a:pt x="11938" y="100569"/>
                  </a:lnTo>
                  <a:lnTo>
                    <a:pt x="11823" y="105576"/>
                  </a:lnTo>
                  <a:lnTo>
                    <a:pt x="16067" y="109969"/>
                  </a:lnTo>
                  <a:lnTo>
                    <a:pt x="29877" y="110860"/>
                  </a:lnTo>
                  <a:lnTo>
                    <a:pt x="34277" y="107020"/>
                  </a:lnTo>
                  <a:lnTo>
                    <a:pt x="34851" y="74306"/>
                  </a:lnTo>
                  <a:lnTo>
                    <a:pt x="47747" y="73009"/>
                  </a:lnTo>
                  <a:lnTo>
                    <a:pt x="61012" y="69349"/>
                  </a:lnTo>
                  <a:lnTo>
                    <a:pt x="71372" y="65532"/>
                  </a:lnTo>
                  <a:lnTo>
                    <a:pt x="75553" y="63770"/>
                  </a:lnTo>
                  <a:lnTo>
                    <a:pt x="124977" y="63770"/>
                  </a:lnTo>
                  <a:lnTo>
                    <a:pt x="106629" y="29294"/>
                  </a:lnTo>
                  <a:lnTo>
                    <a:pt x="94515" y="20227"/>
                  </a:lnTo>
                  <a:lnTo>
                    <a:pt x="86190" y="14468"/>
                  </a:lnTo>
                  <a:lnTo>
                    <a:pt x="35769" y="14468"/>
                  </a:lnTo>
                  <a:lnTo>
                    <a:pt x="32976" y="13300"/>
                  </a:lnTo>
                  <a:lnTo>
                    <a:pt x="29915" y="12563"/>
                  </a:lnTo>
                  <a:lnTo>
                    <a:pt x="26742" y="12379"/>
                  </a:lnTo>
                  <a:close/>
                </a:path>
                <a:path w="125094" h="111125">
                  <a:moveTo>
                    <a:pt x="124977" y="63770"/>
                  </a:moveTo>
                  <a:lnTo>
                    <a:pt x="75553" y="63770"/>
                  </a:lnTo>
                  <a:lnTo>
                    <a:pt x="124520" y="105945"/>
                  </a:lnTo>
                  <a:lnTo>
                    <a:pt x="124361" y="99709"/>
                  </a:lnTo>
                  <a:lnTo>
                    <a:pt x="124592" y="86654"/>
                  </a:lnTo>
                  <a:lnTo>
                    <a:pt x="124865" y="74306"/>
                  </a:lnTo>
                  <a:lnTo>
                    <a:pt x="124977" y="63770"/>
                  </a:lnTo>
                  <a:close/>
                </a:path>
                <a:path w="125094" h="111125">
                  <a:moveTo>
                    <a:pt x="56658" y="0"/>
                  </a:moveTo>
                  <a:lnTo>
                    <a:pt x="54706" y="399"/>
                  </a:lnTo>
                  <a:lnTo>
                    <a:pt x="45714" y="921"/>
                  </a:lnTo>
                  <a:lnTo>
                    <a:pt x="38294" y="6573"/>
                  </a:lnTo>
                  <a:lnTo>
                    <a:pt x="35769" y="14468"/>
                  </a:lnTo>
                  <a:lnTo>
                    <a:pt x="86190" y="14468"/>
                  </a:lnTo>
                  <a:lnTo>
                    <a:pt x="80744" y="10700"/>
                  </a:lnTo>
                  <a:lnTo>
                    <a:pt x="67406" y="3194"/>
                  </a:lnTo>
                  <a:lnTo>
                    <a:pt x="65685" y="2273"/>
                  </a:lnTo>
                  <a:lnTo>
                    <a:pt x="63848" y="1597"/>
                  </a:lnTo>
                  <a:lnTo>
                    <a:pt x="61896" y="1105"/>
                  </a:lnTo>
                  <a:lnTo>
                    <a:pt x="59103" y="245"/>
                  </a:lnTo>
                  <a:lnTo>
                    <a:pt x="56658" y="0"/>
                  </a:lnTo>
                  <a:close/>
                </a:path>
              </a:pathLst>
            </a:custGeom>
            <a:solidFill>
              <a:srgbClr val="4397D2"/>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4" name="object 14"/>
            <p:cNvSpPr/>
            <p:nvPr/>
          </p:nvSpPr>
          <p:spPr>
            <a:xfrm>
              <a:off x="1713649" y="1546987"/>
              <a:ext cx="13335" cy="24765"/>
            </a:xfrm>
            <a:custGeom>
              <a:avLst/>
              <a:gdLst/>
              <a:ahLst/>
              <a:cxnLst/>
              <a:rect l="l" t="t" r="r" b="b"/>
              <a:pathLst>
                <a:path w="13335" h="24765">
                  <a:moveTo>
                    <a:pt x="306" y="0"/>
                  </a:moveTo>
                  <a:lnTo>
                    <a:pt x="0" y="24236"/>
                  </a:lnTo>
                  <a:lnTo>
                    <a:pt x="7037" y="24697"/>
                  </a:lnTo>
                  <a:lnTo>
                    <a:pt x="12814" y="19628"/>
                  </a:lnTo>
                  <a:lnTo>
                    <a:pt x="12968" y="6204"/>
                  </a:lnTo>
                  <a:lnTo>
                    <a:pt x="7343" y="430"/>
                  </a:lnTo>
                  <a:lnTo>
                    <a:pt x="306" y="0"/>
                  </a:lnTo>
                  <a:close/>
                </a:path>
              </a:pathLst>
            </a:custGeom>
            <a:solidFill>
              <a:srgbClr val="F8D2AE"/>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15" name="object 15"/>
            <p:cNvPicPr/>
            <p:nvPr/>
          </p:nvPicPr>
          <p:blipFill>
            <a:blip r:embed="rId3" cstate="print"/>
            <a:stretch>
              <a:fillRect/>
            </a:stretch>
          </p:blipFill>
          <p:spPr>
            <a:xfrm>
              <a:off x="1610973" y="1540721"/>
              <a:ext cx="88017" cy="115498"/>
            </a:xfrm>
            <a:prstGeom prst="rect">
              <a:avLst/>
            </a:prstGeom>
          </p:spPr>
        </p:pic>
        <p:pic>
          <p:nvPicPr>
            <p:cNvPr id="16" name="object 16"/>
            <p:cNvPicPr/>
            <p:nvPr/>
          </p:nvPicPr>
          <p:blipFill>
            <a:blip r:embed="rId4" cstate="print"/>
            <a:stretch>
              <a:fillRect/>
            </a:stretch>
          </p:blipFill>
          <p:spPr>
            <a:xfrm>
              <a:off x="590557" y="1494282"/>
              <a:ext cx="1972156" cy="1336970"/>
            </a:xfrm>
            <a:prstGeom prst="rect">
              <a:avLst/>
            </a:prstGeom>
          </p:spPr>
        </p:pic>
      </p:grpSp>
      <p:sp>
        <p:nvSpPr>
          <p:cNvPr id="17" name="object 17"/>
          <p:cNvSpPr txBox="1"/>
          <p:nvPr/>
        </p:nvSpPr>
        <p:spPr>
          <a:xfrm>
            <a:off x="409787" y="1259161"/>
            <a:ext cx="3285067" cy="695255"/>
          </a:xfrm>
          <a:prstGeom prst="rect">
            <a:avLst/>
          </a:prstGeom>
        </p:spPr>
        <p:txBody>
          <a:bodyPr vert="horz" wrap="square" lIns="0" tIns="17780" rIns="0" bIns="0" rtlCol="0">
            <a:spAutoFit/>
          </a:bodyPr>
          <a:lstStyle/>
          <a:p>
            <a:pPr marL="16933" marR="6773" defTabSz="1219170" fontAlgn="auto">
              <a:spcBef>
                <a:spcPts val="140"/>
              </a:spcBef>
              <a:spcAft>
                <a:spcPts val="0"/>
              </a:spcAft>
            </a:pPr>
            <a:r>
              <a:rPr sz="1467" b="1" i="1" kern="0" dirty="0">
                <a:solidFill>
                  <a:srgbClr val="444444"/>
                </a:solidFill>
                <a:latin typeface="Arial"/>
                <a:cs typeface="Arial"/>
              </a:rPr>
              <a:t>Cost</a:t>
            </a:r>
            <a:r>
              <a:rPr sz="1467" b="1" i="1" kern="0" spc="-33" dirty="0">
                <a:solidFill>
                  <a:srgbClr val="444444"/>
                </a:solidFill>
                <a:latin typeface="Arial"/>
                <a:cs typeface="Arial"/>
              </a:rPr>
              <a:t> </a:t>
            </a:r>
            <a:r>
              <a:rPr sz="1467" b="1" i="1" kern="0" dirty="0">
                <a:solidFill>
                  <a:srgbClr val="444444"/>
                </a:solidFill>
                <a:latin typeface="Arial"/>
                <a:cs typeface="Arial"/>
              </a:rPr>
              <a:t>containment</a:t>
            </a:r>
            <a:r>
              <a:rPr sz="1467" b="1" i="1" kern="0" spc="-67" dirty="0">
                <a:solidFill>
                  <a:srgbClr val="444444"/>
                </a:solidFill>
                <a:latin typeface="Arial"/>
                <a:cs typeface="Arial"/>
              </a:rPr>
              <a:t> </a:t>
            </a:r>
            <a:r>
              <a:rPr sz="1467" b="1" i="1" kern="0" dirty="0">
                <a:solidFill>
                  <a:srgbClr val="444444"/>
                </a:solidFill>
                <a:latin typeface="Arial"/>
                <a:cs typeface="Arial"/>
              </a:rPr>
              <a:t>provisions</a:t>
            </a:r>
            <a:r>
              <a:rPr sz="1467" b="1" i="1" kern="0" spc="-53" dirty="0">
                <a:solidFill>
                  <a:srgbClr val="444444"/>
                </a:solidFill>
                <a:latin typeface="Arial"/>
                <a:cs typeface="Arial"/>
              </a:rPr>
              <a:t> </a:t>
            </a:r>
            <a:r>
              <a:rPr sz="1467" b="1" i="1" kern="0" spc="-13" dirty="0">
                <a:solidFill>
                  <a:srgbClr val="444444"/>
                </a:solidFill>
                <a:latin typeface="Arial"/>
                <a:cs typeface="Arial"/>
              </a:rPr>
              <a:t>protect </a:t>
            </a:r>
            <a:r>
              <a:rPr sz="1467" b="1" i="1" kern="0" dirty="0">
                <a:solidFill>
                  <a:srgbClr val="444444"/>
                </a:solidFill>
                <a:latin typeface="Arial"/>
                <a:cs typeface="Arial"/>
              </a:rPr>
              <a:t>customers</a:t>
            </a:r>
            <a:r>
              <a:rPr sz="1467" b="1" i="1" kern="0" spc="-67" dirty="0">
                <a:solidFill>
                  <a:srgbClr val="444444"/>
                </a:solidFill>
                <a:latin typeface="Arial"/>
                <a:cs typeface="Arial"/>
              </a:rPr>
              <a:t> </a:t>
            </a:r>
            <a:r>
              <a:rPr sz="1467" b="1" i="1" kern="0" dirty="0">
                <a:solidFill>
                  <a:srgbClr val="444444"/>
                </a:solidFill>
                <a:latin typeface="Arial"/>
                <a:cs typeface="Arial"/>
              </a:rPr>
              <a:t>from</a:t>
            </a:r>
            <a:r>
              <a:rPr sz="1467" b="1" i="1" kern="0" spc="-80" dirty="0">
                <a:solidFill>
                  <a:srgbClr val="444444"/>
                </a:solidFill>
                <a:latin typeface="Arial"/>
                <a:cs typeface="Arial"/>
              </a:rPr>
              <a:t> </a:t>
            </a:r>
            <a:r>
              <a:rPr sz="1467" b="1" i="1" kern="0" dirty="0">
                <a:solidFill>
                  <a:srgbClr val="444444"/>
                </a:solidFill>
                <a:latin typeface="Arial"/>
                <a:cs typeface="Arial"/>
              </a:rPr>
              <a:t>unexpected</a:t>
            </a:r>
            <a:r>
              <a:rPr sz="1467" b="1" i="1" kern="0" spc="-53" dirty="0">
                <a:solidFill>
                  <a:srgbClr val="444444"/>
                </a:solidFill>
                <a:latin typeface="Arial"/>
                <a:cs typeface="Arial"/>
              </a:rPr>
              <a:t> </a:t>
            </a:r>
            <a:r>
              <a:rPr sz="1467" b="1" i="1" kern="0" spc="-27" dirty="0">
                <a:solidFill>
                  <a:srgbClr val="444444"/>
                </a:solidFill>
                <a:latin typeface="Arial"/>
                <a:cs typeface="Arial"/>
              </a:rPr>
              <a:t>cost </a:t>
            </a:r>
            <a:r>
              <a:rPr sz="1467" b="1" i="1" kern="0" dirty="0">
                <a:solidFill>
                  <a:srgbClr val="444444"/>
                </a:solidFill>
                <a:latin typeface="Arial"/>
                <a:cs typeface="Arial"/>
              </a:rPr>
              <a:t>increases</a:t>
            </a:r>
            <a:r>
              <a:rPr sz="1467" b="1" i="1" kern="0" spc="-47" dirty="0">
                <a:solidFill>
                  <a:srgbClr val="444444"/>
                </a:solidFill>
                <a:latin typeface="Arial"/>
                <a:cs typeface="Arial"/>
              </a:rPr>
              <a:t> </a:t>
            </a:r>
            <a:r>
              <a:rPr sz="1467" b="1" i="1" kern="0" dirty="0">
                <a:solidFill>
                  <a:srgbClr val="444444"/>
                </a:solidFill>
                <a:latin typeface="Arial"/>
                <a:cs typeface="Arial"/>
              </a:rPr>
              <a:t>and</a:t>
            </a:r>
            <a:r>
              <a:rPr sz="1467" b="1" i="1" kern="0" spc="-33" dirty="0">
                <a:solidFill>
                  <a:srgbClr val="444444"/>
                </a:solidFill>
                <a:latin typeface="Arial"/>
                <a:cs typeface="Arial"/>
              </a:rPr>
              <a:t> </a:t>
            </a:r>
            <a:r>
              <a:rPr sz="1467" b="1" i="1" kern="0" dirty="0">
                <a:solidFill>
                  <a:srgbClr val="444444"/>
                </a:solidFill>
                <a:latin typeface="Arial"/>
                <a:cs typeface="Arial"/>
              </a:rPr>
              <a:t>provide</a:t>
            </a:r>
            <a:r>
              <a:rPr sz="1467" b="1" i="1" kern="0" spc="-33" dirty="0">
                <a:solidFill>
                  <a:srgbClr val="444444"/>
                </a:solidFill>
                <a:latin typeface="Arial"/>
                <a:cs typeface="Arial"/>
              </a:rPr>
              <a:t> </a:t>
            </a:r>
            <a:r>
              <a:rPr sz="1467" b="1" i="1" kern="0" spc="-13" dirty="0">
                <a:solidFill>
                  <a:srgbClr val="444444"/>
                </a:solidFill>
                <a:latin typeface="Arial"/>
                <a:cs typeface="Arial"/>
              </a:rPr>
              <a:t>certainty</a:t>
            </a:r>
            <a:endParaRPr sz="1467" kern="0">
              <a:solidFill>
                <a:sysClr val="windowText" lastClr="000000"/>
              </a:solidFill>
              <a:latin typeface="Arial"/>
              <a:cs typeface="Arial"/>
            </a:endParaRPr>
          </a:p>
        </p:txBody>
      </p:sp>
      <p:grpSp>
        <p:nvGrpSpPr>
          <p:cNvPr id="18" name="object 18"/>
          <p:cNvGrpSpPr/>
          <p:nvPr/>
        </p:nvGrpSpPr>
        <p:grpSpPr>
          <a:xfrm>
            <a:off x="4119372" y="1839467"/>
            <a:ext cx="889000" cy="889000"/>
            <a:chOff x="3089529" y="1379600"/>
            <a:chExt cx="666750" cy="666750"/>
          </a:xfrm>
        </p:grpSpPr>
        <p:sp>
          <p:nvSpPr>
            <p:cNvPr id="19" name="object 19"/>
            <p:cNvSpPr/>
            <p:nvPr/>
          </p:nvSpPr>
          <p:spPr>
            <a:xfrm>
              <a:off x="3099054" y="1389125"/>
              <a:ext cx="647700" cy="647700"/>
            </a:xfrm>
            <a:custGeom>
              <a:avLst/>
              <a:gdLst/>
              <a:ahLst/>
              <a:cxnLst/>
              <a:rect l="l" t="t" r="r" b="b"/>
              <a:pathLst>
                <a:path w="647700" h="647700">
                  <a:moveTo>
                    <a:pt x="323849" y="0"/>
                  </a:moveTo>
                  <a:lnTo>
                    <a:pt x="276003" y="3512"/>
                  </a:lnTo>
                  <a:lnTo>
                    <a:pt x="230332" y="13714"/>
                  </a:lnTo>
                  <a:lnTo>
                    <a:pt x="187340" y="30106"/>
                  </a:lnTo>
                  <a:lnTo>
                    <a:pt x="147528" y="52184"/>
                  </a:lnTo>
                  <a:lnTo>
                    <a:pt x="111397" y="79448"/>
                  </a:lnTo>
                  <a:lnTo>
                    <a:pt x="79448" y="111397"/>
                  </a:lnTo>
                  <a:lnTo>
                    <a:pt x="52184" y="147528"/>
                  </a:lnTo>
                  <a:lnTo>
                    <a:pt x="30106" y="187340"/>
                  </a:lnTo>
                  <a:lnTo>
                    <a:pt x="13714" y="230332"/>
                  </a:lnTo>
                  <a:lnTo>
                    <a:pt x="3512" y="276003"/>
                  </a:lnTo>
                  <a:lnTo>
                    <a:pt x="0" y="323850"/>
                  </a:lnTo>
                  <a:lnTo>
                    <a:pt x="3512" y="371696"/>
                  </a:lnTo>
                  <a:lnTo>
                    <a:pt x="13714" y="417367"/>
                  </a:lnTo>
                  <a:lnTo>
                    <a:pt x="30106" y="460359"/>
                  </a:lnTo>
                  <a:lnTo>
                    <a:pt x="52184" y="500171"/>
                  </a:lnTo>
                  <a:lnTo>
                    <a:pt x="79448" y="536302"/>
                  </a:lnTo>
                  <a:lnTo>
                    <a:pt x="111397" y="568251"/>
                  </a:lnTo>
                  <a:lnTo>
                    <a:pt x="147528" y="595515"/>
                  </a:lnTo>
                  <a:lnTo>
                    <a:pt x="187340" y="617593"/>
                  </a:lnTo>
                  <a:lnTo>
                    <a:pt x="230332" y="633985"/>
                  </a:lnTo>
                  <a:lnTo>
                    <a:pt x="276003" y="644187"/>
                  </a:lnTo>
                  <a:lnTo>
                    <a:pt x="323849" y="647700"/>
                  </a:lnTo>
                  <a:lnTo>
                    <a:pt x="371696" y="644187"/>
                  </a:lnTo>
                  <a:lnTo>
                    <a:pt x="417367" y="633985"/>
                  </a:lnTo>
                  <a:lnTo>
                    <a:pt x="460359" y="617593"/>
                  </a:lnTo>
                  <a:lnTo>
                    <a:pt x="500171" y="595515"/>
                  </a:lnTo>
                  <a:lnTo>
                    <a:pt x="536302" y="568251"/>
                  </a:lnTo>
                  <a:lnTo>
                    <a:pt x="568251" y="536302"/>
                  </a:lnTo>
                  <a:lnTo>
                    <a:pt x="595515" y="500171"/>
                  </a:lnTo>
                  <a:lnTo>
                    <a:pt x="617593" y="460359"/>
                  </a:lnTo>
                  <a:lnTo>
                    <a:pt x="633985" y="417367"/>
                  </a:lnTo>
                  <a:lnTo>
                    <a:pt x="644187" y="371696"/>
                  </a:lnTo>
                  <a:lnTo>
                    <a:pt x="647699" y="323850"/>
                  </a:lnTo>
                  <a:lnTo>
                    <a:pt x="644187" y="276003"/>
                  </a:lnTo>
                  <a:lnTo>
                    <a:pt x="633985" y="230332"/>
                  </a:lnTo>
                  <a:lnTo>
                    <a:pt x="617593" y="187340"/>
                  </a:lnTo>
                  <a:lnTo>
                    <a:pt x="595515" y="147528"/>
                  </a:lnTo>
                  <a:lnTo>
                    <a:pt x="568251" y="111397"/>
                  </a:lnTo>
                  <a:lnTo>
                    <a:pt x="536302" y="79448"/>
                  </a:lnTo>
                  <a:lnTo>
                    <a:pt x="500171" y="52184"/>
                  </a:lnTo>
                  <a:lnTo>
                    <a:pt x="460359" y="30106"/>
                  </a:lnTo>
                  <a:lnTo>
                    <a:pt x="417367" y="13714"/>
                  </a:lnTo>
                  <a:lnTo>
                    <a:pt x="371696" y="3512"/>
                  </a:lnTo>
                  <a:lnTo>
                    <a:pt x="323849" y="0"/>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0" name="object 20"/>
            <p:cNvSpPr/>
            <p:nvPr/>
          </p:nvSpPr>
          <p:spPr>
            <a:xfrm>
              <a:off x="3099054" y="1389125"/>
              <a:ext cx="647700" cy="647700"/>
            </a:xfrm>
            <a:custGeom>
              <a:avLst/>
              <a:gdLst/>
              <a:ahLst/>
              <a:cxnLst/>
              <a:rect l="l" t="t" r="r" b="b"/>
              <a:pathLst>
                <a:path w="647700" h="647700">
                  <a:moveTo>
                    <a:pt x="0" y="323850"/>
                  </a:moveTo>
                  <a:lnTo>
                    <a:pt x="3512" y="276003"/>
                  </a:lnTo>
                  <a:lnTo>
                    <a:pt x="13714" y="230332"/>
                  </a:lnTo>
                  <a:lnTo>
                    <a:pt x="30106" y="187340"/>
                  </a:lnTo>
                  <a:lnTo>
                    <a:pt x="52184" y="147528"/>
                  </a:lnTo>
                  <a:lnTo>
                    <a:pt x="79448" y="111397"/>
                  </a:lnTo>
                  <a:lnTo>
                    <a:pt x="111397" y="79448"/>
                  </a:lnTo>
                  <a:lnTo>
                    <a:pt x="147528" y="52184"/>
                  </a:lnTo>
                  <a:lnTo>
                    <a:pt x="187340" y="30106"/>
                  </a:lnTo>
                  <a:lnTo>
                    <a:pt x="230332" y="13714"/>
                  </a:lnTo>
                  <a:lnTo>
                    <a:pt x="276003" y="3512"/>
                  </a:lnTo>
                  <a:lnTo>
                    <a:pt x="323849" y="0"/>
                  </a:lnTo>
                  <a:lnTo>
                    <a:pt x="371696" y="3512"/>
                  </a:lnTo>
                  <a:lnTo>
                    <a:pt x="417367" y="13714"/>
                  </a:lnTo>
                  <a:lnTo>
                    <a:pt x="460359" y="30106"/>
                  </a:lnTo>
                  <a:lnTo>
                    <a:pt x="500171" y="52184"/>
                  </a:lnTo>
                  <a:lnTo>
                    <a:pt x="536302" y="79448"/>
                  </a:lnTo>
                  <a:lnTo>
                    <a:pt x="568251" y="111397"/>
                  </a:lnTo>
                  <a:lnTo>
                    <a:pt x="595515" y="147528"/>
                  </a:lnTo>
                  <a:lnTo>
                    <a:pt x="617593" y="187340"/>
                  </a:lnTo>
                  <a:lnTo>
                    <a:pt x="633985" y="230332"/>
                  </a:lnTo>
                  <a:lnTo>
                    <a:pt x="644187" y="276003"/>
                  </a:lnTo>
                  <a:lnTo>
                    <a:pt x="647699" y="323850"/>
                  </a:lnTo>
                  <a:lnTo>
                    <a:pt x="644187" y="371696"/>
                  </a:lnTo>
                  <a:lnTo>
                    <a:pt x="633985" y="417367"/>
                  </a:lnTo>
                  <a:lnTo>
                    <a:pt x="617593" y="460359"/>
                  </a:lnTo>
                  <a:lnTo>
                    <a:pt x="595515" y="500171"/>
                  </a:lnTo>
                  <a:lnTo>
                    <a:pt x="568251" y="536302"/>
                  </a:lnTo>
                  <a:lnTo>
                    <a:pt x="536302" y="568251"/>
                  </a:lnTo>
                  <a:lnTo>
                    <a:pt x="500171" y="595515"/>
                  </a:lnTo>
                  <a:lnTo>
                    <a:pt x="460359" y="617593"/>
                  </a:lnTo>
                  <a:lnTo>
                    <a:pt x="417367" y="633985"/>
                  </a:lnTo>
                  <a:lnTo>
                    <a:pt x="371696" y="644187"/>
                  </a:lnTo>
                  <a:lnTo>
                    <a:pt x="323849" y="647700"/>
                  </a:lnTo>
                  <a:lnTo>
                    <a:pt x="276003" y="644187"/>
                  </a:lnTo>
                  <a:lnTo>
                    <a:pt x="230332" y="633985"/>
                  </a:lnTo>
                  <a:lnTo>
                    <a:pt x="187340" y="617593"/>
                  </a:lnTo>
                  <a:lnTo>
                    <a:pt x="147528" y="595515"/>
                  </a:lnTo>
                  <a:lnTo>
                    <a:pt x="111397" y="568251"/>
                  </a:lnTo>
                  <a:lnTo>
                    <a:pt x="79448" y="536302"/>
                  </a:lnTo>
                  <a:lnTo>
                    <a:pt x="52184" y="500171"/>
                  </a:lnTo>
                  <a:lnTo>
                    <a:pt x="30106" y="460359"/>
                  </a:lnTo>
                  <a:lnTo>
                    <a:pt x="13714" y="417367"/>
                  </a:lnTo>
                  <a:lnTo>
                    <a:pt x="3512" y="371696"/>
                  </a:lnTo>
                  <a:lnTo>
                    <a:pt x="0" y="323850"/>
                  </a:lnTo>
                  <a:close/>
                </a:path>
              </a:pathLst>
            </a:custGeom>
            <a:ln w="19050">
              <a:solidFill>
                <a:srgbClr val="444444"/>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1" name="object 21"/>
            <p:cNvSpPr/>
            <p:nvPr/>
          </p:nvSpPr>
          <p:spPr>
            <a:xfrm>
              <a:off x="3244796" y="1529861"/>
              <a:ext cx="241300" cy="313055"/>
            </a:xfrm>
            <a:custGeom>
              <a:avLst/>
              <a:gdLst/>
              <a:ahLst/>
              <a:cxnLst/>
              <a:rect l="l" t="t" r="r" b="b"/>
              <a:pathLst>
                <a:path w="241300" h="313055">
                  <a:moveTo>
                    <a:pt x="178210" y="0"/>
                  </a:moveTo>
                  <a:lnTo>
                    <a:pt x="170160" y="2082"/>
                  </a:lnTo>
                  <a:lnTo>
                    <a:pt x="163968" y="8331"/>
                  </a:lnTo>
                  <a:lnTo>
                    <a:pt x="2154" y="288121"/>
                  </a:lnTo>
                  <a:lnTo>
                    <a:pt x="0" y="296666"/>
                  </a:lnTo>
                  <a:lnTo>
                    <a:pt x="2257" y="304631"/>
                  </a:lnTo>
                  <a:lnTo>
                    <a:pt x="8075" y="310514"/>
                  </a:lnTo>
                  <a:lnTo>
                    <a:pt x="16602" y="312809"/>
                  </a:lnTo>
                  <a:lnTo>
                    <a:pt x="19619" y="312809"/>
                  </a:lnTo>
                  <a:lnTo>
                    <a:pt x="165620" y="167365"/>
                  </a:lnTo>
                  <a:lnTo>
                    <a:pt x="165620" y="74164"/>
                  </a:lnTo>
                  <a:lnTo>
                    <a:pt x="230428" y="74165"/>
                  </a:lnTo>
                  <a:lnTo>
                    <a:pt x="192451" y="8331"/>
                  </a:lnTo>
                  <a:lnTo>
                    <a:pt x="186259" y="2083"/>
                  </a:lnTo>
                  <a:lnTo>
                    <a:pt x="178210" y="0"/>
                  </a:lnTo>
                  <a:close/>
                </a:path>
                <a:path w="241300" h="313055">
                  <a:moveTo>
                    <a:pt x="230428" y="74165"/>
                  </a:moveTo>
                  <a:lnTo>
                    <a:pt x="190387" y="74164"/>
                  </a:lnTo>
                  <a:lnTo>
                    <a:pt x="190387" y="142692"/>
                  </a:lnTo>
                  <a:lnTo>
                    <a:pt x="240920" y="92352"/>
                  </a:lnTo>
                  <a:lnTo>
                    <a:pt x="230428" y="74165"/>
                  </a:lnTo>
                  <a:close/>
                </a:path>
              </a:pathLst>
            </a:custGeom>
            <a:solidFill>
              <a:srgbClr val="444444"/>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22" name="object 22"/>
          <p:cNvSpPr/>
          <p:nvPr/>
        </p:nvSpPr>
        <p:spPr>
          <a:xfrm>
            <a:off x="554555" y="2199454"/>
            <a:ext cx="341205" cy="320887"/>
          </a:xfrm>
          <a:custGeom>
            <a:avLst/>
            <a:gdLst/>
            <a:ahLst/>
            <a:cxnLst/>
            <a:rect l="l" t="t" r="r" b="b"/>
            <a:pathLst>
              <a:path w="255904" h="240664">
                <a:moveTo>
                  <a:pt x="45052" y="0"/>
                </a:moveTo>
                <a:lnTo>
                  <a:pt x="41154" y="3480"/>
                </a:lnTo>
                <a:lnTo>
                  <a:pt x="42453" y="6960"/>
                </a:lnTo>
                <a:lnTo>
                  <a:pt x="59781" y="56116"/>
                </a:lnTo>
                <a:lnTo>
                  <a:pt x="34656" y="93527"/>
                </a:lnTo>
                <a:lnTo>
                  <a:pt x="33789" y="96137"/>
                </a:lnTo>
                <a:lnTo>
                  <a:pt x="31623" y="97877"/>
                </a:lnTo>
                <a:lnTo>
                  <a:pt x="28591" y="98747"/>
                </a:lnTo>
                <a:lnTo>
                  <a:pt x="12996" y="102662"/>
                </a:lnTo>
                <a:lnTo>
                  <a:pt x="5198" y="104402"/>
                </a:lnTo>
                <a:lnTo>
                  <a:pt x="0" y="111363"/>
                </a:lnTo>
                <a:lnTo>
                  <a:pt x="0" y="161389"/>
                </a:lnTo>
                <a:lnTo>
                  <a:pt x="5198" y="168349"/>
                </a:lnTo>
                <a:lnTo>
                  <a:pt x="12996" y="170524"/>
                </a:lnTo>
                <a:lnTo>
                  <a:pt x="29024" y="174440"/>
                </a:lnTo>
                <a:lnTo>
                  <a:pt x="31623" y="175310"/>
                </a:lnTo>
                <a:lnTo>
                  <a:pt x="33789" y="177050"/>
                </a:lnTo>
                <a:lnTo>
                  <a:pt x="41323" y="192044"/>
                </a:lnTo>
                <a:lnTo>
                  <a:pt x="48897" y="203694"/>
                </a:lnTo>
                <a:lnTo>
                  <a:pt x="57690" y="214529"/>
                </a:lnTo>
                <a:lnTo>
                  <a:pt x="68878" y="225771"/>
                </a:lnTo>
                <a:lnTo>
                  <a:pt x="70178" y="227511"/>
                </a:lnTo>
                <a:lnTo>
                  <a:pt x="70611" y="229686"/>
                </a:lnTo>
                <a:lnTo>
                  <a:pt x="72413" y="240661"/>
                </a:lnTo>
                <a:lnTo>
                  <a:pt x="251959" y="60466"/>
                </a:lnTo>
                <a:lnTo>
                  <a:pt x="202304" y="60466"/>
                </a:lnTo>
                <a:lnTo>
                  <a:pt x="201005" y="60031"/>
                </a:lnTo>
                <a:lnTo>
                  <a:pt x="200138" y="59596"/>
                </a:lnTo>
                <a:lnTo>
                  <a:pt x="189532" y="55280"/>
                </a:lnTo>
                <a:lnTo>
                  <a:pt x="186389" y="54376"/>
                </a:lnTo>
                <a:lnTo>
                  <a:pt x="127360" y="54376"/>
                </a:lnTo>
                <a:lnTo>
                  <a:pt x="122595" y="51766"/>
                </a:lnTo>
                <a:lnTo>
                  <a:pt x="119996" y="42196"/>
                </a:lnTo>
                <a:lnTo>
                  <a:pt x="122595" y="37411"/>
                </a:lnTo>
                <a:lnTo>
                  <a:pt x="127360" y="36106"/>
                </a:lnTo>
                <a:lnTo>
                  <a:pt x="134576" y="34393"/>
                </a:lnTo>
                <a:lnTo>
                  <a:pt x="141873" y="33169"/>
                </a:lnTo>
                <a:lnTo>
                  <a:pt x="149169" y="32435"/>
                </a:lnTo>
                <a:lnTo>
                  <a:pt x="156385" y="32191"/>
                </a:lnTo>
                <a:lnTo>
                  <a:pt x="220246" y="32191"/>
                </a:lnTo>
                <a:lnTo>
                  <a:pt x="208968" y="26970"/>
                </a:lnTo>
                <a:lnTo>
                  <a:pt x="101802" y="26970"/>
                </a:lnTo>
                <a:lnTo>
                  <a:pt x="48518" y="1740"/>
                </a:lnTo>
                <a:lnTo>
                  <a:pt x="45052" y="0"/>
                </a:lnTo>
                <a:close/>
              </a:path>
              <a:path w="255904" h="240664">
                <a:moveTo>
                  <a:pt x="220246" y="32191"/>
                </a:moveTo>
                <a:lnTo>
                  <a:pt x="156385" y="32191"/>
                </a:lnTo>
                <a:lnTo>
                  <a:pt x="168927" y="32918"/>
                </a:lnTo>
                <a:lnTo>
                  <a:pt x="181673" y="35073"/>
                </a:lnTo>
                <a:lnTo>
                  <a:pt x="194337" y="38614"/>
                </a:lnTo>
                <a:lnTo>
                  <a:pt x="206636" y="43501"/>
                </a:lnTo>
                <a:lnTo>
                  <a:pt x="211401" y="45676"/>
                </a:lnTo>
                <a:lnTo>
                  <a:pt x="213567" y="50896"/>
                </a:lnTo>
                <a:lnTo>
                  <a:pt x="211387" y="55280"/>
                </a:lnTo>
                <a:lnTo>
                  <a:pt x="210102" y="58291"/>
                </a:lnTo>
                <a:lnTo>
                  <a:pt x="206636" y="60466"/>
                </a:lnTo>
                <a:lnTo>
                  <a:pt x="251959" y="60466"/>
                </a:lnTo>
                <a:lnTo>
                  <a:pt x="255568" y="56844"/>
                </a:lnTo>
                <a:lnTo>
                  <a:pt x="233874" y="38498"/>
                </a:lnTo>
                <a:lnTo>
                  <a:pt x="220246" y="32191"/>
                </a:lnTo>
                <a:close/>
              </a:path>
              <a:path w="255904" h="240664">
                <a:moveTo>
                  <a:pt x="156818" y="49591"/>
                </a:moveTo>
                <a:lnTo>
                  <a:pt x="148587" y="49591"/>
                </a:lnTo>
                <a:lnTo>
                  <a:pt x="140357" y="50896"/>
                </a:lnTo>
                <a:lnTo>
                  <a:pt x="127360" y="54376"/>
                </a:lnTo>
                <a:lnTo>
                  <a:pt x="186389" y="54376"/>
                </a:lnTo>
                <a:lnTo>
                  <a:pt x="178641" y="52147"/>
                </a:lnTo>
                <a:lnTo>
                  <a:pt x="167668" y="50237"/>
                </a:lnTo>
                <a:lnTo>
                  <a:pt x="156818" y="49591"/>
                </a:lnTo>
                <a:close/>
              </a:path>
              <a:path w="255904" h="240664">
                <a:moveTo>
                  <a:pt x="155952" y="14790"/>
                </a:moveTo>
                <a:lnTo>
                  <a:pt x="142008" y="15592"/>
                </a:lnTo>
                <a:lnTo>
                  <a:pt x="128227" y="17944"/>
                </a:lnTo>
                <a:lnTo>
                  <a:pt x="114771" y="21764"/>
                </a:lnTo>
                <a:lnTo>
                  <a:pt x="101802" y="26970"/>
                </a:lnTo>
                <a:lnTo>
                  <a:pt x="208968" y="26970"/>
                </a:lnTo>
                <a:lnTo>
                  <a:pt x="196192" y="21057"/>
                </a:lnTo>
                <a:lnTo>
                  <a:pt x="155952" y="14790"/>
                </a:lnTo>
                <a:close/>
              </a:path>
            </a:pathLst>
          </a:custGeom>
          <a:solidFill>
            <a:srgbClr val="F47C3C"/>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3" name="object 23"/>
          <p:cNvSpPr txBox="1"/>
          <p:nvPr/>
        </p:nvSpPr>
        <p:spPr>
          <a:xfrm>
            <a:off x="484969" y="2595034"/>
            <a:ext cx="518160" cy="181310"/>
          </a:xfrm>
          <a:prstGeom prst="rect">
            <a:avLst/>
          </a:prstGeom>
        </p:spPr>
        <p:txBody>
          <a:bodyPr vert="horz" wrap="square" lIns="0" tIns="16933" rIns="0" bIns="0" rtlCol="0">
            <a:spAutoFit/>
          </a:bodyPr>
          <a:lstStyle/>
          <a:p>
            <a:pPr marL="16933" defTabSz="1219170" fontAlgn="auto">
              <a:spcBef>
                <a:spcPts val="133"/>
              </a:spcBef>
              <a:spcAft>
                <a:spcPts val="0"/>
              </a:spcAft>
            </a:pPr>
            <a:r>
              <a:rPr sz="1067" i="1" kern="0" spc="-13" dirty="0">
                <a:solidFill>
                  <a:srgbClr val="F47C3C"/>
                </a:solidFill>
                <a:latin typeface="Arial"/>
                <a:cs typeface="Arial"/>
              </a:rPr>
              <a:t>Savings</a:t>
            </a:r>
            <a:endParaRPr sz="1067" kern="0">
              <a:solidFill>
                <a:sysClr val="windowText" lastClr="000000"/>
              </a:solidFill>
              <a:latin typeface="Arial"/>
              <a:cs typeface="Arial"/>
            </a:endParaRPr>
          </a:p>
        </p:txBody>
      </p:sp>
      <p:sp>
        <p:nvSpPr>
          <p:cNvPr id="24" name="object 24"/>
          <p:cNvSpPr txBox="1"/>
          <p:nvPr/>
        </p:nvSpPr>
        <p:spPr>
          <a:xfrm>
            <a:off x="2788411" y="2790884"/>
            <a:ext cx="458047" cy="182166"/>
          </a:xfrm>
          <a:prstGeom prst="rect">
            <a:avLst/>
          </a:prstGeom>
        </p:spPr>
        <p:txBody>
          <a:bodyPr vert="horz" wrap="square" lIns="0" tIns="17780" rIns="0" bIns="0" rtlCol="0">
            <a:spAutoFit/>
          </a:bodyPr>
          <a:lstStyle/>
          <a:p>
            <a:pPr marL="16933" defTabSz="1219170" fontAlgn="auto">
              <a:spcBef>
                <a:spcPts val="140"/>
              </a:spcBef>
              <a:spcAft>
                <a:spcPts val="0"/>
              </a:spcAft>
            </a:pPr>
            <a:r>
              <a:rPr sz="1067" i="1" kern="0" spc="-13" dirty="0">
                <a:solidFill>
                  <a:srgbClr val="F47C3C"/>
                </a:solidFill>
                <a:latin typeface="Arial"/>
                <a:cs typeface="Arial"/>
              </a:rPr>
              <a:t>Quality</a:t>
            </a:r>
            <a:endParaRPr sz="1067" kern="0">
              <a:solidFill>
                <a:sysClr val="windowText" lastClr="000000"/>
              </a:solidFill>
              <a:latin typeface="Arial"/>
              <a:cs typeface="Arial"/>
            </a:endParaRPr>
          </a:p>
        </p:txBody>
      </p:sp>
      <p:sp>
        <p:nvSpPr>
          <p:cNvPr id="25" name="object 25"/>
          <p:cNvSpPr txBox="1"/>
          <p:nvPr/>
        </p:nvSpPr>
        <p:spPr>
          <a:xfrm>
            <a:off x="748724" y="3408681"/>
            <a:ext cx="644312" cy="345522"/>
          </a:xfrm>
          <a:prstGeom prst="rect">
            <a:avLst/>
          </a:prstGeom>
        </p:spPr>
        <p:txBody>
          <a:bodyPr vert="horz" wrap="square" lIns="0" tIns="16933" rIns="0" bIns="0" rtlCol="0">
            <a:spAutoFit/>
          </a:bodyPr>
          <a:lstStyle/>
          <a:p>
            <a:pPr marL="16933" marR="6773" defTabSz="1219170" fontAlgn="auto">
              <a:spcBef>
                <a:spcPts val="133"/>
              </a:spcBef>
              <a:spcAft>
                <a:spcPts val="0"/>
              </a:spcAft>
            </a:pPr>
            <a:r>
              <a:rPr sz="1067" i="1" kern="0" dirty="0">
                <a:solidFill>
                  <a:srgbClr val="F47C3C"/>
                </a:solidFill>
                <a:latin typeface="Arial"/>
                <a:cs typeface="Arial"/>
              </a:rPr>
              <a:t>Deliver</a:t>
            </a:r>
            <a:r>
              <a:rPr sz="1067" i="1" kern="0" spc="-33" dirty="0">
                <a:solidFill>
                  <a:srgbClr val="F47C3C"/>
                </a:solidFill>
                <a:latin typeface="Arial"/>
                <a:cs typeface="Arial"/>
              </a:rPr>
              <a:t> </a:t>
            </a:r>
            <a:r>
              <a:rPr sz="1067" i="1" kern="0" spc="-47" dirty="0">
                <a:solidFill>
                  <a:srgbClr val="F47C3C"/>
                </a:solidFill>
                <a:latin typeface="Arial"/>
                <a:cs typeface="Arial"/>
              </a:rPr>
              <a:t>on</a:t>
            </a:r>
            <a:r>
              <a:rPr sz="1067" i="1" kern="0" spc="-27" dirty="0">
                <a:solidFill>
                  <a:srgbClr val="F47C3C"/>
                </a:solidFill>
                <a:latin typeface="Arial"/>
                <a:cs typeface="Arial"/>
              </a:rPr>
              <a:t> time</a:t>
            </a:r>
            <a:endParaRPr sz="1067" kern="0">
              <a:solidFill>
                <a:sysClr val="windowText" lastClr="000000"/>
              </a:solidFill>
              <a:latin typeface="Arial"/>
              <a:cs typeface="Arial"/>
            </a:endParaRPr>
          </a:p>
        </p:txBody>
      </p:sp>
      <p:sp>
        <p:nvSpPr>
          <p:cNvPr id="26" name="object 26"/>
          <p:cNvSpPr txBox="1"/>
          <p:nvPr/>
        </p:nvSpPr>
        <p:spPr>
          <a:xfrm>
            <a:off x="3064426" y="3453723"/>
            <a:ext cx="603673" cy="345522"/>
          </a:xfrm>
          <a:prstGeom prst="rect">
            <a:avLst/>
          </a:prstGeom>
        </p:spPr>
        <p:txBody>
          <a:bodyPr vert="horz" wrap="square" lIns="0" tIns="16933" rIns="0" bIns="0" rtlCol="0">
            <a:spAutoFit/>
          </a:bodyPr>
          <a:lstStyle/>
          <a:p>
            <a:pPr marL="16933" marR="6773" defTabSz="1219170" fontAlgn="auto">
              <a:spcBef>
                <a:spcPts val="133"/>
              </a:spcBef>
              <a:spcAft>
                <a:spcPts val="0"/>
              </a:spcAft>
            </a:pPr>
            <a:r>
              <a:rPr sz="1067" i="1" kern="0" dirty="0">
                <a:solidFill>
                  <a:srgbClr val="F47C3C"/>
                </a:solidFill>
                <a:latin typeface="Arial"/>
                <a:cs typeface="Arial"/>
              </a:rPr>
              <a:t>Stop</a:t>
            </a:r>
            <a:r>
              <a:rPr sz="1067" i="1" kern="0" spc="-7" dirty="0">
                <a:solidFill>
                  <a:srgbClr val="F47C3C"/>
                </a:solidFill>
                <a:latin typeface="Arial"/>
                <a:cs typeface="Arial"/>
              </a:rPr>
              <a:t> </a:t>
            </a:r>
            <a:r>
              <a:rPr sz="1067" i="1" kern="0" spc="-27" dirty="0">
                <a:solidFill>
                  <a:srgbClr val="F47C3C"/>
                </a:solidFill>
                <a:latin typeface="Arial"/>
                <a:cs typeface="Arial"/>
              </a:rPr>
              <a:t>cost </a:t>
            </a:r>
            <a:r>
              <a:rPr sz="1067" i="1" kern="0" spc="-13" dirty="0">
                <a:solidFill>
                  <a:srgbClr val="F47C3C"/>
                </a:solidFill>
                <a:latin typeface="Arial"/>
                <a:cs typeface="Arial"/>
              </a:rPr>
              <a:t>overruns</a:t>
            </a:r>
            <a:endParaRPr sz="1067" kern="0">
              <a:solidFill>
                <a:sysClr val="windowText" lastClr="000000"/>
              </a:solidFill>
              <a:latin typeface="Arial"/>
              <a:cs typeface="Arial"/>
            </a:endParaRPr>
          </a:p>
        </p:txBody>
      </p:sp>
      <p:sp>
        <p:nvSpPr>
          <p:cNvPr id="27" name="object 27"/>
          <p:cNvSpPr txBox="1"/>
          <p:nvPr/>
        </p:nvSpPr>
        <p:spPr>
          <a:xfrm>
            <a:off x="4648537" y="3347719"/>
            <a:ext cx="6248400" cy="448841"/>
          </a:xfrm>
          <a:prstGeom prst="rect">
            <a:avLst/>
          </a:prstGeom>
        </p:spPr>
        <p:txBody>
          <a:bodyPr vert="horz" wrap="square" lIns="0" tIns="17780" rIns="0" bIns="0" rtlCol="0">
            <a:spAutoFit/>
          </a:bodyPr>
          <a:lstStyle/>
          <a:p>
            <a:pPr marL="16933" marR="6773" defTabSz="1219170" fontAlgn="auto">
              <a:spcBef>
                <a:spcPts val="140"/>
              </a:spcBef>
              <a:spcAft>
                <a:spcPts val="0"/>
              </a:spcAft>
            </a:pPr>
            <a:r>
              <a:rPr sz="1400" b="1" kern="0" dirty="0">
                <a:solidFill>
                  <a:srgbClr val="6C9250"/>
                </a:solidFill>
                <a:latin typeface="Arial"/>
                <a:cs typeface="Arial"/>
              </a:rPr>
              <a:t>Previously</a:t>
            </a:r>
            <a:r>
              <a:rPr sz="1400" b="1" kern="0" spc="-60" dirty="0">
                <a:solidFill>
                  <a:srgbClr val="6C9250"/>
                </a:solidFill>
                <a:latin typeface="Arial"/>
                <a:cs typeface="Arial"/>
              </a:rPr>
              <a:t> </a:t>
            </a:r>
            <a:r>
              <a:rPr sz="1400" b="1" kern="0" dirty="0">
                <a:solidFill>
                  <a:srgbClr val="6C9250"/>
                </a:solidFill>
                <a:latin typeface="Arial"/>
                <a:cs typeface="Arial"/>
              </a:rPr>
              <a:t>awarded</a:t>
            </a:r>
            <a:r>
              <a:rPr sz="1400" b="1" kern="0" spc="-93" dirty="0">
                <a:solidFill>
                  <a:srgbClr val="6C9250"/>
                </a:solidFill>
                <a:latin typeface="Arial"/>
                <a:cs typeface="Arial"/>
              </a:rPr>
              <a:t> </a:t>
            </a:r>
            <a:r>
              <a:rPr sz="1400" b="1" kern="0" dirty="0">
                <a:solidFill>
                  <a:srgbClr val="6C9250"/>
                </a:solidFill>
                <a:latin typeface="Arial"/>
                <a:cs typeface="Arial"/>
              </a:rPr>
              <a:t>competitive</a:t>
            </a:r>
            <a:r>
              <a:rPr sz="1400" b="1" kern="0" spc="-53" dirty="0">
                <a:solidFill>
                  <a:srgbClr val="6C9250"/>
                </a:solidFill>
                <a:latin typeface="Arial"/>
                <a:cs typeface="Arial"/>
              </a:rPr>
              <a:t> </a:t>
            </a:r>
            <a:r>
              <a:rPr sz="1400" b="1" kern="0" dirty="0">
                <a:solidFill>
                  <a:srgbClr val="6C9250"/>
                </a:solidFill>
                <a:latin typeface="Arial"/>
                <a:cs typeface="Arial"/>
              </a:rPr>
              <a:t>transmission</a:t>
            </a:r>
            <a:r>
              <a:rPr sz="1400" b="1" kern="0" spc="-67" dirty="0">
                <a:solidFill>
                  <a:srgbClr val="6C9250"/>
                </a:solidFill>
                <a:latin typeface="Arial"/>
                <a:cs typeface="Arial"/>
              </a:rPr>
              <a:t> </a:t>
            </a:r>
            <a:r>
              <a:rPr sz="1400" b="1" kern="0" dirty="0">
                <a:solidFill>
                  <a:srgbClr val="6C9250"/>
                </a:solidFill>
                <a:latin typeface="Arial"/>
                <a:cs typeface="Arial"/>
              </a:rPr>
              <a:t>projects</a:t>
            </a:r>
            <a:r>
              <a:rPr sz="1400" b="1" kern="0" spc="-93" dirty="0">
                <a:solidFill>
                  <a:srgbClr val="6C9250"/>
                </a:solidFill>
                <a:latin typeface="Arial"/>
                <a:cs typeface="Arial"/>
              </a:rPr>
              <a:t> </a:t>
            </a:r>
            <a:r>
              <a:rPr sz="1400" b="1" kern="0" dirty="0">
                <a:solidFill>
                  <a:srgbClr val="6C9250"/>
                </a:solidFill>
                <a:latin typeface="Arial"/>
                <a:cs typeface="Arial"/>
              </a:rPr>
              <a:t>have</a:t>
            </a:r>
            <a:r>
              <a:rPr sz="1400" b="1" kern="0" spc="-47" dirty="0">
                <a:solidFill>
                  <a:srgbClr val="6C9250"/>
                </a:solidFill>
                <a:latin typeface="Arial"/>
                <a:cs typeface="Arial"/>
              </a:rPr>
              <a:t> </a:t>
            </a:r>
            <a:r>
              <a:rPr sz="1400" b="1" kern="0" dirty="0">
                <a:solidFill>
                  <a:srgbClr val="6C9250"/>
                </a:solidFill>
                <a:latin typeface="Arial"/>
                <a:cs typeface="Arial"/>
              </a:rPr>
              <a:t>not</a:t>
            </a:r>
            <a:r>
              <a:rPr sz="1400" b="1" kern="0" spc="-73" dirty="0">
                <a:solidFill>
                  <a:srgbClr val="6C9250"/>
                </a:solidFill>
                <a:latin typeface="Arial"/>
                <a:cs typeface="Arial"/>
              </a:rPr>
              <a:t> </a:t>
            </a:r>
            <a:r>
              <a:rPr sz="1400" b="1" kern="0" spc="-13" dirty="0">
                <a:solidFill>
                  <a:srgbClr val="6C9250"/>
                </a:solidFill>
                <a:latin typeface="Arial"/>
                <a:cs typeface="Arial"/>
              </a:rPr>
              <a:t>delivered </a:t>
            </a:r>
            <a:r>
              <a:rPr sz="1400" b="1" kern="0" dirty="0">
                <a:solidFill>
                  <a:srgbClr val="6C9250"/>
                </a:solidFill>
                <a:latin typeface="Arial"/>
                <a:cs typeface="Arial"/>
              </a:rPr>
              <a:t>benefits</a:t>
            </a:r>
            <a:r>
              <a:rPr sz="1400" b="1" kern="0" spc="-60" dirty="0">
                <a:solidFill>
                  <a:srgbClr val="6C9250"/>
                </a:solidFill>
                <a:latin typeface="Arial"/>
                <a:cs typeface="Arial"/>
              </a:rPr>
              <a:t> </a:t>
            </a:r>
            <a:r>
              <a:rPr sz="1400" b="1" kern="0" dirty="0">
                <a:solidFill>
                  <a:srgbClr val="6C9250"/>
                </a:solidFill>
                <a:latin typeface="Arial"/>
                <a:cs typeface="Arial"/>
              </a:rPr>
              <a:t>as</a:t>
            </a:r>
            <a:r>
              <a:rPr sz="1400" b="1" kern="0" spc="-20" dirty="0">
                <a:solidFill>
                  <a:srgbClr val="6C9250"/>
                </a:solidFill>
                <a:latin typeface="Arial"/>
                <a:cs typeface="Arial"/>
              </a:rPr>
              <a:t> </a:t>
            </a:r>
            <a:r>
              <a:rPr sz="1400" b="1" kern="0" spc="-13" dirty="0">
                <a:solidFill>
                  <a:srgbClr val="6C9250"/>
                </a:solidFill>
                <a:latin typeface="Arial"/>
                <a:cs typeface="Arial"/>
              </a:rPr>
              <a:t>promised</a:t>
            </a:r>
            <a:endParaRPr sz="1400" kern="0">
              <a:solidFill>
                <a:sysClr val="windowText" lastClr="000000"/>
              </a:solidFill>
              <a:latin typeface="Arial"/>
              <a:cs typeface="Arial"/>
            </a:endParaRPr>
          </a:p>
        </p:txBody>
      </p:sp>
      <p:sp>
        <p:nvSpPr>
          <p:cNvPr id="28" name="object 28"/>
          <p:cNvSpPr/>
          <p:nvPr/>
        </p:nvSpPr>
        <p:spPr>
          <a:xfrm>
            <a:off x="791464" y="4369815"/>
            <a:ext cx="0" cy="1476587"/>
          </a:xfrm>
          <a:custGeom>
            <a:avLst/>
            <a:gdLst/>
            <a:ahLst/>
            <a:cxnLst/>
            <a:rect l="l" t="t" r="r" b="b"/>
            <a:pathLst>
              <a:path h="1107439">
                <a:moveTo>
                  <a:pt x="0" y="1107198"/>
                </a:moveTo>
                <a:lnTo>
                  <a:pt x="0" y="0"/>
                </a:lnTo>
              </a:path>
            </a:pathLst>
          </a:custGeom>
          <a:ln w="28575">
            <a:solidFill>
              <a:srgbClr val="F47C3C"/>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9" name="object 29"/>
          <p:cNvSpPr/>
          <p:nvPr/>
        </p:nvSpPr>
        <p:spPr>
          <a:xfrm>
            <a:off x="6462776" y="4369815"/>
            <a:ext cx="0" cy="1476587"/>
          </a:xfrm>
          <a:custGeom>
            <a:avLst/>
            <a:gdLst/>
            <a:ahLst/>
            <a:cxnLst/>
            <a:rect l="l" t="t" r="r" b="b"/>
            <a:pathLst>
              <a:path h="1107439">
                <a:moveTo>
                  <a:pt x="0" y="1107198"/>
                </a:moveTo>
                <a:lnTo>
                  <a:pt x="0" y="0"/>
                </a:lnTo>
              </a:path>
            </a:pathLst>
          </a:custGeom>
          <a:ln w="28575">
            <a:solidFill>
              <a:srgbClr val="F47C3C"/>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0" name="object 30"/>
          <p:cNvSpPr txBox="1"/>
          <p:nvPr/>
        </p:nvSpPr>
        <p:spPr>
          <a:xfrm>
            <a:off x="409787" y="3997960"/>
            <a:ext cx="1047327" cy="233397"/>
          </a:xfrm>
          <a:prstGeom prst="rect">
            <a:avLst/>
          </a:prstGeom>
        </p:spPr>
        <p:txBody>
          <a:bodyPr vert="horz" wrap="square" lIns="0" tIns="17780" rIns="0" bIns="0" rtlCol="0">
            <a:spAutoFit/>
          </a:bodyPr>
          <a:lstStyle/>
          <a:p>
            <a:pPr marL="16933" defTabSz="1219170" fontAlgn="auto">
              <a:spcBef>
                <a:spcPts val="140"/>
              </a:spcBef>
              <a:spcAft>
                <a:spcPts val="0"/>
              </a:spcAft>
            </a:pPr>
            <a:r>
              <a:rPr sz="1400" b="1" i="1" kern="0" spc="-13" dirty="0">
                <a:solidFill>
                  <a:srgbClr val="444444"/>
                </a:solidFill>
                <a:latin typeface="Arial"/>
                <a:cs typeface="Arial"/>
              </a:rPr>
              <a:t>Examples…</a:t>
            </a:r>
            <a:endParaRPr sz="1400" kern="0">
              <a:solidFill>
                <a:sysClr val="windowText" lastClr="000000"/>
              </a:solidFill>
              <a:latin typeface="Arial"/>
              <a:cs typeface="Arial"/>
            </a:endParaRPr>
          </a:p>
        </p:txBody>
      </p:sp>
      <p:sp>
        <p:nvSpPr>
          <p:cNvPr id="31" name="object 31"/>
          <p:cNvSpPr txBox="1"/>
          <p:nvPr/>
        </p:nvSpPr>
        <p:spPr>
          <a:xfrm>
            <a:off x="467558" y="5221010"/>
            <a:ext cx="256480" cy="522393"/>
          </a:xfrm>
          <a:prstGeom prst="rect">
            <a:avLst/>
          </a:prstGeom>
        </p:spPr>
        <p:txBody>
          <a:bodyPr vert="vert270" wrap="square" lIns="0" tIns="0" rIns="0" bIns="0" rtlCol="0">
            <a:spAutoFit/>
          </a:bodyPr>
          <a:lstStyle/>
          <a:p>
            <a:pPr marL="16933" defTabSz="1219170" fontAlgn="auto">
              <a:lnSpc>
                <a:spcPts val="2047"/>
              </a:lnSpc>
              <a:spcBef>
                <a:spcPts val="0"/>
              </a:spcBef>
              <a:spcAft>
                <a:spcPts val="0"/>
              </a:spcAft>
            </a:pPr>
            <a:r>
              <a:rPr sz="1733" b="1" kern="0" spc="-27" dirty="0">
                <a:solidFill>
                  <a:srgbClr val="F47C3C"/>
                </a:solidFill>
                <a:latin typeface="Arial"/>
                <a:cs typeface="Arial"/>
              </a:rPr>
              <a:t>Cost</a:t>
            </a:r>
            <a:endParaRPr sz="1733" kern="0">
              <a:solidFill>
                <a:sysClr val="windowText" lastClr="000000"/>
              </a:solidFill>
              <a:latin typeface="Arial"/>
              <a:cs typeface="Arial"/>
            </a:endParaRPr>
          </a:p>
        </p:txBody>
      </p:sp>
      <p:sp>
        <p:nvSpPr>
          <p:cNvPr id="32" name="object 32"/>
          <p:cNvSpPr txBox="1"/>
          <p:nvPr/>
        </p:nvSpPr>
        <p:spPr>
          <a:xfrm>
            <a:off x="6153179" y="4464848"/>
            <a:ext cx="243656" cy="1278467"/>
          </a:xfrm>
          <a:prstGeom prst="rect">
            <a:avLst/>
          </a:prstGeom>
        </p:spPr>
        <p:txBody>
          <a:bodyPr vert="vert270" wrap="square" lIns="0" tIns="0" rIns="0" bIns="0" rtlCol="0">
            <a:spAutoFit/>
          </a:bodyPr>
          <a:lstStyle/>
          <a:p>
            <a:pPr marL="16933" defTabSz="1219170" fontAlgn="auto">
              <a:lnSpc>
                <a:spcPts val="1900"/>
              </a:lnSpc>
              <a:spcBef>
                <a:spcPts val="0"/>
              </a:spcBef>
              <a:spcAft>
                <a:spcPts val="0"/>
              </a:spcAft>
            </a:pPr>
            <a:r>
              <a:rPr sz="1600" b="1" kern="0" spc="-13" dirty="0">
                <a:solidFill>
                  <a:srgbClr val="F47C3C"/>
                </a:solidFill>
                <a:latin typeface="Arial"/>
                <a:cs typeface="Arial"/>
              </a:rPr>
              <a:t>Performance</a:t>
            </a:r>
            <a:endParaRPr sz="1600" kern="0">
              <a:solidFill>
                <a:sysClr val="windowText" lastClr="000000"/>
              </a:solidFill>
              <a:latin typeface="Arial"/>
              <a:cs typeface="Arial"/>
            </a:endParaRPr>
          </a:p>
        </p:txBody>
      </p:sp>
    </p:spTree>
    <p:extLst>
      <p:ext uri="{BB962C8B-B14F-4D97-AF65-F5344CB8AC3E}">
        <p14:creationId xmlns:p14="http://schemas.microsoft.com/office/powerpoint/2010/main" val="5816123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164412" y="442975"/>
            <a:ext cx="1456267" cy="729827"/>
          </a:xfrm>
          <a:custGeom>
            <a:avLst/>
            <a:gdLst/>
            <a:ahLst/>
            <a:cxnLst/>
            <a:rect l="l" t="t" r="r" b="b"/>
            <a:pathLst>
              <a:path w="1092200" h="547369">
                <a:moveTo>
                  <a:pt x="110482" y="329183"/>
                </a:moveTo>
                <a:lnTo>
                  <a:pt x="64920" y="338724"/>
                </a:lnTo>
                <a:lnTo>
                  <a:pt x="26789" y="366648"/>
                </a:lnTo>
                <a:lnTo>
                  <a:pt x="3929" y="408289"/>
                </a:lnTo>
                <a:lnTo>
                  <a:pt x="0" y="430889"/>
                </a:lnTo>
                <a:lnTo>
                  <a:pt x="881" y="453643"/>
                </a:lnTo>
                <a:lnTo>
                  <a:pt x="14787" y="493093"/>
                </a:lnTo>
                <a:lnTo>
                  <a:pt x="43934" y="525398"/>
                </a:lnTo>
                <a:lnTo>
                  <a:pt x="92743" y="545776"/>
                </a:lnTo>
                <a:lnTo>
                  <a:pt x="109974" y="547115"/>
                </a:lnTo>
                <a:lnTo>
                  <a:pt x="934458" y="547115"/>
                </a:lnTo>
                <a:lnTo>
                  <a:pt x="983527" y="539416"/>
                </a:lnTo>
                <a:lnTo>
                  <a:pt x="1029073" y="516000"/>
                </a:lnTo>
                <a:lnTo>
                  <a:pt x="1070887" y="469645"/>
                </a:lnTo>
                <a:lnTo>
                  <a:pt x="1090795" y="413003"/>
                </a:lnTo>
                <a:lnTo>
                  <a:pt x="1092126" y="380501"/>
                </a:lnTo>
                <a:lnTo>
                  <a:pt x="1090864" y="373252"/>
                </a:lnTo>
                <a:lnTo>
                  <a:pt x="198874" y="373252"/>
                </a:lnTo>
                <a:lnTo>
                  <a:pt x="191706" y="364601"/>
                </a:lnTo>
                <a:lnTo>
                  <a:pt x="151344" y="336899"/>
                </a:lnTo>
                <a:lnTo>
                  <a:pt x="124340" y="330025"/>
                </a:lnTo>
                <a:lnTo>
                  <a:pt x="110482" y="329183"/>
                </a:lnTo>
                <a:close/>
              </a:path>
              <a:path w="1092200" h="547369">
                <a:moveTo>
                  <a:pt x="516120" y="0"/>
                </a:moveTo>
                <a:lnTo>
                  <a:pt x="447111" y="8604"/>
                </a:lnTo>
                <a:lnTo>
                  <a:pt x="381246" y="34925"/>
                </a:lnTo>
                <a:lnTo>
                  <a:pt x="335583" y="66720"/>
                </a:lnTo>
                <a:lnTo>
                  <a:pt x="298553" y="105171"/>
                </a:lnTo>
                <a:lnTo>
                  <a:pt x="270357" y="148885"/>
                </a:lnTo>
                <a:lnTo>
                  <a:pt x="251198" y="196468"/>
                </a:lnTo>
                <a:lnTo>
                  <a:pt x="198874" y="373252"/>
                </a:lnTo>
                <a:lnTo>
                  <a:pt x="1090864" y="373252"/>
                </a:lnTo>
                <a:lnTo>
                  <a:pt x="1086492" y="348154"/>
                </a:lnTo>
                <a:lnTo>
                  <a:pt x="1080211" y="332866"/>
                </a:lnTo>
                <a:lnTo>
                  <a:pt x="787392" y="332866"/>
                </a:lnTo>
                <a:lnTo>
                  <a:pt x="789043" y="326008"/>
                </a:lnTo>
                <a:lnTo>
                  <a:pt x="790440" y="319150"/>
                </a:lnTo>
                <a:lnTo>
                  <a:pt x="791456" y="312419"/>
                </a:lnTo>
                <a:lnTo>
                  <a:pt x="794191" y="266806"/>
                </a:lnTo>
                <a:lnTo>
                  <a:pt x="789196" y="221162"/>
                </a:lnTo>
                <a:lnTo>
                  <a:pt x="776331" y="176494"/>
                </a:lnTo>
                <a:lnTo>
                  <a:pt x="755457" y="133807"/>
                </a:lnTo>
                <a:lnTo>
                  <a:pt x="726432" y="94106"/>
                </a:lnTo>
                <a:lnTo>
                  <a:pt x="691489" y="60764"/>
                </a:lnTo>
                <a:lnTo>
                  <a:pt x="651871" y="34482"/>
                </a:lnTo>
                <a:lnTo>
                  <a:pt x="608693" y="15459"/>
                </a:lnTo>
                <a:lnTo>
                  <a:pt x="563071" y="3898"/>
                </a:lnTo>
                <a:lnTo>
                  <a:pt x="516120" y="0"/>
                </a:lnTo>
                <a:close/>
              </a:path>
              <a:path w="1092200" h="547369">
                <a:moveTo>
                  <a:pt x="933696" y="234822"/>
                </a:moveTo>
                <a:lnTo>
                  <a:pt x="894310" y="239744"/>
                </a:lnTo>
                <a:lnTo>
                  <a:pt x="856734" y="254762"/>
                </a:lnTo>
                <a:lnTo>
                  <a:pt x="814443" y="288909"/>
                </a:lnTo>
                <a:lnTo>
                  <a:pt x="787392" y="332866"/>
                </a:lnTo>
                <a:lnTo>
                  <a:pt x="1080211" y="332866"/>
                </a:lnTo>
                <a:lnTo>
                  <a:pt x="1053711" y="288543"/>
                </a:lnTo>
                <a:lnTo>
                  <a:pt x="999085" y="248538"/>
                </a:lnTo>
                <a:lnTo>
                  <a:pt x="933696" y="234822"/>
                </a:lnTo>
                <a:close/>
              </a:path>
            </a:pathLst>
          </a:custGeom>
          <a:solidFill>
            <a:srgbClr val="F4F6F8"/>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3" name="object 3"/>
          <p:cNvPicPr/>
          <p:nvPr/>
        </p:nvPicPr>
        <p:blipFill>
          <a:blip r:embed="rId2" cstate="print"/>
          <a:stretch>
            <a:fillRect/>
          </a:stretch>
        </p:blipFill>
        <p:spPr>
          <a:xfrm>
            <a:off x="10533889" y="1308608"/>
            <a:ext cx="310217" cy="112945"/>
          </a:xfrm>
          <a:prstGeom prst="rect">
            <a:avLst/>
          </a:prstGeom>
        </p:spPr>
      </p:pic>
      <p:pic>
        <p:nvPicPr>
          <p:cNvPr id="4" name="object 4"/>
          <p:cNvPicPr/>
          <p:nvPr/>
        </p:nvPicPr>
        <p:blipFill>
          <a:blip r:embed="rId3" cstate="print"/>
          <a:stretch>
            <a:fillRect/>
          </a:stretch>
        </p:blipFill>
        <p:spPr>
          <a:xfrm>
            <a:off x="10973139" y="1521967"/>
            <a:ext cx="252645" cy="91948"/>
          </a:xfrm>
          <a:prstGeom prst="rect">
            <a:avLst/>
          </a:prstGeom>
        </p:spPr>
      </p:pic>
      <p:pic>
        <p:nvPicPr>
          <p:cNvPr id="5" name="object 5"/>
          <p:cNvPicPr/>
          <p:nvPr/>
        </p:nvPicPr>
        <p:blipFill>
          <a:blip r:embed="rId4" cstate="print"/>
          <a:stretch>
            <a:fillRect/>
          </a:stretch>
        </p:blipFill>
        <p:spPr>
          <a:xfrm>
            <a:off x="6400800" y="1792327"/>
            <a:ext cx="5791200" cy="5065671"/>
          </a:xfrm>
          <a:prstGeom prst="rect">
            <a:avLst/>
          </a:prstGeom>
        </p:spPr>
      </p:pic>
      <p:sp>
        <p:nvSpPr>
          <p:cNvPr id="6" name="object 6"/>
          <p:cNvSpPr/>
          <p:nvPr/>
        </p:nvSpPr>
        <p:spPr>
          <a:xfrm>
            <a:off x="11193103" y="1001775"/>
            <a:ext cx="495300" cy="169333"/>
          </a:xfrm>
          <a:custGeom>
            <a:avLst/>
            <a:gdLst/>
            <a:ahLst/>
            <a:cxnLst/>
            <a:rect l="l" t="t" r="r" b="b"/>
            <a:pathLst>
              <a:path w="371475" h="127000">
                <a:moveTo>
                  <a:pt x="8254" y="0"/>
                </a:moveTo>
                <a:lnTo>
                  <a:pt x="0" y="0"/>
                </a:lnTo>
                <a:lnTo>
                  <a:pt x="889" y="6222"/>
                </a:lnTo>
                <a:lnTo>
                  <a:pt x="8636" y="7112"/>
                </a:lnTo>
                <a:lnTo>
                  <a:pt x="56368" y="17996"/>
                </a:lnTo>
                <a:lnTo>
                  <a:pt x="101409" y="39798"/>
                </a:lnTo>
                <a:lnTo>
                  <a:pt x="139402" y="72530"/>
                </a:lnTo>
                <a:lnTo>
                  <a:pt x="170648" y="123799"/>
                </a:lnTo>
                <a:lnTo>
                  <a:pt x="176593" y="126476"/>
                </a:lnTo>
                <a:lnTo>
                  <a:pt x="183776" y="124366"/>
                </a:lnTo>
                <a:lnTo>
                  <a:pt x="236374" y="82238"/>
                </a:lnTo>
                <a:lnTo>
                  <a:pt x="286385" y="54911"/>
                </a:lnTo>
                <a:lnTo>
                  <a:pt x="332775" y="36895"/>
                </a:lnTo>
                <a:lnTo>
                  <a:pt x="366141" y="29463"/>
                </a:lnTo>
                <a:lnTo>
                  <a:pt x="370458" y="29209"/>
                </a:lnTo>
                <a:lnTo>
                  <a:pt x="371348" y="23875"/>
                </a:lnTo>
                <a:lnTo>
                  <a:pt x="366141" y="23875"/>
                </a:lnTo>
                <a:lnTo>
                  <a:pt x="315936" y="25866"/>
                </a:lnTo>
                <a:lnTo>
                  <a:pt x="271208" y="32845"/>
                </a:lnTo>
                <a:lnTo>
                  <a:pt x="228766" y="46325"/>
                </a:lnTo>
                <a:lnTo>
                  <a:pt x="185420" y="67817"/>
                </a:lnTo>
                <a:lnTo>
                  <a:pt x="131556" y="27967"/>
                </a:lnTo>
                <a:lnTo>
                  <a:pt x="79216" y="7905"/>
                </a:lnTo>
                <a:lnTo>
                  <a:pt x="35687" y="845"/>
                </a:lnTo>
                <a:lnTo>
                  <a:pt x="8254" y="0"/>
                </a:lnTo>
                <a:close/>
              </a:path>
            </a:pathLst>
          </a:custGeom>
          <a:solidFill>
            <a:srgbClr val="DDE3E8"/>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nvGrpSpPr>
          <p:cNvPr id="7" name="object 7"/>
          <p:cNvGrpSpPr/>
          <p:nvPr/>
        </p:nvGrpSpPr>
        <p:grpSpPr>
          <a:xfrm>
            <a:off x="6390639" y="3459860"/>
            <a:ext cx="5801360" cy="3398520"/>
            <a:chOff x="4792979" y="2594895"/>
            <a:chExt cx="4351020" cy="2548890"/>
          </a:xfrm>
        </p:grpSpPr>
        <p:pic>
          <p:nvPicPr>
            <p:cNvPr id="8" name="object 8"/>
            <p:cNvPicPr/>
            <p:nvPr/>
          </p:nvPicPr>
          <p:blipFill>
            <a:blip r:embed="rId5" cstate="print"/>
            <a:stretch>
              <a:fillRect/>
            </a:stretch>
          </p:blipFill>
          <p:spPr>
            <a:xfrm>
              <a:off x="6481575" y="3254750"/>
              <a:ext cx="329890" cy="212039"/>
            </a:xfrm>
            <a:prstGeom prst="rect">
              <a:avLst/>
            </a:prstGeom>
          </p:spPr>
        </p:pic>
        <p:pic>
          <p:nvPicPr>
            <p:cNvPr id="9" name="object 9"/>
            <p:cNvPicPr/>
            <p:nvPr/>
          </p:nvPicPr>
          <p:blipFill>
            <a:blip r:embed="rId6" cstate="print"/>
            <a:stretch>
              <a:fillRect/>
            </a:stretch>
          </p:blipFill>
          <p:spPr>
            <a:xfrm>
              <a:off x="4792979" y="2594895"/>
              <a:ext cx="4351020" cy="2548603"/>
            </a:xfrm>
            <a:prstGeom prst="rect">
              <a:avLst/>
            </a:prstGeom>
          </p:spPr>
        </p:pic>
        <p:pic>
          <p:nvPicPr>
            <p:cNvPr id="10" name="object 10"/>
            <p:cNvPicPr/>
            <p:nvPr/>
          </p:nvPicPr>
          <p:blipFill>
            <a:blip r:embed="rId7" cstate="print"/>
            <a:stretch>
              <a:fillRect/>
            </a:stretch>
          </p:blipFill>
          <p:spPr>
            <a:xfrm>
              <a:off x="8324088" y="4695444"/>
              <a:ext cx="803148" cy="434338"/>
            </a:xfrm>
            <a:prstGeom prst="rect">
              <a:avLst/>
            </a:prstGeom>
          </p:spPr>
        </p:pic>
      </p:grpSp>
      <p:sp>
        <p:nvSpPr>
          <p:cNvPr id="11" name="object 11"/>
          <p:cNvSpPr txBox="1">
            <a:spLocks noGrp="1"/>
          </p:cNvSpPr>
          <p:nvPr>
            <p:ph type="title"/>
          </p:nvPr>
        </p:nvSpPr>
        <p:spPr>
          <a:xfrm>
            <a:off x="681262" y="335448"/>
            <a:ext cx="8311727" cy="386430"/>
          </a:xfrm>
          <a:prstGeom prst="rect">
            <a:avLst/>
          </a:prstGeom>
        </p:spPr>
        <p:txBody>
          <a:bodyPr vert="horz" wrap="square" lIns="0" tIns="16933" rIns="0" bIns="0" rtlCol="0">
            <a:spAutoFit/>
          </a:bodyPr>
          <a:lstStyle/>
          <a:p>
            <a:pPr marL="16933">
              <a:spcBef>
                <a:spcPts val="133"/>
              </a:spcBef>
            </a:pPr>
            <a:r>
              <a:rPr dirty="0">
                <a:solidFill>
                  <a:srgbClr val="F3701E"/>
                </a:solidFill>
              </a:rPr>
              <a:t>NJ</a:t>
            </a:r>
            <a:r>
              <a:rPr spc="-27" dirty="0">
                <a:solidFill>
                  <a:srgbClr val="F3701E"/>
                </a:solidFill>
              </a:rPr>
              <a:t> </a:t>
            </a:r>
            <a:r>
              <a:rPr dirty="0">
                <a:solidFill>
                  <a:srgbClr val="F3701E"/>
                </a:solidFill>
              </a:rPr>
              <a:t>customer</a:t>
            </a:r>
            <a:r>
              <a:rPr spc="-7" dirty="0">
                <a:solidFill>
                  <a:srgbClr val="F3701E"/>
                </a:solidFill>
              </a:rPr>
              <a:t> </a:t>
            </a:r>
            <a:r>
              <a:rPr dirty="0">
                <a:solidFill>
                  <a:srgbClr val="F3701E"/>
                </a:solidFill>
              </a:rPr>
              <a:t>protections</a:t>
            </a:r>
            <a:r>
              <a:rPr spc="-33" dirty="0">
                <a:solidFill>
                  <a:srgbClr val="F3701E"/>
                </a:solidFill>
              </a:rPr>
              <a:t> </a:t>
            </a:r>
            <a:r>
              <a:rPr dirty="0">
                <a:solidFill>
                  <a:srgbClr val="F3701E"/>
                </a:solidFill>
              </a:rPr>
              <a:t>embedded</a:t>
            </a:r>
            <a:r>
              <a:rPr spc="-27" dirty="0">
                <a:solidFill>
                  <a:srgbClr val="F3701E"/>
                </a:solidFill>
              </a:rPr>
              <a:t> </a:t>
            </a:r>
            <a:r>
              <a:rPr dirty="0">
                <a:solidFill>
                  <a:srgbClr val="F3701E"/>
                </a:solidFill>
              </a:rPr>
              <a:t>in</a:t>
            </a:r>
            <a:r>
              <a:rPr spc="-13" dirty="0">
                <a:solidFill>
                  <a:srgbClr val="F3701E"/>
                </a:solidFill>
              </a:rPr>
              <a:t> </a:t>
            </a:r>
            <a:r>
              <a:rPr dirty="0">
                <a:solidFill>
                  <a:srgbClr val="F3701E"/>
                </a:solidFill>
              </a:rPr>
              <a:t>Coastal</a:t>
            </a:r>
            <a:r>
              <a:rPr spc="-13" dirty="0">
                <a:solidFill>
                  <a:srgbClr val="F3701E"/>
                </a:solidFill>
              </a:rPr>
              <a:t> </a:t>
            </a:r>
            <a:r>
              <a:rPr dirty="0">
                <a:solidFill>
                  <a:srgbClr val="F3701E"/>
                </a:solidFill>
              </a:rPr>
              <a:t>Wind</a:t>
            </a:r>
            <a:r>
              <a:rPr spc="-40" dirty="0">
                <a:solidFill>
                  <a:srgbClr val="F3701E"/>
                </a:solidFill>
              </a:rPr>
              <a:t> </a:t>
            </a:r>
            <a:r>
              <a:rPr spc="-27" dirty="0">
                <a:solidFill>
                  <a:srgbClr val="F3701E"/>
                </a:solidFill>
              </a:rPr>
              <a:t>Link</a:t>
            </a:r>
          </a:p>
        </p:txBody>
      </p:sp>
      <p:grpSp>
        <p:nvGrpSpPr>
          <p:cNvPr id="12" name="object 12"/>
          <p:cNvGrpSpPr/>
          <p:nvPr/>
        </p:nvGrpSpPr>
        <p:grpSpPr>
          <a:xfrm>
            <a:off x="530351" y="2040161"/>
            <a:ext cx="545253" cy="619760"/>
            <a:chOff x="397763" y="1530121"/>
            <a:chExt cx="408940" cy="464820"/>
          </a:xfrm>
        </p:grpSpPr>
        <p:pic>
          <p:nvPicPr>
            <p:cNvPr id="13" name="object 13"/>
            <p:cNvPicPr/>
            <p:nvPr/>
          </p:nvPicPr>
          <p:blipFill>
            <a:blip r:embed="rId8" cstate="print"/>
            <a:stretch>
              <a:fillRect/>
            </a:stretch>
          </p:blipFill>
          <p:spPr>
            <a:xfrm>
              <a:off x="405317" y="1542259"/>
              <a:ext cx="400873" cy="400873"/>
            </a:xfrm>
            <a:prstGeom prst="rect">
              <a:avLst/>
            </a:prstGeom>
          </p:spPr>
        </p:pic>
        <p:pic>
          <p:nvPicPr>
            <p:cNvPr id="14" name="object 14"/>
            <p:cNvPicPr/>
            <p:nvPr/>
          </p:nvPicPr>
          <p:blipFill>
            <a:blip r:embed="rId9" cstate="print"/>
            <a:stretch>
              <a:fillRect/>
            </a:stretch>
          </p:blipFill>
          <p:spPr>
            <a:xfrm>
              <a:off x="397763" y="1530121"/>
              <a:ext cx="405396" cy="464794"/>
            </a:xfrm>
            <a:prstGeom prst="rect">
              <a:avLst/>
            </a:prstGeom>
          </p:spPr>
        </p:pic>
        <p:sp>
          <p:nvSpPr>
            <p:cNvPr id="15" name="object 15"/>
            <p:cNvSpPr/>
            <p:nvPr/>
          </p:nvSpPr>
          <p:spPr>
            <a:xfrm>
              <a:off x="432053" y="1568958"/>
              <a:ext cx="288290" cy="288290"/>
            </a:xfrm>
            <a:custGeom>
              <a:avLst/>
              <a:gdLst/>
              <a:ahLst/>
              <a:cxnLst/>
              <a:rect l="l" t="t" r="r" b="b"/>
              <a:pathLst>
                <a:path w="288290" h="288289">
                  <a:moveTo>
                    <a:pt x="144017" y="0"/>
                  </a:moveTo>
                  <a:lnTo>
                    <a:pt x="98496" y="7345"/>
                  </a:lnTo>
                  <a:lnTo>
                    <a:pt x="58962" y="27797"/>
                  </a:lnTo>
                  <a:lnTo>
                    <a:pt x="27786" y="58978"/>
                  </a:lnTo>
                  <a:lnTo>
                    <a:pt x="7342" y="98511"/>
                  </a:lnTo>
                  <a:lnTo>
                    <a:pt x="0" y="144017"/>
                  </a:lnTo>
                  <a:lnTo>
                    <a:pt x="7342" y="189524"/>
                  </a:lnTo>
                  <a:lnTo>
                    <a:pt x="27786" y="229057"/>
                  </a:lnTo>
                  <a:lnTo>
                    <a:pt x="58962" y="260238"/>
                  </a:lnTo>
                  <a:lnTo>
                    <a:pt x="98496" y="280690"/>
                  </a:lnTo>
                  <a:lnTo>
                    <a:pt x="144017" y="288036"/>
                  </a:lnTo>
                  <a:lnTo>
                    <a:pt x="189539" y="280690"/>
                  </a:lnTo>
                  <a:lnTo>
                    <a:pt x="229073" y="260238"/>
                  </a:lnTo>
                  <a:lnTo>
                    <a:pt x="260249" y="229057"/>
                  </a:lnTo>
                  <a:lnTo>
                    <a:pt x="280693" y="189524"/>
                  </a:lnTo>
                  <a:lnTo>
                    <a:pt x="288036" y="144017"/>
                  </a:lnTo>
                  <a:lnTo>
                    <a:pt x="280693" y="98511"/>
                  </a:lnTo>
                  <a:lnTo>
                    <a:pt x="260249" y="58978"/>
                  </a:lnTo>
                  <a:lnTo>
                    <a:pt x="229073" y="27797"/>
                  </a:lnTo>
                  <a:lnTo>
                    <a:pt x="189539" y="7345"/>
                  </a:lnTo>
                  <a:lnTo>
                    <a:pt x="144017" y="0"/>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6" name="object 16"/>
            <p:cNvSpPr/>
            <p:nvPr/>
          </p:nvSpPr>
          <p:spPr>
            <a:xfrm>
              <a:off x="432053" y="1568958"/>
              <a:ext cx="288290" cy="288290"/>
            </a:xfrm>
            <a:custGeom>
              <a:avLst/>
              <a:gdLst/>
              <a:ahLst/>
              <a:cxnLst/>
              <a:rect l="l" t="t" r="r" b="b"/>
              <a:pathLst>
                <a:path w="288290" h="288289">
                  <a:moveTo>
                    <a:pt x="0" y="144017"/>
                  </a:moveTo>
                  <a:lnTo>
                    <a:pt x="7342" y="98511"/>
                  </a:lnTo>
                  <a:lnTo>
                    <a:pt x="27786" y="58978"/>
                  </a:lnTo>
                  <a:lnTo>
                    <a:pt x="58962" y="27797"/>
                  </a:lnTo>
                  <a:lnTo>
                    <a:pt x="98496" y="7345"/>
                  </a:lnTo>
                  <a:lnTo>
                    <a:pt x="144017" y="0"/>
                  </a:lnTo>
                  <a:lnTo>
                    <a:pt x="189539" y="7345"/>
                  </a:lnTo>
                  <a:lnTo>
                    <a:pt x="229073" y="27797"/>
                  </a:lnTo>
                  <a:lnTo>
                    <a:pt x="260249" y="58978"/>
                  </a:lnTo>
                  <a:lnTo>
                    <a:pt x="280693" y="98511"/>
                  </a:lnTo>
                  <a:lnTo>
                    <a:pt x="288036" y="144017"/>
                  </a:lnTo>
                  <a:lnTo>
                    <a:pt x="280693" y="189524"/>
                  </a:lnTo>
                  <a:lnTo>
                    <a:pt x="260249" y="229057"/>
                  </a:lnTo>
                  <a:lnTo>
                    <a:pt x="229073" y="260238"/>
                  </a:lnTo>
                  <a:lnTo>
                    <a:pt x="189539" y="280690"/>
                  </a:lnTo>
                  <a:lnTo>
                    <a:pt x="144017" y="288036"/>
                  </a:lnTo>
                  <a:lnTo>
                    <a:pt x="98496" y="280690"/>
                  </a:lnTo>
                  <a:lnTo>
                    <a:pt x="58962" y="260238"/>
                  </a:lnTo>
                  <a:lnTo>
                    <a:pt x="27786" y="229057"/>
                  </a:lnTo>
                  <a:lnTo>
                    <a:pt x="7342" y="189524"/>
                  </a:lnTo>
                  <a:lnTo>
                    <a:pt x="0" y="144017"/>
                  </a:lnTo>
                  <a:close/>
                </a:path>
              </a:pathLst>
            </a:custGeom>
            <a:ln w="38099">
              <a:solidFill>
                <a:srgbClr val="444444"/>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7" name="object 17"/>
          <p:cNvSpPr txBox="1"/>
          <p:nvPr/>
        </p:nvSpPr>
        <p:spPr>
          <a:xfrm>
            <a:off x="687764" y="2121171"/>
            <a:ext cx="162560" cy="294953"/>
          </a:xfrm>
          <a:prstGeom prst="rect">
            <a:avLst/>
          </a:prstGeom>
        </p:spPr>
        <p:txBody>
          <a:bodyPr vert="horz" wrap="square" lIns="0" tIns="17780" rIns="0" bIns="0" rtlCol="0">
            <a:spAutoFit/>
          </a:bodyPr>
          <a:lstStyle/>
          <a:p>
            <a:pPr marL="16933" defTabSz="1219170" fontAlgn="auto">
              <a:spcBef>
                <a:spcPts val="140"/>
              </a:spcBef>
              <a:spcAft>
                <a:spcPts val="0"/>
              </a:spcAft>
            </a:pPr>
            <a:r>
              <a:rPr b="1" kern="0" dirty="0">
                <a:solidFill>
                  <a:srgbClr val="444444"/>
                </a:solidFill>
                <a:latin typeface="Arial"/>
                <a:cs typeface="Arial"/>
              </a:rPr>
              <a:t>1</a:t>
            </a:r>
            <a:endParaRPr kern="0">
              <a:solidFill>
                <a:sysClr val="windowText" lastClr="000000"/>
              </a:solidFill>
              <a:latin typeface="Arial"/>
              <a:cs typeface="Arial"/>
            </a:endParaRPr>
          </a:p>
        </p:txBody>
      </p:sp>
      <p:grpSp>
        <p:nvGrpSpPr>
          <p:cNvPr id="18" name="object 18"/>
          <p:cNvGrpSpPr/>
          <p:nvPr/>
        </p:nvGrpSpPr>
        <p:grpSpPr>
          <a:xfrm>
            <a:off x="530351" y="5195823"/>
            <a:ext cx="545253" cy="619760"/>
            <a:chOff x="397763" y="3896867"/>
            <a:chExt cx="408940" cy="464820"/>
          </a:xfrm>
        </p:grpSpPr>
        <p:pic>
          <p:nvPicPr>
            <p:cNvPr id="19" name="object 19"/>
            <p:cNvPicPr/>
            <p:nvPr/>
          </p:nvPicPr>
          <p:blipFill>
            <a:blip r:embed="rId8" cstate="print"/>
            <a:stretch>
              <a:fillRect/>
            </a:stretch>
          </p:blipFill>
          <p:spPr>
            <a:xfrm>
              <a:off x="405317" y="3910517"/>
              <a:ext cx="400873" cy="400873"/>
            </a:xfrm>
            <a:prstGeom prst="rect">
              <a:avLst/>
            </a:prstGeom>
          </p:spPr>
        </p:pic>
        <p:pic>
          <p:nvPicPr>
            <p:cNvPr id="20" name="object 20"/>
            <p:cNvPicPr/>
            <p:nvPr/>
          </p:nvPicPr>
          <p:blipFill>
            <a:blip r:embed="rId10" cstate="print"/>
            <a:stretch>
              <a:fillRect/>
            </a:stretch>
          </p:blipFill>
          <p:spPr>
            <a:xfrm>
              <a:off x="397763" y="3896867"/>
              <a:ext cx="405396" cy="464794"/>
            </a:xfrm>
            <a:prstGeom prst="rect">
              <a:avLst/>
            </a:prstGeom>
          </p:spPr>
        </p:pic>
        <p:sp>
          <p:nvSpPr>
            <p:cNvPr id="21" name="object 21"/>
            <p:cNvSpPr/>
            <p:nvPr/>
          </p:nvSpPr>
          <p:spPr>
            <a:xfrm>
              <a:off x="432053" y="3937253"/>
              <a:ext cx="288290" cy="288290"/>
            </a:xfrm>
            <a:custGeom>
              <a:avLst/>
              <a:gdLst/>
              <a:ahLst/>
              <a:cxnLst/>
              <a:rect l="l" t="t" r="r" b="b"/>
              <a:pathLst>
                <a:path w="288290" h="288289">
                  <a:moveTo>
                    <a:pt x="144017" y="0"/>
                  </a:moveTo>
                  <a:lnTo>
                    <a:pt x="98496" y="7342"/>
                  </a:lnTo>
                  <a:lnTo>
                    <a:pt x="58962" y="27786"/>
                  </a:lnTo>
                  <a:lnTo>
                    <a:pt x="27786" y="58962"/>
                  </a:lnTo>
                  <a:lnTo>
                    <a:pt x="7342" y="98496"/>
                  </a:lnTo>
                  <a:lnTo>
                    <a:pt x="0" y="144018"/>
                  </a:lnTo>
                  <a:lnTo>
                    <a:pt x="7342" y="189539"/>
                  </a:lnTo>
                  <a:lnTo>
                    <a:pt x="27786" y="229073"/>
                  </a:lnTo>
                  <a:lnTo>
                    <a:pt x="58962" y="260249"/>
                  </a:lnTo>
                  <a:lnTo>
                    <a:pt x="98496" y="280693"/>
                  </a:lnTo>
                  <a:lnTo>
                    <a:pt x="144017" y="288036"/>
                  </a:lnTo>
                  <a:lnTo>
                    <a:pt x="189539" y="280693"/>
                  </a:lnTo>
                  <a:lnTo>
                    <a:pt x="229073" y="260249"/>
                  </a:lnTo>
                  <a:lnTo>
                    <a:pt x="260249" y="229073"/>
                  </a:lnTo>
                  <a:lnTo>
                    <a:pt x="280693" y="189539"/>
                  </a:lnTo>
                  <a:lnTo>
                    <a:pt x="288036" y="144018"/>
                  </a:lnTo>
                  <a:lnTo>
                    <a:pt x="280693" y="98496"/>
                  </a:lnTo>
                  <a:lnTo>
                    <a:pt x="260249" y="58962"/>
                  </a:lnTo>
                  <a:lnTo>
                    <a:pt x="229073" y="27786"/>
                  </a:lnTo>
                  <a:lnTo>
                    <a:pt x="189539" y="7342"/>
                  </a:lnTo>
                  <a:lnTo>
                    <a:pt x="144017" y="0"/>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2" name="object 22"/>
            <p:cNvSpPr/>
            <p:nvPr/>
          </p:nvSpPr>
          <p:spPr>
            <a:xfrm>
              <a:off x="432053" y="3937253"/>
              <a:ext cx="288290" cy="288290"/>
            </a:xfrm>
            <a:custGeom>
              <a:avLst/>
              <a:gdLst/>
              <a:ahLst/>
              <a:cxnLst/>
              <a:rect l="l" t="t" r="r" b="b"/>
              <a:pathLst>
                <a:path w="288290" h="288289">
                  <a:moveTo>
                    <a:pt x="0" y="144018"/>
                  </a:moveTo>
                  <a:lnTo>
                    <a:pt x="7342" y="98496"/>
                  </a:lnTo>
                  <a:lnTo>
                    <a:pt x="27786" y="58962"/>
                  </a:lnTo>
                  <a:lnTo>
                    <a:pt x="58962" y="27786"/>
                  </a:lnTo>
                  <a:lnTo>
                    <a:pt x="98496" y="7342"/>
                  </a:lnTo>
                  <a:lnTo>
                    <a:pt x="144017" y="0"/>
                  </a:lnTo>
                  <a:lnTo>
                    <a:pt x="189539" y="7342"/>
                  </a:lnTo>
                  <a:lnTo>
                    <a:pt x="229073" y="27786"/>
                  </a:lnTo>
                  <a:lnTo>
                    <a:pt x="260249" y="58962"/>
                  </a:lnTo>
                  <a:lnTo>
                    <a:pt x="280693" y="98496"/>
                  </a:lnTo>
                  <a:lnTo>
                    <a:pt x="288036" y="144018"/>
                  </a:lnTo>
                  <a:lnTo>
                    <a:pt x="280693" y="189539"/>
                  </a:lnTo>
                  <a:lnTo>
                    <a:pt x="260249" y="229073"/>
                  </a:lnTo>
                  <a:lnTo>
                    <a:pt x="229073" y="260249"/>
                  </a:lnTo>
                  <a:lnTo>
                    <a:pt x="189539" y="280693"/>
                  </a:lnTo>
                  <a:lnTo>
                    <a:pt x="144017" y="288036"/>
                  </a:lnTo>
                  <a:lnTo>
                    <a:pt x="98496" y="280693"/>
                  </a:lnTo>
                  <a:lnTo>
                    <a:pt x="58962" y="260249"/>
                  </a:lnTo>
                  <a:lnTo>
                    <a:pt x="27786" y="229073"/>
                  </a:lnTo>
                  <a:lnTo>
                    <a:pt x="7342" y="189539"/>
                  </a:lnTo>
                  <a:lnTo>
                    <a:pt x="0" y="144018"/>
                  </a:lnTo>
                  <a:close/>
                </a:path>
              </a:pathLst>
            </a:custGeom>
            <a:ln w="38099">
              <a:solidFill>
                <a:srgbClr val="444444"/>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23" name="object 23"/>
          <p:cNvSpPr txBox="1"/>
          <p:nvPr/>
        </p:nvSpPr>
        <p:spPr>
          <a:xfrm>
            <a:off x="687765" y="5279271"/>
            <a:ext cx="161713" cy="294953"/>
          </a:xfrm>
          <a:prstGeom prst="rect">
            <a:avLst/>
          </a:prstGeom>
        </p:spPr>
        <p:txBody>
          <a:bodyPr vert="horz" wrap="square" lIns="0" tIns="17780" rIns="0" bIns="0" rtlCol="0">
            <a:spAutoFit/>
          </a:bodyPr>
          <a:lstStyle/>
          <a:p>
            <a:pPr marL="16933" defTabSz="1219170" fontAlgn="auto">
              <a:spcBef>
                <a:spcPts val="140"/>
              </a:spcBef>
              <a:spcAft>
                <a:spcPts val="0"/>
              </a:spcAft>
            </a:pPr>
            <a:r>
              <a:rPr b="1" kern="0" dirty="0">
                <a:solidFill>
                  <a:srgbClr val="444444"/>
                </a:solidFill>
                <a:latin typeface="Arial"/>
                <a:cs typeface="Arial"/>
              </a:rPr>
              <a:t>4</a:t>
            </a:r>
            <a:endParaRPr kern="0">
              <a:solidFill>
                <a:sysClr val="windowText" lastClr="000000"/>
              </a:solidFill>
              <a:latin typeface="Arial"/>
              <a:cs typeface="Arial"/>
            </a:endParaRPr>
          </a:p>
        </p:txBody>
      </p:sp>
      <p:grpSp>
        <p:nvGrpSpPr>
          <p:cNvPr id="24" name="object 24"/>
          <p:cNvGrpSpPr/>
          <p:nvPr/>
        </p:nvGrpSpPr>
        <p:grpSpPr>
          <a:xfrm>
            <a:off x="530351" y="3060225"/>
            <a:ext cx="545253" cy="619760"/>
            <a:chOff x="397763" y="2295169"/>
            <a:chExt cx="408940" cy="464820"/>
          </a:xfrm>
        </p:grpSpPr>
        <p:pic>
          <p:nvPicPr>
            <p:cNvPr id="25" name="object 25"/>
            <p:cNvPicPr/>
            <p:nvPr/>
          </p:nvPicPr>
          <p:blipFill>
            <a:blip r:embed="rId8" cstate="print"/>
            <a:stretch>
              <a:fillRect/>
            </a:stretch>
          </p:blipFill>
          <p:spPr>
            <a:xfrm>
              <a:off x="405317" y="2307307"/>
              <a:ext cx="400873" cy="400873"/>
            </a:xfrm>
            <a:prstGeom prst="rect">
              <a:avLst/>
            </a:prstGeom>
          </p:spPr>
        </p:pic>
        <p:pic>
          <p:nvPicPr>
            <p:cNvPr id="26" name="object 26"/>
            <p:cNvPicPr/>
            <p:nvPr/>
          </p:nvPicPr>
          <p:blipFill>
            <a:blip r:embed="rId11" cstate="print"/>
            <a:stretch>
              <a:fillRect/>
            </a:stretch>
          </p:blipFill>
          <p:spPr>
            <a:xfrm>
              <a:off x="397763" y="2295169"/>
              <a:ext cx="405396" cy="464794"/>
            </a:xfrm>
            <a:prstGeom prst="rect">
              <a:avLst/>
            </a:prstGeom>
          </p:spPr>
        </p:pic>
        <p:sp>
          <p:nvSpPr>
            <p:cNvPr id="27" name="object 27"/>
            <p:cNvSpPr/>
            <p:nvPr/>
          </p:nvSpPr>
          <p:spPr>
            <a:xfrm>
              <a:off x="432053" y="2334006"/>
              <a:ext cx="288290" cy="288290"/>
            </a:xfrm>
            <a:custGeom>
              <a:avLst/>
              <a:gdLst/>
              <a:ahLst/>
              <a:cxnLst/>
              <a:rect l="l" t="t" r="r" b="b"/>
              <a:pathLst>
                <a:path w="288290" h="288289">
                  <a:moveTo>
                    <a:pt x="144017" y="0"/>
                  </a:moveTo>
                  <a:lnTo>
                    <a:pt x="98496" y="7345"/>
                  </a:lnTo>
                  <a:lnTo>
                    <a:pt x="58962" y="27797"/>
                  </a:lnTo>
                  <a:lnTo>
                    <a:pt x="27786" y="58978"/>
                  </a:lnTo>
                  <a:lnTo>
                    <a:pt x="7342" y="98511"/>
                  </a:lnTo>
                  <a:lnTo>
                    <a:pt x="0" y="144018"/>
                  </a:lnTo>
                  <a:lnTo>
                    <a:pt x="7342" y="189524"/>
                  </a:lnTo>
                  <a:lnTo>
                    <a:pt x="27786" y="229057"/>
                  </a:lnTo>
                  <a:lnTo>
                    <a:pt x="58962" y="260238"/>
                  </a:lnTo>
                  <a:lnTo>
                    <a:pt x="98496" y="280690"/>
                  </a:lnTo>
                  <a:lnTo>
                    <a:pt x="144017" y="288036"/>
                  </a:lnTo>
                  <a:lnTo>
                    <a:pt x="189539" y="280690"/>
                  </a:lnTo>
                  <a:lnTo>
                    <a:pt x="229073" y="260238"/>
                  </a:lnTo>
                  <a:lnTo>
                    <a:pt x="260249" y="229057"/>
                  </a:lnTo>
                  <a:lnTo>
                    <a:pt x="280693" y="189524"/>
                  </a:lnTo>
                  <a:lnTo>
                    <a:pt x="288036" y="144018"/>
                  </a:lnTo>
                  <a:lnTo>
                    <a:pt x="280693" y="98511"/>
                  </a:lnTo>
                  <a:lnTo>
                    <a:pt x="260249" y="58978"/>
                  </a:lnTo>
                  <a:lnTo>
                    <a:pt x="229073" y="27797"/>
                  </a:lnTo>
                  <a:lnTo>
                    <a:pt x="189539" y="7345"/>
                  </a:lnTo>
                  <a:lnTo>
                    <a:pt x="144017" y="0"/>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28" name="object 28"/>
            <p:cNvSpPr/>
            <p:nvPr/>
          </p:nvSpPr>
          <p:spPr>
            <a:xfrm>
              <a:off x="432053" y="2334006"/>
              <a:ext cx="288290" cy="288290"/>
            </a:xfrm>
            <a:custGeom>
              <a:avLst/>
              <a:gdLst/>
              <a:ahLst/>
              <a:cxnLst/>
              <a:rect l="l" t="t" r="r" b="b"/>
              <a:pathLst>
                <a:path w="288290" h="288289">
                  <a:moveTo>
                    <a:pt x="0" y="144018"/>
                  </a:moveTo>
                  <a:lnTo>
                    <a:pt x="7342" y="98511"/>
                  </a:lnTo>
                  <a:lnTo>
                    <a:pt x="27786" y="58978"/>
                  </a:lnTo>
                  <a:lnTo>
                    <a:pt x="58962" y="27797"/>
                  </a:lnTo>
                  <a:lnTo>
                    <a:pt x="98496" y="7345"/>
                  </a:lnTo>
                  <a:lnTo>
                    <a:pt x="144017" y="0"/>
                  </a:lnTo>
                  <a:lnTo>
                    <a:pt x="189539" y="7345"/>
                  </a:lnTo>
                  <a:lnTo>
                    <a:pt x="229073" y="27797"/>
                  </a:lnTo>
                  <a:lnTo>
                    <a:pt x="260249" y="58978"/>
                  </a:lnTo>
                  <a:lnTo>
                    <a:pt x="280693" y="98511"/>
                  </a:lnTo>
                  <a:lnTo>
                    <a:pt x="288036" y="144018"/>
                  </a:lnTo>
                  <a:lnTo>
                    <a:pt x="280693" y="189524"/>
                  </a:lnTo>
                  <a:lnTo>
                    <a:pt x="260249" y="229057"/>
                  </a:lnTo>
                  <a:lnTo>
                    <a:pt x="229073" y="260238"/>
                  </a:lnTo>
                  <a:lnTo>
                    <a:pt x="189539" y="280690"/>
                  </a:lnTo>
                  <a:lnTo>
                    <a:pt x="144017" y="288036"/>
                  </a:lnTo>
                  <a:lnTo>
                    <a:pt x="98496" y="280690"/>
                  </a:lnTo>
                  <a:lnTo>
                    <a:pt x="58962" y="260238"/>
                  </a:lnTo>
                  <a:lnTo>
                    <a:pt x="27786" y="229057"/>
                  </a:lnTo>
                  <a:lnTo>
                    <a:pt x="7342" y="189524"/>
                  </a:lnTo>
                  <a:lnTo>
                    <a:pt x="0" y="144018"/>
                  </a:lnTo>
                  <a:close/>
                </a:path>
              </a:pathLst>
            </a:custGeom>
            <a:ln w="38099">
              <a:solidFill>
                <a:srgbClr val="444444"/>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29" name="object 29"/>
          <p:cNvSpPr txBox="1"/>
          <p:nvPr/>
        </p:nvSpPr>
        <p:spPr>
          <a:xfrm>
            <a:off x="687765" y="3141640"/>
            <a:ext cx="161713" cy="294953"/>
          </a:xfrm>
          <a:prstGeom prst="rect">
            <a:avLst/>
          </a:prstGeom>
        </p:spPr>
        <p:txBody>
          <a:bodyPr vert="horz" wrap="square" lIns="0" tIns="17780" rIns="0" bIns="0" rtlCol="0">
            <a:spAutoFit/>
          </a:bodyPr>
          <a:lstStyle/>
          <a:p>
            <a:pPr marL="16933" defTabSz="1219170" fontAlgn="auto">
              <a:spcBef>
                <a:spcPts val="140"/>
              </a:spcBef>
              <a:spcAft>
                <a:spcPts val="0"/>
              </a:spcAft>
            </a:pPr>
            <a:r>
              <a:rPr b="1" kern="0" dirty="0">
                <a:solidFill>
                  <a:srgbClr val="444444"/>
                </a:solidFill>
                <a:latin typeface="Arial"/>
                <a:cs typeface="Arial"/>
              </a:rPr>
              <a:t>2</a:t>
            </a:r>
            <a:endParaRPr kern="0">
              <a:solidFill>
                <a:sysClr val="windowText" lastClr="000000"/>
              </a:solidFill>
              <a:latin typeface="Arial"/>
              <a:cs typeface="Arial"/>
            </a:endParaRPr>
          </a:p>
        </p:txBody>
      </p:sp>
      <p:sp>
        <p:nvSpPr>
          <p:cNvPr id="30" name="object 30"/>
          <p:cNvSpPr txBox="1"/>
          <p:nvPr/>
        </p:nvSpPr>
        <p:spPr>
          <a:xfrm>
            <a:off x="1162033" y="2074334"/>
            <a:ext cx="4339167" cy="469487"/>
          </a:xfrm>
          <a:prstGeom prst="rect">
            <a:avLst/>
          </a:prstGeom>
        </p:spPr>
        <p:txBody>
          <a:bodyPr vert="horz" wrap="square" lIns="0" tIns="17780" rIns="0" bIns="0" rtlCol="0">
            <a:spAutoFit/>
          </a:bodyPr>
          <a:lstStyle/>
          <a:p>
            <a:pPr marL="16933" defTabSz="1219170" fontAlgn="auto">
              <a:spcBef>
                <a:spcPts val="140"/>
              </a:spcBef>
              <a:spcAft>
                <a:spcPts val="0"/>
              </a:spcAft>
            </a:pPr>
            <a:r>
              <a:rPr sz="1467" b="1" kern="0" spc="-13" dirty="0">
                <a:solidFill>
                  <a:srgbClr val="444444"/>
                </a:solidFill>
                <a:latin typeface="Arial"/>
                <a:cs typeface="Arial"/>
              </a:rPr>
              <a:t>Future-</a:t>
            </a:r>
            <a:r>
              <a:rPr sz="1467" b="1" kern="0" dirty="0">
                <a:solidFill>
                  <a:srgbClr val="444444"/>
                </a:solidFill>
                <a:latin typeface="Arial"/>
                <a:cs typeface="Arial"/>
              </a:rPr>
              <a:t>proof</a:t>
            </a:r>
            <a:r>
              <a:rPr sz="1467" b="1" kern="0" spc="-47" dirty="0">
                <a:solidFill>
                  <a:srgbClr val="444444"/>
                </a:solidFill>
                <a:latin typeface="Arial"/>
                <a:cs typeface="Arial"/>
              </a:rPr>
              <a:t> </a:t>
            </a:r>
            <a:r>
              <a:rPr sz="1467" b="1" kern="0" dirty="0">
                <a:solidFill>
                  <a:srgbClr val="444444"/>
                </a:solidFill>
                <a:latin typeface="Arial"/>
                <a:cs typeface="Arial"/>
              </a:rPr>
              <a:t>design:</a:t>
            </a:r>
            <a:r>
              <a:rPr sz="1467" b="1" kern="0" spc="-20" dirty="0">
                <a:solidFill>
                  <a:srgbClr val="444444"/>
                </a:solidFill>
                <a:latin typeface="Arial"/>
                <a:cs typeface="Arial"/>
              </a:rPr>
              <a:t> </a:t>
            </a:r>
            <a:r>
              <a:rPr sz="1467" kern="0" dirty="0">
                <a:solidFill>
                  <a:srgbClr val="444444"/>
                </a:solidFill>
                <a:latin typeface="Arial"/>
                <a:cs typeface="Arial"/>
              </a:rPr>
              <a:t>A</a:t>
            </a:r>
            <a:r>
              <a:rPr sz="1467" kern="0" spc="-13" dirty="0">
                <a:solidFill>
                  <a:srgbClr val="444444"/>
                </a:solidFill>
                <a:latin typeface="Arial"/>
                <a:cs typeface="Arial"/>
              </a:rPr>
              <a:t> </a:t>
            </a:r>
            <a:r>
              <a:rPr sz="1467" kern="0" dirty="0">
                <a:solidFill>
                  <a:srgbClr val="444444"/>
                </a:solidFill>
                <a:latin typeface="Arial"/>
                <a:cs typeface="Arial"/>
              </a:rPr>
              <a:t>future</a:t>
            </a:r>
            <a:r>
              <a:rPr sz="1467" kern="0" spc="-67" dirty="0">
                <a:solidFill>
                  <a:srgbClr val="444444"/>
                </a:solidFill>
                <a:latin typeface="Arial"/>
                <a:cs typeface="Arial"/>
              </a:rPr>
              <a:t> </a:t>
            </a:r>
            <a:r>
              <a:rPr sz="1467" kern="0" dirty="0">
                <a:solidFill>
                  <a:srgbClr val="444444"/>
                </a:solidFill>
                <a:latin typeface="Arial"/>
                <a:cs typeface="Arial"/>
              </a:rPr>
              <a:t>proof</a:t>
            </a:r>
            <a:r>
              <a:rPr sz="1467" kern="0" spc="-40" dirty="0">
                <a:solidFill>
                  <a:srgbClr val="444444"/>
                </a:solidFill>
                <a:latin typeface="Arial"/>
                <a:cs typeface="Arial"/>
              </a:rPr>
              <a:t> </a:t>
            </a:r>
            <a:r>
              <a:rPr sz="1467" kern="0" dirty="0">
                <a:solidFill>
                  <a:srgbClr val="444444"/>
                </a:solidFill>
                <a:latin typeface="Arial"/>
                <a:cs typeface="Arial"/>
              </a:rPr>
              <a:t>design</a:t>
            </a:r>
            <a:r>
              <a:rPr sz="1467" kern="0" spc="-13" dirty="0">
                <a:solidFill>
                  <a:srgbClr val="444444"/>
                </a:solidFill>
                <a:latin typeface="Arial"/>
                <a:cs typeface="Arial"/>
              </a:rPr>
              <a:t> </a:t>
            </a:r>
            <a:r>
              <a:rPr sz="1467" kern="0" dirty="0">
                <a:solidFill>
                  <a:srgbClr val="444444"/>
                </a:solidFill>
                <a:latin typeface="Arial"/>
                <a:cs typeface="Arial"/>
              </a:rPr>
              <a:t>to</a:t>
            </a:r>
            <a:r>
              <a:rPr sz="1467" kern="0" spc="-27" dirty="0">
                <a:solidFill>
                  <a:srgbClr val="444444"/>
                </a:solidFill>
                <a:latin typeface="Arial"/>
                <a:cs typeface="Arial"/>
              </a:rPr>
              <a:t> avoid</a:t>
            </a:r>
            <a:endParaRPr sz="1467" kern="0">
              <a:solidFill>
                <a:sysClr val="windowText" lastClr="000000"/>
              </a:solidFill>
              <a:latin typeface="Arial"/>
              <a:cs typeface="Arial"/>
            </a:endParaRPr>
          </a:p>
          <a:p>
            <a:pPr marL="16933" defTabSz="1219170" fontAlgn="auto">
              <a:spcBef>
                <a:spcPts val="0"/>
              </a:spcBef>
              <a:spcAft>
                <a:spcPts val="0"/>
              </a:spcAft>
            </a:pPr>
            <a:r>
              <a:rPr sz="1467" kern="0" dirty="0">
                <a:solidFill>
                  <a:srgbClr val="444444"/>
                </a:solidFill>
                <a:latin typeface="Arial"/>
                <a:cs typeface="Arial"/>
              </a:rPr>
              <a:t>costly</a:t>
            </a:r>
            <a:r>
              <a:rPr sz="1467" kern="0" spc="-60" dirty="0">
                <a:solidFill>
                  <a:srgbClr val="444444"/>
                </a:solidFill>
                <a:latin typeface="Arial"/>
                <a:cs typeface="Arial"/>
              </a:rPr>
              <a:t> </a:t>
            </a:r>
            <a:r>
              <a:rPr sz="1467" kern="0" dirty="0">
                <a:solidFill>
                  <a:srgbClr val="444444"/>
                </a:solidFill>
                <a:latin typeface="Arial"/>
                <a:cs typeface="Arial"/>
              </a:rPr>
              <a:t>rework</a:t>
            </a:r>
            <a:r>
              <a:rPr sz="1467" kern="0" spc="-33" dirty="0">
                <a:solidFill>
                  <a:srgbClr val="444444"/>
                </a:solidFill>
                <a:latin typeface="Arial"/>
                <a:cs typeface="Arial"/>
              </a:rPr>
              <a:t> </a:t>
            </a:r>
            <a:r>
              <a:rPr sz="1467" kern="0" dirty="0">
                <a:solidFill>
                  <a:srgbClr val="444444"/>
                </a:solidFill>
                <a:latin typeface="Arial"/>
                <a:cs typeface="Arial"/>
              </a:rPr>
              <a:t>and</a:t>
            </a:r>
            <a:r>
              <a:rPr sz="1467" kern="0" spc="-40" dirty="0">
                <a:solidFill>
                  <a:srgbClr val="444444"/>
                </a:solidFill>
                <a:latin typeface="Arial"/>
                <a:cs typeface="Arial"/>
              </a:rPr>
              <a:t> </a:t>
            </a:r>
            <a:r>
              <a:rPr sz="1467" kern="0" dirty="0">
                <a:solidFill>
                  <a:srgbClr val="444444"/>
                </a:solidFill>
                <a:latin typeface="Arial"/>
                <a:cs typeface="Arial"/>
              </a:rPr>
              <a:t>allow</a:t>
            </a:r>
            <a:r>
              <a:rPr sz="1467" kern="0" spc="-13" dirty="0">
                <a:solidFill>
                  <a:srgbClr val="444444"/>
                </a:solidFill>
                <a:latin typeface="Arial"/>
                <a:cs typeface="Arial"/>
              </a:rPr>
              <a:t> </a:t>
            </a:r>
            <a:r>
              <a:rPr sz="1467" kern="0" dirty="0">
                <a:solidFill>
                  <a:srgbClr val="444444"/>
                </a:solidFill>
                <a:latin typeface="Arial"/>
                <a:cs typeface="Arial"/>
              </a:rPr>
              <a:t>system</a:t>
            </a:r>
            <a:r>
              <a:rPr sz="1467" kern="0" spc="-40" dirty="0">
                <a:solidFill>
                  <a:srgbClr val="444444"/>
                </a:solidFill>
                <a:latin typeface="Arial"/>
                <a:cs typeface="Arial"/>
              </a:rPr>
              <a:t> </a:t>
            </a:r>
            <a:r>
              <a:rPr sz="1467" kern="0" spc="-13" dirty="0">
                <a:solidFill>
                  <a:srgbClr val="444444"/>
                </a:solidFill>
                <a:latin typeface="Arial"/>
                <a:cs typeface="Arial"/>
              </a:rPr>
              <a:t>expansion</a:t>
            </a:r>
            <a:endParaRPr sz="1467" kern="0">
              <a:solidFill>
                <a:sysClr val="windowText" lastClr="000000"/>
              </a:solidFill>
              <a:latin typeface="Arial"/>
              <a:cs typeface="Arial"/>
            </a:endParaRPr>
          </a:p>
        </p:txBody>
      </p:sp>
      <p:sp>
        <p:nvSpPr>
          <p:cNvPr id="31" name="object 31"/>
          <p:cNvSpPr txBox="1"/>
          <p:nvPr/>
        </p:nvSpPr>
        <p:spPr>
          <a:xfrm>
            <a:off x="1172599" y="3081867"/>
            <a:ext cx="4877647" cy="694400"/>
          </a:xfrm>
          <a:prstGeom prst="rect">
            <a:avLst/>
          </a:prstGeom>
        </p:spPr>
        <p:txBody>
          <a:bodyPr vert="horz" wrap="square" lIns="0" tIns="16933" rIns="0" bIns="0" rtlCol="0">
            <a:spAutoFit/>
          </a:bodyPr>
          <a:lstStyle/>
          <a:p>
            <a:pPr marL="16933" marR="6773" defTabSz="1219170" fontAlgn="auto">
              <a:spcBef>
                <a:spcPts val="133"/>
              </a:spcBef>
              <a:spcAft>
                <a:spcPts val="0"/>
              </a:spcAft>
            </a:pPr>
            <a:r>
              <a:rPr sz="1467" b="1" kern="0" dirty="0">
                <a:solidFill>
                  <a:srgbClr val="444444"/>
                </a:solidFill>
                <a:latin typeface="Arial"/>
                <a:cs typeface="Arial"/>
              </a:rPr>
              <a:t>Transmission</a:t>
            </a:r>
            <a:r>
              <a:rPr sz="1467" b="1" kern="0" spc="-67" dirty="0">
                <a:solidFill>
                  <a:srgbClr val="444444"/>
                </a:solidFill>
                <a:latin typeface="Arial"/>
                <a:cs typeface="Arial"/>
              </a:rPr>
              <a:t> </a:t>
            </a:r>
            <a:r>
              <a:rPr sz="1467" b="1" kern="0" dirty="0">
                <a:solidFill>
                  <a:srgbClr val="444444"/>
                </a:solidFill>
                <a:latin typeface="Arial"/>
                <a:cs typeface="Arial"/>
              </a:rPr>
              <a:t>&amp;</a:t>
            </a:r>
            <a:r>
              <a:rPr sz="1467" b="1" kern="0" spc="-53" dirty="0">
                <a:solidFill>
                  <a:srgbClr val="444444"/>
                </a:solidFill>
                <a:latin typeface="Arial"/>
                <a:cs typeface="Arial"/>
              </a:rPr>
              <a:t> </a:t>
            </a:r>
            <a:r>
              <a:rPr sz="1467" b="1" kern="0" dirty="0">
                <a:solidFill>
                  <a:srgbClr val="444444"/>
                </a:solidFill>
                <a:latin typeface="Arial"/>
                <a:cs typeface="Arial"/>
              </a:rPr>
              <a:t>generation</a:t>
            </a:r>
            <a:r>
              <a:rPr sz="1467" b="1" kern="0" spc="-60" dirty="0">
                <a:solidFill>
                  <a:srgbClr val="444444"/>
                </a:solidFill>
                <a:latin typeface="Arial"/>
                <a:cs typeface="Arial"/>
              </a:rPr>
              <a:t> </a:t>
            </a:r>
            <a:r>
              <a:rPr sz="1467" b="1" kern="0" dirty="0">
                <a:solidFill>
                  <a:srgbClr val="444444"/>
                </a:solidFill>
                <a:latin typeface="Arial"/>
                <a:cs typeface="Arial"/>
              </a:rPr>
              <a:t>experience:</a:t>
            </a:r>
            <a:r>
              <a:rPr sz="1467" b="1" kern="0" spc="-40" dirty="0">
                <a:solidFill>
                  <a:srgbClr val="444444"/>
                </a:solidFill>
                <a:latin typeface="Arial"/>
                <a:cs typeface="Arial"/>
              </a:rPr>
              <a:t> </a:t>
            </a:r>
            <a:r>
              <a:rPr sz="1467" kern="0" dirty="0">
                <a:solidFill>
                  <a:srgbClr val="444444"/>
                </a:solidFill>
                <a:latin typeface="Arial"/>
                <a:cs typeface="Arial"/>
              </a:rPr>
              <a:t>Brings</a:t>
            </a:r>
            <a:r>
              <a:rPr sz="1467" kern="0" spc="-53" dirty="0">
                <a:solidFill>
                  <a:srgbClr val="444444"/>
                </a:solidFill>
                <a:latin typeface="Arial"/>
                <a:cs typeface="Arial"/>
              </a:rPr>
              <a:t> </a:t>
            </a:r>
            <a:r>
              <a:rPr sz="1467" kern="0" spc="-33" dirty="0">
                <a:solidFill>
                  <a:srgbClr val="444444"/>
                </a:solidFill>
                <a:latin typeface="Arial"/>
                <a:cs typeface="Arial"/>
              </a:rPr>
              <a:t>the </a:t>
            </a:r>
            <a:r>
              <a:rPr sz="1467" kern="0" dirty="0">
                <a:solidFill>
                  <a:srgbClr val="444444"/>
                </a:solidFill>
                <a:latin typeface="Arial"/>
                <a:cs typeface="Arial"/>
              </a:rPr>
              <a:t>knowledge</a:t>
            </a:r>
            <a:r>
              <a:rPr sz="1467" kern="0" spc="-33" dirty="0">
                <a:solidFill>
                  <a:srgbClr val="444444"/>
                </a:solidFill>
                <a:latin typeface="Arial"/>
                <a:cs typeface="Arial"/>
              </a:rPr>
              <a:t> </a:t>
            </a:r>
            <a:r>
              <a:rPr sz="1467" kern="0" dirty="0">
                <a:solidFill>
                  <a:srgbClr val="444444"/>
                </a:solidFill>
                <a:latin typeface="Arial"/>
                <a:cs typeface="Arial"/>
              </a:rPr>
              <a:t>and</a:t>
            </a:r>
            <a:r>
              <a:rPr sz="1467" kern="0" spc="-47" dirty="0">
                <a:solidFill>
                  <a:srgbClr val="444444"/>
                </a:solidFill>
                <a:latin typeface="Arial"/>
                <a:cs typeface="Arial"/>
              </a:rPr>
              <a:t> </a:t>
            </a:r>
            <a:r>
              <a:rPr sz="1467" kern="0" dirty="0">
                <a:solidFill>
                  <a:srgbClr val="444444"/>
                </a:solidFill>
                <a:latin typeface="Arial"/>
                <a:cs typeface="Arial"/>
              </a:rPr>
              <a:t>experience</a:t>
            </a:r>
            <a:r>
              <a:rPr sz="1467" kern="0" spc="-33" dirty="0">
                <a:solidFill>
                  <a:srgbClr val="444444"/>
                </a:solidFill>
                <a:latin typeface="Arial"/>
                <a:cs typeface="Arial"/>
              </a:rPr>
              <a:t> </a:t>
            </a:r>
            <a:r>
              <a:rPr sz="1467" kern="0" dirty="0">
                <a:solidFill>
                  <a:srgbClr val="444444"/>
                </a:solidFill>
                <a:latin typeface="Arial"/>
                <a:cs typeface="Arial"/>
              </a:rPr>
              <a:t>to</a:t>
            </a:r>
            <a:r>
              <a:rPr sz="1467" kern="0" spc="-60" dirty="0">
                <a:solidFill>
                  <a:srgbClr val="444444"/>
                </a:solidFill>
                <a:latin typeface="Arial"/>
                <a:cs typeface="Arial"/>
              </a:rPr>
              <a:t> </a:t>
            </a:r>
            <a:r>
              <a:rPr sz="1467" kern="0" dirty="0">
                <a:solidFill>
                  <a:srgbClr val="444444"/>
                </a:solidFill>
                <a:latin typeface="Arial"/>
                <a:cs typeface="Arial"/>
              </a:rPr>
              <a:t>design,</a:t>
            </a:r>
            <a:r>
              <a:rPr sz="1467" kern="0" spc="-47" dirty="0">
                <a:solidFill>
                  <a:srgbClr val="444444"/>
                </a:solidFill>
                <a:latin typeface="Arial"/>
                <a:cs typeface="Arial"/>
              </a:rPr>
              <a:t> </a:t>
            </a:r>
            <a:r>
              <a:rPr sz="1467" kern="0" dirty="0">
                <a:solidFill>
                  <a:srgbClr val="444444"/>
                </a:solidFill>
                <a:latin typeface="Arial"/>
                <a:cs typeface="Arial"/>
              </a:rPr>
              <a:t>build,</a:t>
            </a:r>
            <a:r>
              <a:rPr sz="1467" kern="0" spc="-40" dirty="0">
                <a:solidFill>
                  <a:srgbClr val="444444"/>
                </a:solidFill>
                <a:latin typeface="Arial"/>
                <a:cs typeface="Arial"/>
              </a:rPr>
              <a:t> </a:t>
            </a:r>
            <a:r>
              <a:rPr sz="1467" kern="0" dirty="0">
                <a:solidFill>
                  <a:srgbClr val="444444"/>
                </a:solidFill>
                <a:latin typeface="Arial"/>
                <a:cs typeface="Arial"/>
              </a:rPr>
              <a:t>and</a:t>
            </a:r>
            <a:r>
              <a:rPr sz="1467" kern="0" spc="-47" dirty="0">
                <a:solidFill>
                  <a:srgbClr val="444444"/>
                </a:solidFill>
                <a:latin typeface="Arial"/>
                <a:cs typeface="Arial"/>
              </a:rPr>
              <a:t> </a:t>
            </a:r>
            <a:r>
              <a:rPr sz="1467" kern="0" dirty="0">
                <a:solidFill>
                  <a:srgbClr val="444444"/>
                </a:solidFill>
                <a:latin typeface="Arial"/>
                <a:cs typeface="Arial"/>
              </a:rPr>
              <a:t>maintain</a:t>
            </a:r>
            <a:r>
              <a:rPr sz="1467" kern="0" spc="-40" dirty="0">
                <a:solidFill>
                  <a:srgbClr val="444444"/>
                </a:solidFill>
                <a:latin typeface="Arial"/>
                <a:cs typeface="Arial"/>
              </a:rPr>
              <a:t> </a:t>
            </a:r>
            <a:r>
              <a:rPr sz="1467" kern="0" spc="-67" dirty="0">
                <a:solidFill>
                  <a:srgbClr val="444444"/>
                </a:solidFill>
                <a:latin typeface="Arial"/>
                <a:cs typeface="Arial"/>
              </a:rPr>
              <a:t>a </a:t>
            </a:r>
            <a:r>
              <a:rPr sz="1467" kern="0" dirty="0">
                <a:solidFill>
                  <a:srgbClr val="444444"/>
                </a:solidFill>
                <a:latin typeface="Arial"/>
                <a:cs typeface="Arial"/>
              </a:rPr>
              <a:t>reliable</a:t>
            </a:r>
            <a:r>
              <a:rPr sz="1467" kern="0" spc="-40" dirty="0">
                <a:solidFill>
                  <a:srgbClr val="444444"/>
                </a:solidFill>
                <a:latin typeface="Arial"/>
                <a:cs typeface="Arial"/>
              </a:rPr>
              <a:t> </a:t>
            </a:r>
            <a:r>
              <a:rPr sz="1467" kern="0" dirty="0">
                <a:solidFill>
                  <a:srgbClr val="444444"/>
                </a:solidFill>
                <a:latin typeface="Arial"/>
                <a:cs typeface="Arial"/>
              </a:rPr>
              <a:t>transmission</a:t>
            </a:r>
            <a:r>
              <a:rPr sz="1467" kern="0" spc="-93" dirty="0">
                <a:solidFill>
                  <a:srgbClr val="444444"/>
                </a:solidFill>
                <a:latin typeface="Arial"/>
                <a:cs typeface="Arial"/>
              </a:rPr>
              <a:t> </a:t>
            </a:r>
            <a:r>
              <a:rPr sz="1467" kern="0" spc="-13" dirty="0">
                <a:solidFill>
                  <a:srgbClr val="444444"/>
                </a:solidFill>
                <a:latin typeface="Arial"/>
                <a:cs typeface="Arial"/>
              </a:rPr>
              <a:t>system</a:t>
            </a:r>
            <a:endParaRPr sz="1467" kern="0">
              <a:solidFill>
                <a:sysClr val="windowText" lastClr="000000"/>
              </a:solidFill>
              <a:latin typeface="Arial"/>
              <a:cs typeface="Arial"/>
            </a:endParaRPr>
          </a:p>
        </p:txBody>
      </p:sp>
      <p:sp>
        <p:nvSpPr>
          <p:cNvPr id="32" name="object 32"/>
          <p:cNvSpPr txBox="1"/>
          <p:nvPr/>
        </p:nvSpPr>
        <p:spPr>
          <a:xfrm>
            <a:off x="1172599" y="4136407"/>
            <a:ext cx="4879339" cy="695255"/>
          </a:xfrm>
          <a:prstGeom prst="rect">
            <a:avLst/>
          </a:prstGeom>
        </p:spPr>
        <p:txBody>
          <a:bodyPr vert="horz" wrap="square" lIns="0" tIns="17780" rIns="0" bIns="0" rtlCol="0">
            <a:spAutoFit/>
          </a:bodyPr>
          <a:lstStyle/>
          <a:p>
            <a:pPr marL="16933" marR="6773" defTabSz="1219170" fontAlgn="auto">
              <a:spcBef>
                <a:spcPts val="140"/>
              </a:spcBef>
              <a:spcAft>
                <a:spcPts val="0"/>
              </a:spcAft>
            </a:pPr>
            <a:r>
              <a:rPr sz="1467" b="1" kern="0" spc="-13" dirty="0">
                <a:solidFill>
                  <a:srgbClr val="444444"/>
                </a:solidFill>
                <a:latin typeface="Arial"/>
                <a:cs typeface="Arial"/>
              </a:rPr>
              <a:t>Competition:</a:t>
            </a:r>
            <a:r>
              <a:rPr sz="1467" b="1" kern="0" spc="-40" dirty="0">
                <a:solidFill>
                  <a:srgbClr val="444444"/>
                </a:solidFill>
                <a:latin typeface="Arial"/>
                <a:cs typeface="Arial"/>
              </a:rPr>
              <a:t> </a:t>
            </a:r>
            <a:r>
              <a:rPr sz="1467" kern="0" spc="-13" dirty="0">
                <a:solidFill>
                  <a:srgbClr val="444444"/>
                </a:solidFill>
                <a:latin typeface="Arial"/>
                <a:cs typeface="Arial"/>
              </a:rPr>
              <a:t>Promotes</a:t>
            </a:r>
            <a:r>
              <a:rPr sz="1467" kern="0" spc="-47" dirty="0">
                <a:solidFill>
                  <a:srgbClr val="444444"/>
                </a:solidFill>
                <a:latin typeface="Arial"/>
                <a:cs typeface="Arial"/>
              </a:rPr>
              <a:t> </a:t>
            </a:r>
            <a:r>
              <a:rPr sz="1467" kern="0" dirty="0">
                <a:solidFill>
                  <a:srgbClr val="444444"/>
                </a:solidFill>
                <a:latin typeface="Arial"/>
                <a:cs typeface="Arial"/>
              </a:rPr>
              <a:t>competition</a:t>
            </a:r>
            <a:r>
              <a:rPr sz="1467" kern="0" spc="-7" dirty="0">
                <a:solidFill>
                  <a:srgbClr val="444444"/>
                </a:solidFill>
                <a:latin typeface="Arial"/>
                <a:cs typeface="Arial"/>
              </a:rPr>
              <a:t> </a:t>
            </a:r>
            <a:r>
              <a:rPr sz="1467" kern="0" dirty="0">
                <a:solidFill>
                  <a:srgbClr val="444444"/>
                </a:solidFill>
                <a:latin typeface="Arial"/>
                <a:cs typeface="Arial"/>
              </a:rPr>
              <a:t>among</a:t>
            </a:r>
            <a:r>
              <a:rPr sz="1467" kern="0" spc="-13" dirty="0">
                <a:solidFill>
                  <a:srgbClr val="444444"/>
                </a:solidFill>
                <a:latin typeface="Arial"/>
                <a:cs typeface="Arial"/>
              </a:rPr>
              <a:t> </a:t>
            </a:r>
            <a:r>
              <a:rPr sz="1467" kern="0" spc="-33" dirty="0">
                <a:solidFill>
                  <a:srgbClr val="444444"/>
                </a:solidFill>
                <a:latin typeface="Arial"/>
                <a:cs typeface="Arial"/>
              </a:rPr>
              <a:t>OSW </a:t>
            </a:r>
            <a:r>
              <a:rPr sz="1467" kern="0" dirty="0">
                <a:solidFill>
                  <a:srgbClr val="444444"/>
                </a:solidFill>
                <a:latin typeface="Arial"/>
                <a:cs typeface="Arial"/>
              </a:rPr>
              <a:t>leaseholders</a:t>
            </a:r>
            <a:r>
              <a:rPr sz="1467" kern="0" spc="-40" dirty="0">
                <a:solidFill>
                  <a:srgbClr val="444444"/>
                </a:solidFill>
                <a:latin typeface="Arial"/>
                <a:cs typeface="Arial"/>
              </a:rPr>
              <a:t> </a:t>
            </a:r>
            <a:r>
              <a:rPr sz="1467" kern="0" dirty="0">
                <a:solidFill>
                  <a:srgbClr val="444444"/>
                </a:solidFill>
                <a:latin typeface="Arial"/>
                <a:cs typeface="Arial"/>
              </a:rPr>
              <a:t>by</a:t>
            </a:r>
            <a:r>
              <a:rPr sz="1467" kern="0" spc="-47" dirty="0">
                <a:solidFill>
                  <a:srgbClr val="444444"/>
                </a:solidFill>
                <a:latin typeface="Arial"/>
                <a:cs typeface="Arial"/>
              </a:rPr>
              <a:t> </a:t>
            </a:r>
            <a:r>
              <a:rPr sz="1467" kern="0" dirty="0">
                <a:solidFill>
                  <a:srgbClr val="444444"/>
                </a:solidFill>
                <a:latin typeface="Arial"/>
                <a:cs typeface="Arial"/>
              </a:rPr>
              <a:t>supporting</a:t>
            </a:r>
            <a:r>
              <a:rPr sz="1467" kern="0" spc="-73" dirty="0">
                <a:solidFill>
                  <a:srgbClr val="444444"/>
                </a:solidFill>
                <a:latin typeface="Arial"/>
                <a:cs typeface="Arial"/>
              </a:rPr>
              <a:t> </a:t>
            </a:r>
            <a:r>
              <a:rPr sz="1467" kern="0" dirty="0">
                <a:solidFill>
                  <a:srgbClr val="444444"/>
                </a:solidFill>
                <a:latin typeface="Arial"/>
                <a:cs typeface="Arial"/>
              </a:rPr>
              <a:t>multiple</a:t>
            </a:r>
            <a:r>
              <a:rPr sz="1467" kern="0" spc="-40" dirty="0">
                <a:solidFill>
                  <a:srgbClr val="444444"/>
                </a:solidFill>
                <a:latin typeface="Arial"/>
                <a:cs typeface="Arial"/>
              </a:rPr>
              <a:t> </a:t>
            </a:r>
            <a:r>
              <a:rPr sz="1467" kern="0" dirty="0">
                <a:solidFill>
                  <a:srgbClr val="444444"/>
                </a:solidFill>
                <a:latin typeface="Arial"/>
                <a:cs typeface="Arial"/>
              </a:rPr>
              <a:t>lease</a:t>
            </a:r>
            <a:r>
              <a:rPr sz="1467" kern="0" spc="-47" dirty="0">
                <a:solidFill>
                  <a:srgbClr val="444444"/>
                </a:solidFill>
                <a:latin typeface="Arial"/>
                <a:cs typeface="Arial"/>
              </a:rPr>
              <a:t> </a:t>
            </a:r>
            <a:r>
              <a:rPr sz="1467" kern="0" spc="-13" dirty="0">
                <a:solidFill>
                  <a:srgbClr val="444444"/>
                </a:solidFill>
                <a:latin typeface="Arial"/>
                <a:cs typeface="Arial"/>
              </a:rPr>
              <a:t>areas; </a:t>
            </a:r>
            <a:r>
              <a:rPr sz="1467" kern="0" dirty="0">
                <a:solidFill>
                  <a:srgbClr val="444444"/>
                </a:solidFill>
                <a:latin typeface="Arial"/>
                <a:cs typeface="Arial"/>
              </a:rPr>
              <a:t>independent</a:t>
            </a:r>
            <a:r>
              <a:rPr sz="1467" kern="0" spc="-60" dirty="0">
                <a:solidFill>
                  <a:srgbClr val="444444"/>
                </a:solidFill>
                <a:latin typeface="Arial"/>
                <a:cs typeface="Arial"/>
              </a:rPr>
              <a:t> </a:t>
            </a:r>
            <a:r>
              <a:rPr sz="1467" kern="0" dirty="0">
                <a:solidFill>
                  <a:srgbClr val="444444"/>
                </a:solidFill>
                <a:latin typeface="Arial"/>
                <a:cs typeface="Arial"/>
              </a:rPr>
              <a:t>of</a:t>
            </a:r>
            <a:r>
              <a:rPr sz="1467" kern="0" spc="-67" dirty="0">
                <a:solidFill>
                  <a:srgbClr val="444444"/>
                </a:solidFill>
                <a:latin typeface="Arial"/>
                <a:cs typeface="Arial"/>
              </a:rPr>
              <a:t> </a:t>
            </a:r>
            <a:r>
              <a:rPr sz="1467" kern="0" dirty="0">
                <a:solidFill>
                  <a:srgbClr val="444444"/>
                </a:solidFill>
                <a:latin typeface="Arial"/>
                <a:cs typeface="Arial"/>
              </a:rPr>
              <a:t>NJBPU’s</a:t>
            </a:r>
            <a:r>
              <a:rPr sz="1467" kern="0" spc="-20" dirty="0">
                <a:solidFill>
                  <a:srgbClr val="444444"/>
                </a:solidFill>
                <a:latin typeface="Arial"/>
                <a:cs typeface="Arial"/>
              </a:rPr>
              <a:t> </a:t>
            </a:r>
            <a:r>
              <a:rPr sz="1467" kern="0" dirty="0">
                <a:solidFill>
                  <a:srgbClr val="444444"/>
                </a:solidFill>
                <a:latin typeface="Arial"/>
                <a:cs typeface="Arial"/>
              </a:rPr>
              <a:t>remaining</a:t>
            </a:r>
            <a:r>
              <a:rPr sz="1467" kern="0" spc="-60" dirty="0">
                <a:solidFill>
                  <a:srgbClr val="444444"/>
                </a:solidFill>
                <a:latin typeface="Arial"/>
                <a:cs typeface="Arial"/>
              </a:rPr>
              <a:t> </a:t>
            </a:r>
            <a:r>
              <a:rPr sz="1467" kern="0" dirty="0">
                <a:solidFill>
                  <a:srgbClr val="444444"/>
                </a:solidFill>
                <a:latin typeface="Arial"/>
                <a:cs typeface="Arial"/>
              </a:rPr>
              <a:t>generation</a:t>
            </a:r>
            <a:r>
              <a:rPr sz="1467" kern="0" spc="-87" dirty="0">
                <a:solidFill>
                  <a:srgbClr val="444444"/>
                </a:solidFill>
                <a:latin typeface="Arial"/>
                <a:cs typeface="Arial"/>
              </a:rPr>
              <a:t> </a:t>
            </a:r>
            <a:r>
              <a:rPr sz="1467" kern="0" spc="-13" dirty="0">
                <a:solidFill>
                  <a:srgbClr val="444444"/>
                </a:solidFill>
                <a:latin typeface="Arial"/>
                <a:cs typeface="Arial"/>
              </a:rPr>
              <a:t>solicitations</a:t>
            </a:r>
            <a:endParaRPr sz="1467" kern="0">
              <a:solidFill>
                <a:sysClr val="windowText" lastClr="000000"/>
              </a:solidFill>
              <a:latin typeface="Arial"/>
              <a:cs typeface="Arial"/>
            </a:endParaRPr>
          </a:p>
        </p:txBody>
      </p:sp>
      <p:sp>
        <p:nvSpPr>
          <p:cNvPr id="33" name="object 33"/>
          <p:cNvSpPr txBox="1"/>
          <p:nvPr/>
        </p:nvSpPr>
        <p:spPr>
          <a:xfrm>
            <a:off x="681262" y="1093825"/>
            <a:ext cx="5258647" cy="509541"/>
          </a:xfrm>
          <a:prstGeom prst="rect">
            <a:avLst/>
          </a:prstGeom>
        </p:spPr>
        <p:txBody>
          <a:bodyPr vert="horz" wrap="square" lIns="0" tIns="16933" rIns="0" bIns="0" rtlCol="0">
            <a:spAutoFit/>
          </a:bodyPr>
          <a:lstStyle/>
          <a:p>
            <a:pPr marL="16933" defTabSz="1219170" fontAlgn="auto">
              <a:spcBef>
                <a:spcPts val="133"/>
              </a:spcBef>
              <a:spcAft>
                <a:spcPts val="0"/>
              </a:spcAft>
            </a:pPr>
            <a:r>
              <a:rPr sz="1600" b="1" i="1" kern="0" dirty="0">
                <a:solidFill>
                  <a:srgbClr val="6C9250"/>
                </a:solidFill>
                <a:latin typeface="Arial"/>
                <a:cs typeface="Arial"/>
              </a:rPr>
              <a:t>Four</a:t>
            </a:r>
            <a:r>
              <a:rPr sz="1600" b="1" i="1" kern="0" spc="-13" dirty="0">
                <a:solidFill>
                  <a:srgbClr val="6C9250"/>
                </a:solidFill>
                <a:latin typeface="Arial"/>
                <a:cs typeface="Arial"/>
              </a:rPr>
              <a:t> </a:t>
            </a:r>
            <a:r>
              <a:rPr sz="1600" b="1" i="1" kern="0" dirty="0">
                <a:solidFill>
                  <a:srgbClr val="6C9250"/>
                </a:solidFill>
                <a:latin typeface="Arial"/>
                <a:cs typeface="Arial"/>
              </a:rPr>
              <a:t>important</a:t>
            </a:r>
            <a:r>
              <a:rPr sz="1600" b="1" i="1" kern="0" spc="-7" dirty="0">
                <a:solidFill>
                  <a:srgbClr val="6C9250"/>
                </a:solidFill>
                <a:latin typeface="Arial"/>
                <a:cs typeface="Arial"/>
              </a:rPr>
              <a:t> </a:t>
            </a:r>
            <a:r>
              <a:rPr sz="1600" b="1" i="1" kern="0" dirty="0">
                <a:solidFill>
                  <a:srgbClr val="6C9250"/>
                </a:solidFill>
                <a:latin typeface="Arial"/>
                <a:cs typeface="Arial"/>
              </a:rPr>
              <a:t>components</a:t>
            </a:r>
            <a:r>
              <a:rPr sz="1600" b="1" i="1" kern="0" spc="-13" dirty="0">
                <a:solidFill>
                  <a:srgbClr val="6C9250"/>
                </a:solidFill>
                <a:latin typeface="Arial"/>
                <a:cs typeface="Arial"/>
              </a:rPr>
              <a:t> </a:t>
            </a:r>
            <a:r>
              <a:rPr sz="1600" b="1" i="1" kern="0" dirty="0">
                <a:solidFill>
                  <a:srgbClr val="6C9250"/>
                </a:solidFill>
                <a:latin typeface="Arial"/>
                <a:cs typeface="Arial"/>
              </a:rPr>
              <a:t>will</a:t>
            </a:r>
            <a:r>
              <a:rPr sz="1600" b="1" i="1" kern="0" spc="-13" dirty="0">
                <a:solidFill>
                  <a:srgbClr val="6C9250"/>
                </a:solidFill>
                <a:latin typeface="Arial"/>
                <a:cs typeface="Arial"/>
              </a:rPr>
              <a:t> </a:t>
            </a:r>
            <a:r>
              <a:rPr sz="1600" b="1" i="1" kern="0" dirty="0">
                <a:solidFill>
                  <a:srgbClr val="6C9250"/>
                </a:solidFill>
                <a:latin typeface="Arial"/>
                <a:cs typeface="Arial"/>
              </a:rPr>
              <a:t>secure</a:t>
            </a:r>
            <a:r>
              <a:rPr sz="1600" b="1" i="1" kern="0" spc="-60" dirty="0">
                <a:solidFill>
                  <a:srgbClr val="6C9250"/>
                </a:solidFill>
                <a:latin typeface="Arial"/>
                <a:cs typeface="Arial"/>
              </a:rPr>
              <a:t> </a:t>
            </a:r>
            <a:r>
              <a:rPr sz="1600" b="1" i="1" kern="0" dirty="0">
                <a:solidFill>
                  <a:srgbClr val="6C9250"/>
                </a:solidFill>
                <a:latin typeface="Arial"/>
                <a:cs typeface="Arial"/>
              </a:rPr>
              <a:t>the</a:t>
            </a:r>
            <a:r>
              <a:rPr sz="1600" b="1" i="1" kern="0" spc="-13" dirty="0">
                <a:solidFill>
                  <a:srgbClr val="6C9250"/>
                </a:solidFill>
                <a:latin typeface="Arial"/>
                <a:cs typeface="Arial"/>
              </a:rPr>
              <a:t> </a:t>
            </a:r>
            <a:r>
              <a:rPr sz="1600" b="1" i="1" kern="0" dirty="0">
                <a:solidFill>
                  <a:srgbClr val="6C9250"/>
                </a:solidFill>
                <a:latin typeface="Arial"/>
                <a:cs typeface="Arial"/>
              </a:rPr>
              <a:t>best</a:t>
            </a:r>
            <a:r>
              <a:rPr sz="1600" b="1" i="1" kern="0" spc="-13" dirty="0">
                <a:solidFill>
                  <a:srgbClr val="6C9250"/>
                </a:solidFill>
                <a:latin typeface="Arial"/>
                <a:cs typeface="Arial"/>
              </a:rPr>
              <a:t> value</a:t>
            </a:r>
            <a:endParaRPr sz="1600" kern="0">
              <a:solidFill>
                <a:sysClr val="windowText" lastClr="000000"/>
              </a:solidFill>
              <a:latin typeface="Arial"/>
              <a:cs typeface="Arial"/>
            </a:endParaRPr>
          </a:p>
          <a:p>
            <a:pPr marL="16933" defTabSz="1219170" fontAlgn="auto">
              <a:spcBef>
                <a:spcPts val="7"/>
              </a:spcBef>
              <a:spcAft>
                <a:spcPts val="0"/>
              </a:spcAft>
            </a:pPr>
            <a:r>
              <a:rPr sz="1600" b="1" i="1" kern="0" dirty="0">
                <a:solidFill>
                  <a:srgbClr val="6C9250"/>
                </a:solidFill>
                <a:latin typeface="Arial"/>
                <a:cs typeface="Arial"/>
              </a:rPr>
              <a:t>for</a:t>
            </a:r>
            <a:r>
              <a:rPr sz="1600" b="1" i="1" kern="0" spc="-20" dirty="0">
                <a:solidFill>
                  <a:srgbClr val="6C9250"/>
                </a:solidFill>
                <a:latin typeface="Arial"/>
                <a:cs typeface="Arial"/>
              </a:rPr>
              <a:t> </a:t>
            </a:r>
            <a:r>
              <a:rPr sz="1600" b="1" i="1" kern="0" dirty="0">
                <a:solidFill>
                  <a:srgbClr val="6C9250"/>
                </a:solidFill>
                <a:latin typeface="Arial"/>
                <a:cs typeface="Arial"/>
              </a:rPr>
              <a:t>NJ</a:t>
            </a:r>
            <a:r>
              <a:rPr sz="1600" b="1" i="1" kern="0" spc="-13" dirty="0">
                <a:solidFill>
                  <a:srgbClr val="6C9250"/>
                </a:solidFill>
                <a:latin typeface="Arial"/>
                <a:cs typeface="Arial"/>
              </a:rPr>
              <a:t> customers</a:t>
            </a:r>
            <a:endParaRPr sz="1600" kern="0">
              <a:solidFill>
                <a:sysClr val="windowText" lastClr="000000"/>
              </a:solidFill>
              <a:latin typeface="Arial"/>
              <a:cs typeface="Arial"/>
            </a:endParaRPr>
          </a:p>
        </p:txBody>
      </p:sp>
      <p:grpSp>
        <p:nvGrpSpPr>
          <p:cNvPr id="34" name="object 34"/>
          <p:cNvGrpSpPr/>
          <p:nvPr/>
        </p:nvGrpSpPr>
        <p:grpSpPr>
          <a:xfrm>
            <a:off x="530351" y="4116865"/>
            <a:ext cx="545253" cy="619760"/>
            <a:chOff x="397763" y="3087649"/>
            <a:chExt cx="408940" cy="464820"/>
          </a:xfrm>
        </p:grpSpPr>
        <p:pic>
          <p:nvPicPr>
            <p:cNvPr id="35" name="object 35"/>
            <p:cNvPicPr/>
            <p:nvPr/>
          </p:nvPicPr>
          <p:blipFill>
            <a:blip r:embed="rId8" cstate="print"/>
            <a:stretch>
              <a:fillRect/>
            </a:stretch>
          </p:blipFill>
          <p:spPr>
            <a:xfrm>
              <a:off x="405317" y="3099787"/>
              <a:ext cx="400873" cy="400873"/>
            </a:xfrm>
            <a:prstGeom prst="rect">
              <a:avLst/>
            </a:prstGeom>
          </p:spPr>
        </p:pic>
        <p:pic>
          <p:nvPicPr>
            <p:cNvPr id="36" name="object 36"/>
            <p:cNvPicPr/>
            <p:nvPr/>
          </p:nvPicPr>
          <p:blipFill>
            <a:blip r:embed="rId12" cstate="print"/>
            <a:stretch>
              <a:fillRect/>
            </a:stretch>
          </p:blipFill>
          <p:spPr>
            <a:xfrm>
              <a:off x="397763" y="3087649"/>
              <a:ext cx="405396" cy="464794"/>
            </a:xfrm>
            <a:prstGeom prst="rect">
              <a:avLst/>
            </a:prstGeom>
          </p:spPr>
        </p:pic>
        <p:sp>
          <p:nvSpPr>
            <p:cNvPr id="37" name="object 37"/>
            <p:cNvSpPr/>
            <p:nvPr/>
          </p:nvSpPr>
          <p:spPr>
            <a:xfrm>
              <a:off x="432053" y="3126485"/>
              <a:ext cx="288290" cy="288290"/>
            </a:xfrm>
            <a:custGeom>
              <a:avLst/>
              <a:gdLst/>
              <a:ahLst/>
              <a:cxnLst/>
              <a:rect l="l" t="t" r="r" b="b"/>
              <a:pathLst>
                <a:path w="288290" h="288289">
                  <a:moveTo>
                    <a:pt x="144017" y="0"/>
                  </a:moveTo>
                  <a:lnTo>
                    <a:pt x="98496" y="7345"/>
                  </a:lnTo>
                  <a:lnTo>
                    <a:pt x="58962" y="27797"/>
                  </a:lnTo>
                  <a:lnTo>
                    <a:pt x="27786" y="58978"/>
                  </a:lnTo>
                  <a:lnTo>
                    <a:pt x="7342" y="98511"/>
                  </a:lnTo>
                  <a:lnTo>
                    <a:pt x="0" y="144018"/>
                  </a:lnTo>
                  <a:lnTo>
                    <a:pt x="7342" y="189524"/>
                  </a:lnTo>
                  <a:lnTo>
                    <a:pt x="27786" y="229057"/>
                  </a:lnTo>
                  <a:lnTo>
                    <a:pt x="58962" y="260238"/>
                  </a:lnTo>
                  <a:lnTo>
                    <a:pt x="98496" y="280690"/>
                  </a:lnTo>
                  <a:lnTo>
                    <a:pt x="144017" y="288036"/>
                  </a:lnTo>
                  <a:lnTo>
                    <a:pt x="189539" y="280690"/>
                  </a:lnTo>
                  <a:lnTo>
                    <a:pt x="229073" y="260238"/>
                  </a:lnTo>
                  <a:lnTo>
                    <a:pt x="260249" y="229057"/>
                  </a:lnTo>
                  <a:lnTo>
                    <a:pt x="280693" y="189524"/>
                  </a:lnTo>
                  <a:lnTo>
                    <a:pt x="288036" y="144018"/>
                  </a:lnTo>
                  <a:lnTo>
                    <a:pt x="280693" y="98511"/>
                  </a:lnTo>
                  <a:lnTo>
                    <a:pt x="260249" y="58978"/>
                  </a:lnTo>
                  <a:lnTo>
                    <a:pt x="229073" y="27797"/>
                  </a:lnTo>
                  <a:lnTo>
                    <a:pt x="189539" y="7345"/>
                  </a:lnTo>
                  <a:lnTo>
                    <a:pt x="144017" y="0"/>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38" name="object 38"/>
            <p:cNvSpPr/>
            <p:nvPr/>
          </p:nvSpPr>
          <p:spPr>
            <a:xfrm>
              <a:off x="432053" y="3126485"/>
              <a:ext cx="288290" cy="288290"/>
            </a:xfrm>
            <a:custGeom>
              <a:avLst/>
              <a:gdLst/>
              <a:ahLst/>
              <a:cxnLst/>
              <a:rect l="l" t="t" r="r" b="b"/>
              <a:pathLst>
                <a:path w="288290" h="288289">
                  <a:moveTo>
                    <a:pt x="0" y="144018"/>
                  </a:moveTo>
                  <a:lnTo>
                    <a:pt x="7342" y="98511"/>
                  </a:lnTo>
                  <a:lnTo>
                    <a:pt x="27786" y="58978"/>
                  </a:lnTo>
                  <a:lnTo>
                    <a:pt x="58962" y="27797"/>
                  </a:lnTo>
                  <a:lnTo>
                    <a:pt x="98496" y="7345"/>
                  </a:lnTo>
                  <a:lnTo>
                    <a:pt x="144017" y="0"/>
                  </a:lnTo>
                  <a:lnTo>
                    <a:pt x="189539" y="7345"/>
                  </a:lnTo>
                  <a:lnTo>
                    <a:pt x="229073" y="27797"/>
                  </a:lnTo>
                  <a:lnTo>
                    <a:pt x="260249" y="58978"/>
                  </a:lnTo>
                  <a:lnTo>
                    <a:pt x="280693" y="98511"/>
                  </a:lnTo>
                  <a:lnTo>
                    <a:pt x="288036" y="144018"/>
                  </a:lnTo>
                  <a:lnTo>
                    <a:pt x="280693" y="189524"/>
                  </a:lnTo>
                  <a:lnTo>
                    <a:pt x="260249" y="229057"/>
                  </a:lnTo>
                  <a:lnTo>
                    <a:pt x="229073" y="260238"/>
                  </a:lnTo>
                  <a:lnTo>
                    <a:pt x="189539" y="280690"/>
                  </a:lnTo>
                  <a:lnTo>
                    <a:pt x="144017" y="288036"/>
                  </a:lnTo>
                  <a:lnTo>
                    <a:pt x="98496" y="280690"/>
                  </a:lnTo>
                  <a:lnTo>
                    <a:pt x="58962" y="260238"/>
                  </a:lnTo>
                  <a:lnTo>
                    <a:pt x="27786" y="229057"/>
                  </a:lnTo>
                  <a:lnTo>
                    <a:pt x="7342" y="189524"/>
                  </a:lnTo>
                  <a:lnTo>
                    <a:pt x="0" y="144018"/>
                  </a:lnTo>
                  <a:close/>
                </a:path>
              </a:pathLst>
            </a:custGeom>
            <a:ln w="38099">
              <a:solidFill>
                <a:srgbClr val="444444"/>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39" name="object 39"/>
          <p:cNvSpPr txBox="1"/>
          <p:nvPr/>
        </p:nvSpPr>
        <p:spPr>
          <a:xfrm>
            <a:off x="687765" y="4199467"/>
            <a:ext cx="161713" cy="294953"/>
          </a:xfrm>
          <a:prstGeom prst="rect">
            <a:avLst/>
          </a:prstGeom>
        </p:spPr>
        <p:txBody>
          <a:bodyPr vert="horz" wrap="square" lIns="0" tIns="17780" rIns="0" bIns="0" rtlCol="0">
            <a:spAutoFit/>
          </a:bodyPr>
          <a:lstStyle/>
          <a:p>
            <a:pPr marL="16933" defTabSz="1219170" fontAlgn="auto">
              <a:spcBef>
                <a:spcPts val="140"/>
              </a:spcBef>
              <a:spcAft>
                <a:spcPts val="0"/>
              </a:spcAft>
            </a:pPr>
            <a:r>
              <a:rPr b="1" kern="0" dirty="0">
                <a:solidFill>
                  <a:srgbClr val="444444"/>
                </a:solidFill>
                <a:latin typeface="Arial"/>
                <a:cs typeface="Arial"/>
              </a:rPr>
              <a:t>3</a:t>
            </a:r>
            <a:endParaRPr kern="0">
              <a:solidFill>
                <a:sysClr val="windowText" lastClr="000000"/>
              </a:solidFill>
              <a:latin typeface="Arial"/>
              <a:cs typeface="Arial"/>
            </a:endParaRPr>
          </a:p>
        </p:txBody>
      </p:sp>
      <p:sp>
        <p:nvSpPr>
          <p:cNvPr id="40" name="object 40"/>
          <p:cNvSpPr txBox="1"/>
          <p:nvPr/>
        </p:nvSpPr>
        <p:spPr>
          <a:xfrm>
            <a:off x="1172600" y="5236599"/>
            <a:ext cx="4251113" cy="468632"/>
          </a:xfrm>
          <a:prstGeom prst="rect">
            <a:avLst/>
          </a:prstGeom>
        </p:spPr>
        <p:txBody>
          <a:bodyPr vert="horz" wrap="square" lIns="0" tIns="16933" rIns="0" bIns="0" rtlCol="0">
            <a:spAutoFit/>
          </a:bodyPr>
          <a:lstStyle/>
          <a:p>
            <a:pPr marL="16933" defTabSz="1219170" fontAlgn="auto">
              <a:spcBef>
                <a:spcPts val="133"/>
              </a:spcBef>
              <a:spcAft>
                <a:spcPts val="0"/>
              </a:spcAft>
            </a:pPr>
            <a:r>
              <a:rPr sz="1467" b="1" kern="0" dirty="0">
                <a:solidFill>
                  <a:srgbClr val="444444"/>
                </a:solidFill>
                <a:latin typeface="Arial"/>
                <a:cs typeface="Arial"/>
              </a:rPr>
              <a:t>Cost</a:t>
            </a:r>
            <a:r>
              <a:rPr sz="1467" b="1" kern="0" spc="-33" dirty="0">
                <a:solidFill>
                  <a:srgbClr val="444444"/>
                </a:solidFill>
                <a:latin typeface="Arial"/>
                <a:cs typeface="Arial"/>
              </a:rPr>
              <a:t> </a:t>
            </a:r>
            <a:r>
              <a:rPr sz="1467" b="1" kern="0" dirty="0">
                <a:solidFill>
                  <a:srgbClr val="444444"/>
                </a:solidFill>
                <a:latin typeface="Arial"/>
                <a:cs typeface="Arial"/>
              </a:rPr>
              <a:t>&amp;</a:t>
            </a:r>
            <a:r>
              <a:rPr sz="1467" b="1" kern="0" spc="-27" dirty="0">
                <a:solidFill>
                  <a:srgbClr val="444444"/>
                </a:solidFill>
                <a:latin typeface="Arial"/>
                <a:cs typeface="Arial"/>
              </a:rPr>
              <a:t> </a:t>
            </a:r>
            <a:r>
              <a:rPr sz="1467" b="1" kern="0" dirty="0">
                <a:solidFill>
                  <a:srgbClr val="444444"/>
                </a:solidFill>
                <a:latin typeface="Arial"/>
                <a:cs typeface="Arial"/>
              </a:rPr>
              <a:t>Schedule</a:t>
            </a:r>
            <a:r>
              <a:rPr sz="1467" b="1" kern="0" spc="-27" dirty="0">
                <a:solidFill>
                  <a:srgbClr val="444444"/>
                </a:solidFill>
                <a:latin typeface="Arial"/>
                <a:cs typeface="Arial"/>
              </a:rPr>
              <a:t> </a:t>
            </a:r>
            <a:r>
              <a:rPr sz="1467" b="1" kern="0" dirty="0">
                <a:solidFill>
                  <a:srgbClr val="444444"/>
                </a:solidFill>
                <a:latin typeface="Arial"/>
                <a:cs typeface="Arial"/>
              </a:rPr>
              <a:t>Certainty:</a:t>
            </a:r>
            <a:r>
              <a:rPr sz="1467" b="1" kern="0" spc="-40" dirty="0">
                <a:solidFill>
                  <a:srgbClr val="444444"/>
                </a:solidFill>
                <a:latin typeface="Arial"/>
                <a:cs typeface="Arial"/>
              </a:rPr>
              <a:t> </a:t>
            </a:r>
            <a:r>
              <a:rPr sz="1467" kern="0" dirty="0">
                <a:solidFill>
                  <a:srgbClr val="444444"/>
                </a:solidFill>
                <a:latin typeface="Arial"/>
                <a:cs typeface="Arial"/>
              </a:rPr>
              <a:t>Strong</a:t>
            </a:r>
            <a:r>
              <a:rPr sz="1467" kern="0" spc="-53" dirty="0">
                <a:solidFill>
                  <a:srgbClr val="444444"/>
                </a:solidFill>
                <a:latin typeface="Arial"/>
                <a:cs typeface="Arial"/>
              </a:rPr>
              <a:t> </a:t>
            </a:r>
            <a:r>
              <a:rPr sz="1467" kern="0" dirty="0">
                <a:solidFill>
                  <a:srgbClr val="444444"/>
                </a:solidFill>
                <a:latin typeface="Arial"/>
                <a:cs typeface="Arial"/>
              </a:rPr>
              <a:t>cost</a:t>
            </a:r>
            <a:r>
              <a:rPr sz="1467" kern="0" spc="-47" dirty="0">
                <a:solidFill>
                  <a:srgbClr val="444444"/>
                </a:solidFill>
                <a:latin typeface="Arial"/>
                <a:cs typeface="Arial"/>
              </a:rPr>
              <a:t> </a:t>
            </a:r>
            <a:r>
              <a:rPr sz="1467" kern="0" dirty="0">
                <a:solidFill>
                  <a:srgbClr val="444444"/>
                </a:solidFill>
                <a:latin typeface="Arial"/>
                <a:cs typeface="Arial"/>
              </a:rPr>
              <a:t>caps</a:t>
            </a:r>
            <a:r>
              <a:rPr sz="1467" kern="0" spc="-33" dirty="0">
                <a:solidFill>
                  <a:srgbClr val="444444"/>
                </a:solidFill>
                <a:latin typeface="Arial"/>
                <a:cs typeface="Arial"/>
              </a:rPr>
              <a:t> </a:t>
            </a:r>
            <a:r>
              <a:rPr sz="1467" kern="0" spc="-27" dirty="0">
                <a:solidFill>
                  <a:srgbClr val="444444"/>
                </a:solidFill>
                <a:latin typeface="Arial"/>
                <a:cs typeface="Arial"/>
              </a:rPr>
              <a:t>with</a:t>
            </a:r>
            <a:endParaRPr sz="1467" kern="0">
              <a:solidFill>
                <a:sysClr val="windowText" lastClr="000000"/>
              </a:solidFill>
              <a:latin typeface="Arial"/>
              <a:cs typeface="Arial"/>
            </a:endParaRPr>
          </a:p>
          <a:p>
            <a:pPr marL="16933" defTabSz="1219170" fontAlgn="auto">
              <a:spcBef>
                <a:spcPts val="0"/>
              </a:spcBef>
              <a:spcAft>
                <a:spcPts val="0"/>
              </a:spcAft>
            </a:pPr>
            <a:r>
              <a:rPr sz="1467" kern="0" dirty="0">
                <a:solidFill>
                  <a:srgbClr val="444444"/>
                </a:solidFill>
                <a:latin typeface="Arial"/>
                <a:cs typeface="Arial"/>
              </a:rPr>
              <a:t>minimal</a:t>
            </a:r>
            <a:r>
              <a:rPr sz="1467" kern="0" spc="-53" dirty="0">
                <a:solidFill>
                  <a:srgbClr val="444444"/>
                </a:solidFill>
                <a:latin typeface="Arial"/>
                <a:cs typeface="Arial"/>
              </a:rPr>
              <a:t> </a:t>
            </a:r>
            <a:r>
              <a:rPr sz="1467" kern="0" dirty="0">
                <a:solidFill>
                  <a:srgbClr val="444444"/>
                </a:solidFill>
                <a:latin typeface="Arial"/>
                <a:cs typeface="Arial"/>
              </a:rPr>
              <a:t>exceptions</a:t>
            </a:r>
            <a:r>
              <a:rPr sz="1467" kern="0" spc="-60" dirty="0">
                <a:solidFill>
                  <a:srgbClr val="444444"/>
                </a:solidFill>
                <a:latin typeface="Arial"/>
                <a:cs typeface="Arial"/>
              </a:rPr>
              <a:t> </a:t>
            </a:r>
            <a:r>
              <a:rPr sz="1467" kern="0" dirty="0">
                <a:solidFill>
                  <a:srgbClr val="444444"/>
                </a:solidFill>
                <a:latin typeface="Arial"/>
                <a:cs typeface="Arial"/>
              </a:rPr>
              <a:t>and</a:t>
            </a:r>
            <a:r>
              <a:rPr sz="1467" kern="0" spc="-53" dirty="0">
                <a:solidFill>
                  <a:srgbClr val="444444"/>
                </a:solidFill>
                <a:latin typeface="Arial"/>
                <a:cs typeface="Arial"/>
              </a:rPr>
              <a:t> </a:t>
            </a:r>
            <a:r>
              <a:rPr sz="1467" kern="0" dirty="0">
                <a:solidFill>
                  <a:srgbClr val="444444"/>
                </a:solidFill>
                <a:latin typeface="Arial"/>
                <a:cs typeface="Arial"/>
              </a:rPr>
              <a:t>a</a:t>
            </a:r>
            <a:r>
              <a:rPr sz="1467" kern="0" spc="-60" dirty="0">
                <a:solidFill>
                  <a:srgbClr val="444444"/>
                </a:solidFill>
                <a:latin typeface="Arial"/>
                <a:cs typeface="Arial"/>
              </a:rPr>
              <a:t> </a:t>
            </a:r>
            <a:r>
              <a:rPr sz="1467" kern="0" dirty="0">
                <a:solidFill>
                  <a:srgbClr val="444444"/>
                </a:solidFill>
                <a:latin typeface="Arial"/>
                <a:cs typeface="Arial"/>
              </a:rPr>
              <a:t>guaranteed</a:t>
            </a:r>
            <a:r>
              <a:rPr sz="1467" kern="0" spc="-80" dirty="0">
                <a:solidFill>
                  <a:srgbClr val="444444"/>
                </a:solidFill>
                <a:latin typeface="Arial"/>
                <a:cs typeface="Arial"/>
              </a:rPr>
              <a:t> </a:t>
            </a:r>
            <a:r>
              <a:rPr sz="1467" kern="0" dirty="0">
                <a:solidFill>
                  <a:srgbClr val="444444"/>
                </a:solidFill>
                <a:latin typeface="Arial"/>
                <a:cs typeface="Arial"/>
              </a:rPr>
              <a:t>delivery</a:t>
            </a:r>
            <a:r>
              <a:rPr sz="1467" kern="0" spc="-27" dirty="0">
                <a:solidFill>
                  <a:srgbClr val="444444"/>
                </a:solidFill>
                <a:latin typeface="Arial"/>
                <a:cs typeface="Arial"/>
              </a:rPr>
              <a:t> date</a:t>
            </a:r>
            <a:endParaRPr sz="1467" kern="0">
              <a:solidFill>
                <a:sysClr val="windowText" lastClr="000000"/>
              </a:solidFill>
              <a:latin typeface="Arial"/>
              <a:cs typeface="Arial"/>
            </a:endParaRPr>
          </a:p>
        </p:txBody>
      </p:sp>
    </p:spTree>
    <p:extLst>
      <p:ext uri="{BB962C8B-B14F-4D97-AF65-F5344CB8AC3E}">
        <p14:creationId xmlns:p14="http://schemas.microsoft.com/office/powerpoint/2010/main" val="22040547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0784" y="1217167"/>
            <a:ext cx="5108787" cy="5052060"/>
            <a:chOff x="323088" y="912875"/>
            <a:chExt cx="3831590" cy="3789045"/>
          </a:xfrm>
        </p:grpSpPr>
        <p:pic>
          <p:nvPicPr>
            <p:cNvPr id="3" name="object 3"/>
            <p:cNvPicPr/>
            <p:nvPr/>
          </p:nvPicPr>
          <p:blipFill>
            <a:blip r:embed="rId2" cstate="print"/>
            <a:stretch>
              <a:fillRect/>
            </a:stretch>
          </p:blipFill>
          <p:spPr>
            <a:xfrm>
              <a:off x="1828799" y="2238755"/>
              <a:ext cx="190500" cy="70104"/>
            </a:xfrm>
            <a:prstGeom prst="rect">
              <a:avLst/>
            </a:prstGeom>
          </p:spPr>
        </p:pic>
        <p:pic>
          <p:nvPicPr>
            <p:cNvPr id="4" name="object 4"/>
            <p:cNvPicPr/>
            <p:nvPr/>
          </p:nvPicPr>
          <p:blipFill>
            <a:blip r:embed="rId3" cstate="print"/>
            <a:stretch>
              <a:fillRect/>
            </a:stretch>
          </p:blipFill>
          <p:spPr>
            <a:xfrm>
              <a:off x="323088" y="912875"/>
              <a:ext cx="2307336" cy="2958084"/>
            </a:xfrm>
            <a:prstGeom prst="rect">
              <a:avLst/>
            </a:prstGeom>
          </p:spPr>
        </p:pic>
        <p:pic>
          <p:nvPicPr>
            <p:cNvPr id="5" name="object 5"/>
            <p:cNvPicPr/>
            <p:nvPr/>
          </p:nvPicPr>
          <p:blipFill>
            <a:blip r:embed="rId4" cstate="print"/>
            <a:stretch>
              <a:fillRect/>
            </a:stretch>
          </p:blipFill>
          <p:spPr>
            <a:xfrm>
              <a:off x="348996" y="938783"/>
              <a:ext cx="2205228" cy="2855976"/>
            </a:xfrm>
            <a:prstGeom prst="rect">
              <a:avLst/>
            </a:prstGeom>
          </p:spPr>
        </p:pic>
        <p:sp>
          <p:nvSpPr>
            <p:cNvPr id="6" name="object 6"/>
            <p:cNvSpPr/>
            <p:nvPr/>
          </p:nvSpPr>
          <p:spPr>
            <a:xfrm>
              <a:off x="1097279" y="2450591"/>
              <a:ext cx="100330" cy="102870"/>
            </a:xfrm>
            <a:custGeom>
              <a:avLst/>
              <a:gdLst/>
              <a:ahLst/>
              <a:cxnLst/>
              <a:rect l="l" t="t" r="r" b="b"/>
              <a:pathLst>
                <a:path w="100330" h="102869">
                  <a:moveTo>
                    <a:pt x="0" y="102362"/>
                  </a:moveTo>
                  <a:lnTo>
                    <a:pt x="100012" y="0"/>
                  </a:lnTo>
                </a:path>
              </a:pathLst>
            </a:custGeom>
            <a:ln w="6350">
              <a:solidFill>
                <a:srgbClr val="FFFFFF"/>
              </a:solidFill>
              <a:prstDash val="sysDot"/>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7" name="object 7"/>
            <p:cNvSpPr/>
            <p:nvPr/>
          </p:nvSpPr>
          <p:spPr>
            <a:xfrm>
              <a:off x="1196340" y="2397251"/>
              <a:ext cx="531495" cy="288925"/>
            </a:xfrm>
            <a:custGeom>
              <a:avLst/>
              <a:gdLst/>
              <a:ahLst/>
              <a:cxnLst/>
              <a:rect l="l" t="t" r="r" b="b"/>
              <a:pathLst>
                <a:path w="531494" h="288925">
                  <a:moveTo>
                    <a:pt x="391413" y="48768"/>
                  </a:moveTo>
                  <a:lnTo>
                    <a:pt x="0" y="49911"/>
                  </a:lnTo>
                </a:path>
                <a:path w="531494" h="288925">
                  <a:moveTo>
                    <a:pt x="311150" y="266573"/>
                  </a:moveTo>
                  <a:lnTo>
                    <a:pt x="257556" y="231648"/>
                  </a:lnTo>
                </a:path>
                <a:path w="531494" h="288925">
                  <a:moveTo>
                    <a:pt x="480059" y="15240"/>
                  </a:moveTo>
                  <a:lnTo>
                    <a:pt x="284988" y="234315"/>
                  </a:lnTo>
                </a:path>
                <a:path w="531494" h="288925">
                  <a:moveTo>
                    <a:pt x="514984" y="288798"/>
                  </a:moveTo>
                  <a:lnTo>
                    <a:pt x="332231" y="201168"/>
                  </a:lnTo>
                </a:path>
                <a:path w="531494" h="288925">
                  <a:moveTo>
                    <a:pt x="530986" y="0"/>
                  </a:moveTo>
                  <a:lnTo>
                    <a:pt x="339851" y="211581"/>
                  </a:lnTo>
                </a:path>
                <a:path w="531494" h="288925">
                  <a:moveTo>
                    <a:pt x="470661" y="12318"/>
                  </a:moveTo>
                  <a:lnTo>
                    <a:pt x="467867" y="1524"/>
                  </a:lnTo>
                </a:path>
              </a:pathLst>
            </a:custGeom>
            <a:ln w="6350">
              <a:solidFill>
                <a:srgbClr val="FFFFFF"/>
              </a:solidFill>
              <a:prstDash val="sysDot"/>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8" name="object 8"/>
            <p:cNvPicPr/>
            <p:nvPr/>
          </p:nvPicPr>
          <p:blipFill>
            <a:blip r:embed="rId2" cstate="print"/>
            <a:stretch>
              <a:fillRect/>
            </a:stretch>
          </p:blipFill>
          <p:spPr>
            <a:xfrm>
              <a:off x="1744979" y="2494787"/>
              <a:ext cx="182880" cy="114300"/>
            </a:xfrm>
            <a:prstGeom prst="rect">
              <a:avLst/>
            </a:prstGeom>
          </p:spPr>
        </p:pic>
        <p:pic>
          <p:nvPicPr>
            <p:cNvPr id="9" name="object 9"/>
            <p:cNvPicPr/>
            <p:nvPr/>
          </p:nvPicPr>
          <p:blipFill>
            <a:blip r:embed="rId2" cstate="print"/>
            <a:stretch>
              <a:fillRect/>
            </a:stretch>
          </p:blipFill>
          <p:spPr>
            <a:xfrm>
              <a:off x="2110739" y="1723643"/>
              <a:ext cx="190500" cy="70103"/>
            </a:xfrm>
            <a:prstGeom prst="rect">
              <a:avLst/>
            </a:prstGeom>
          </p:spPr>
        </p:pic>
        <p:pic>
          <p:nvPicPr>
            <p:cNvPr id="10" name="object 10"/>
            <p:cNvPicPr/>
            <p:nvPr/>
          </p:nvPicPr>
          <p:blipFill>
            <a:blip r:embed="rId5" cstate="print"/>
            <a:stretch>
              <a:fillRect/>
            </a:stretch>
          </p:blipFill>
          <p:spPr>
            <a:xfrm>
              <a:off x="1833371" y="1610880"/>
              <a:ext cx="2321052" cy="3090672"/>
            </a:xfrm>
            <a:prstGeom prst="rect">
              <a:avLst/>
            </a:prstGeom>
          </p:spPr>
        </p:pic>
        <p:pic>
          <p:nvPicPr>
            <p:cNvPr id="11" name="object 11"/>
            <p:cNvPicPr/>
            <p:nvPr/>
          </p:nvPicPr>
          <p:blipFill>
            <a:blip r:embed="rId6" cstate="print"/>
            <a:stretch>
              <a:fillRect/>
            </a:stretch>
          </p:blipFill>
          <p:spPr>
            <a:xfrm>
              <a:off x="1859279" y="1636775"/>
              <a:ext cx="2218944" cy="2988564"/>
            </a:xfrm>
            <a:prstGeom prst="rect">
              <a:avLst/>
            </a:prstGeom>
          </p:spPr>
        </p:pic>
        <p:sp>
          <p:nvSpPr>
            <p:cNvPr id="12" name="object 12"/>
            <p:cNvSpPr/>
            <p:nvPr/>
          </p:nvSpPr>
          <p:spPr>
            <a:xfrm>
              <a:off x="3180588" y="2499359"/>
              <a:ext cx="476250" cy="766445"/>
            </a:xfrm>
            <a:custGeom>
              <a:avLst/>
              <a:gdLst/>
              <a:ahLst/>
              <a:cxnLst/>
              <a:rect l="l" t="t" r="r" b="b"/>
              <a:pathLst>
                <a:path w="476250" h="766445">
                  <a:moveTo>
                    <a:pt x="153542" y="763523"/>
                  </a:moveTo>
                  <a:lnTo>
                    <a:pt x="19812" y="766063"/>
                  </a:lnTo>
                </a:path>
                <a:path w="476250" h="766445">
                  <a:moveTo>
                    <a:pt x="427482" y="1523"/>
                  </a:moveTo>
                  <a:lnTo>
                    <a:pt x="121920" y="477012"/>
                  </a:lnTo>
                </a:path>
                <a:path w="476250" h="766445">
                  <a:moveTo>
                    <a:pt x="126491" y="477012"/>
                  </a:moveTo>
                  <a:lnTo>
                    <a:pt x="126491" y="631444"/>
                  </a:lnTo>
                </a:path>
                <a:path w="476250" h="766445">
                  <a:moveTo>
                    <a:pt x="155321" y="685164"/>
                  </a:moveTo>
                  <a:lnTo>
                    <a:pt x="62484" y="682751"/>
                  </a:lnTo>
                </a:path>
                <a:path w="476250" h="766445">
                  <a:moveTo>
                    <a:pt x="273176" y="489203"/>
                  </a:moveTo>
                  <a:lnTo>
                    <a:pt x="150875" y="687832"/>
                  </a:lnTo>
                </a:path>
                <a:path w="476250" h="766445">
                  <a:moveTo>
                    <a:pt x="476123" y="2412"/>
                  </a:moveTo>
                  <a:lnTo>
                    <a:pt x="429767" y="0"/>
                  </a:lnTo>
                </a:path>
                <a:path w="476250" h="766445">
                  <a:moveTo>
                    <a:pt x="29337" y="762634"/>
                  </a:moveTo>
                  <a:lnTo>
                    <a:pt x="0" y="743712"/>
                  </a:lnTo>
                </a:path>
              </a:pathLst>
            </a:custGeom>
            <a:ln w="6350">
              <a:solidFill>
                <a:srgbClr val="FFFFFF"/>
              </a:solidFill>
              <a:prstDash val="sysDot"/>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3" name="object 13"/>
            <p:cNvSpPr/>
            <p:nvPr/>
          </p:nvSpPr>
          <p:spPr>
            <a:xfrm>
              <a:off x="452628" y="3707891"/>
              <a:ext cx="57150" cy="0"/>
            </a:xfrm>
            <a:custGeom>
              <a:avLst/>
              <a:gdLst/>
              <a:ahLst/>
              <a:cxnLst/>
              <a:rect l="l" t="t" r="r" b="b"/>
              <a:pathLst>
                <a:path w="57150">
                  <a:moveTo>
                    <a:pt x="0" y="0"/>
                  </a:moveTo>
                  <a:lnTo>
                    <a:pt x="57150" y="0"/>
                  </a:lnTo>
                </a:path>
              </a:pathLst>
            </a:custGeom>
            <a:ln w="9525">
              <a:solidFill>
                <a:srgbClr val="FFFFFF"/>
              </a:solidFill>
              <a:prstDash val="sysDot"/>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4" name="object 14"/>
            <p:cNvSpPr/>
            <p:nvPr/>
          </p:nvSpPr>
          <p:spPr>
            <a:xfrm>
              <a:off x="1717548" y="2703575"/>
              <a:ext cx="2540" cy="40640"/>
            </a:xfrm>
            <a:custGeom>
              <a:avLst/>
              <a:gdLst/>
              <a:ahLst/>
              <a:cxnLst/>
              <a:rect l="l" t="t" r="r" b="b"/>
              <a:pathLst>
                <a:path w="2539" h="40639">
                  <a:moveTo>
                    <a:pt x="0" y="40131"/>
                  </a:moveTo>
                  <a:lnTo>
                    <a:pt x="2285" y="0"/>
                  </a:lnTo>
                </a:path>
              </a:pathLst>
            </a:custGeom>
            <a:ln w="6350">
              <a:solidFill>
                <a:srgbClr val="FFFFFF"/>
              </a:solidFill>
              <a:prstDash val="sysDot"/>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15" name="object 15"/>
            <p:cNvSpPr/>
            <p:nvPr/>
          </p:nvSpPr>
          <p:spPr>
            <a:xfrm>
              <a:off x="1985771" y="4526279"/>
              <a:ext cx="57150" cy="0"/>
            </a:xfrm>
            <a:custGeom>
              <a:avLst/>
              <a:gdLst/>
              <a:ahLst/>
              <a:cxnLst/>
              <a:rect l="l" t="t" r="r" b="b"/>
              <a:pathLst>
                <a:path w="57150">
                  <a:moveTo>
                    <a:pt x="0" y="0"/>
                  </a:moveTo>
                  <a:lnTo>
                    <a:pt x="57150" y="0"/>
                  </a:lnTo>
                </a:path>
              </a:pathLst>
            </a:custGeom>
            <a:ln w="9525">
              <a:solidFill>
                <a:srgbClr val="FFFFFF"/>
              </a:solidFill>
              <a:prstDash val="sysDot"/>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
        <p:nvSpPr>
          <p:cNvPr id="16" name="object 16"/>
          <p:cNvSpPr txBox="1">
            <a:spLocks noGrp="1"/>
          </p:cNvSpPr>
          <p:nvPr>
            <p:ph type="title"/>
          </p:nvPr>
        </p:nvSpPr>
        <p:spPr>
          <a:xfrm>
            <a:off x="409787" y="317501"/>
            <a:ext cx="10647679" cy="725840"/>
          </a:xfrm>
          <a:prstGeom prst="rect">
            <a:avLst/>
          </a:prstGeom>
        </p:spPr>
        <p:txBody>
          <a:bodyPr vert="horz" wrap="square" lIns="0" tIns="58420" rIns="0" bIns="0" rtlCol="0">
            <a:spAutoFit/>
          </a:bodyPr>
          <a:lstStyle/>
          <a:p>
            <a:pPr marL="16933" marR="6773">
              <a:lnSpc>
                <a:spcPts val="2585"/>
              </a:lnSpc>
              <a:spcBef>
                <a:spcPts val="460"/>
              </a:spcBef>
            </a:pPr>
            <a:r>
              <a:rPr dirty="0"/>
              <a:t>Coastal</a:t>
            </a:r>
            <a:r>
              <a:rPr spc="-53" dirty="0"/>
              <a:t> </a:t>
            </a:r>
            <a:r>
              <a:rPr dirty="0"/>
              <a:t>Wind</a:t>
            </a:r>
            <a:r>
              <a:rPr spc="-53" dirty="0"/>
              <a:t> </a:t>
            </a:r>
            <a:r>
              <a:rPr dirty="0"/>
              <a:t>Link</a:t>
            </a:r>
            <a:r>
              <a:rPr spc="-40" dirty="0"/>
              <a:t> </a:t>
            </a:r>
            <a:r>
              <a:rPr dirty="0"/>
              <a:t>meshed</a:t>
            </a:r>
            <a:r>
              <a:rPr spc="-13" dirty="0"/>
              <a:t> </a:t>
            </a:r>
            <a:r>
              <a:rPr dirty="0"/>
              <a:t>grid</a:t>
            </a:r>
            <a:r>
              <a:rPr spc="-40" dirty="0"/>
              <a:t> </a:t>
            </a:r>
            <a:r>
              <a:rPr dirty="0"/>
              <a:t>design</a:t>
            </a:r>
            <a:r>
              <a:rPr spc="-27" dirty="0"/>
              <a:t> </a:t>
            </a:r>
            <a:r>
              <a:rPr dirty="0"/>
              <a:t>enables</a:t>
            </a:r>
            <a:r>
              <a:rPr spc="-47" dirty="0"/>
              <a:t> </a:t>
            </a:r>
            <a:r>
              <a:rPr dirty="0"/>
              <a:t>faster,</a:t>
            </a:r>
            <a:r>
              <a:rPr spc="-27" dirty="0"/>
              <a:t> </a:t>
            </a:r>
            <a:r>
              <a:rPr dirty="0"/>
              <a:t>lower</a:t>
            </a:r>
            <a:r>
              <a:rPr spc="-87" dirty="0"/>
              <a:t> </a:t>
            </a:r>
            <a:r>
              <a:rPr dirty="0"/>
              <a:t>risk</a:t>
            </a:r>
            <a:r>
              <a:rPr spc="-20" dirty="0"/>
              <a:t> </a:t>
            </a:r>
            <a:r>
              <a:rPr spc="-13" dirty="0"/>
              <a:t>offshore </a:t>
            </a:r>
            <a:r>
              <a:rPr dirty="0"/>
              <a:t>wind</a:t>
            </a:r>
            <a:r>
              <a:rPr spc="-60" dirty="0"/>
              <a:t> </a:t>
            </a:r>
            <a:r>
              <a:rPr dirty="0"/>
              <a:t>generation at</a:t>
            </a:r>
            <a:r>
              <a:rPr spc="-13" dirty="0"/>
              <a:t> </a:t>
            </a:r>
            <a:r>
              <a:rPr dirty="0"/>
              <a:t>the</a:t>
            </a:r>
            <a:r>
              <a:rPr spc="-20" dirty="0"/>
              <a:t> </a:t>
            </a:r>
            <a:r>
              <a:rPr dirty="0"/>
              <a:t>lowest</a:t>
            </a:r>
            <a:r>
              <a:rPr spc="-33" dirty="0"/>
              <a:t> </a:t>
            </a:r>
            <a:r>
              <a:rPr dirty="0"/>
              <a:t>expected</a:t>
            </a:r>
            <a:r>
              <a:rPr spc="-7" dirty="0"/>
              <a:t> </a:t>
            </a:r>
            <a:r>
              <a:rPr dirty="0"/>
              <a:t>OREC</a:t>
            </a:r>
            <a:r>
              <a:rPr spc="-20" dirty="0"/>
              <a:t> </a:t>
            </a:r>
            <a:r>
              <a:rPr spc="-13" dirty="0"/>
              <a:t>prices</a:t>
            </a:r>
          </a:p>
        </p:txBody>
      </p:sp>
      <p:pic>
        <p:nvPicPr>
          <p:cNvPr id="17" name="object 17"/>
          <p:cNvPicPr/>
          <p:nvPr/>
        </p:nvPicPr>
        <p:blipFill>
          <a:blip r:embed="rId7" cstate="print"/>
          <a:stretch>
            <a:fillRect/>
          </a:stretch>
        </p:blipFill>
        <p:spPr>
          <a:xfrm>
            <a:off x="11111278" y="6122630"/>
            <a:ext cx="899525" cy="464921"/>
          </a:xfrm>
          <a:prstGeom prst="rect">
            <a:avLst/>
          </a:prstGeom>
        </p:spPr>
      </p:pic>
      <p:sp>
        <p:nvSpPr>
          <p:cNvPr id="18" name="object 18"/>
          <p:cNvSpPr txBox="1">
            <a:spLocks noGrp="1"/>
          </p:cNvSpPr>
          <p:nvPr>
            <p:ph type="body" idx="1"/>
          </p:nvPr>
        </p:nvSpPr>
        <p:spPr>
          <a:xfrm>
            <a:off x="926591" y="1719525"/>
            <a:ext cx="14402816" cy="2366203"/>
          </a:xfrm>
          <a:prstGeom prst="rect">
            <a:avLst/>
          </a:prstGeom>
        </p:spPr>
        <p:txBody>
          <a:bodyPr vert="horz" wrap="square" lIns="0" tIns="16933" rIns="0" bIns="0" rtlCol="0">
            <a:spAutoFit/>
          </a:bodyPr>
          <a:lstStyle/>
          <a:p>
            <a:pPr marL="5112892" marR="40639">
              <a:spcBef>
                <a:spcPts val="133"/>
              </a:spcBef>
            </a:pPr>
            <a:r>
              <a:rPr dirty="0"/>
              <a:t>CWL</a:t>
            </a:r>
            <a:r>
              <a:rPr spc="-33" dirty="0"/>
              <a:t> </a:t>
            </a:r>
            <a:r>
              <a:rPr dirty="0"/>
              <a:t>offers</a:t>
            </a:r>
            <a:r>
              <a:rPr spc="7" dirty="0"/>
              <a:t> </a:t>
            </a:r>
            <a:r>
              <a:rPr dirty="0"/>
              <a:t>a unique</a:t>
            </a:r>
            <a:r>
              <a:rPr spc="27" dirty="0"/>
              <a:t> </a:t>
            </a:r>
            <a:r>
              <a:rPr dirty="0"/>
              <a:t>meshed</a:t>
            </a:r>
            <a:r>
              <a:rPr spc="-13" dirty="0"/>
              <a:t> </a:t>
            </a:r>
            <a:r>
              <a:rPr dirty="0"/>
              <a:t>grid</a:t>
            </a:r>
            <a:r>
              <a:rPr spc="7" dirty="0"/>
              <a:t> </a:t>
            </a:r>
            <a:r>
              <a:rPr dirty="0"/>
              <a:t>solution</a:t>
            </a:r>
            <a:r>
              <a:rPr spc="33" dirty="0"/>
              <a:t> </a:t>
            </a:r>
            <a:r>
              <a:rPr dirty="0"/>
              <a:t>which</a:t>
            </a:r>
            <a:r>
              <a:rPr spc="-20" dirty="0"/>
              <a:t> </a:t>
            </a:r>
            <a:r>
              <a:rPr spc="-13" dirty="0"/>
              <a:t>provides </a:t>
            </a:r>
            <a:r>
              <a:rPr dirty="0"/>
              <a:t>reliability</a:t>
            </a:r>
            <a:r>
              <a:rPr spc="-13" dirty="0"/>
              <a:t> </a:t>
            </a:r>
            <a:r>
              <a:rPr dirty="0"/>
              <a:t>and </a:t>
            </a:r>
            <a:r>
              <a:rPr spc="-13" dirty="0"/>
              <a:t>flexibility</a:t>
            </a:r>
          </a:p>
          <a:p>
            <a:pPr marL="5095959">
              <a:spcBef>
                <a:spcPts val="67"/>
              </a:spcBef>
            </a:pPr>
            <a:endParaRPr sz="1333"/>
          </a:p>
          <a:p>
            <a:pPr marL="5342333" marR="6773" indent="-230288">
              <a:buClr>
                <a:srgbClr val="585858"/>
              </a:buClr>
              <a:buFont typeface="Wingdings"/>
              <a:buChar char=""/>
              <a:tabLst>
                <a:tab pos="5343180" algn="l"/>
              </a:tabLst>
            </a:pPr>
            <a:r>
              <a:rPr b="0" dirty="0">
                <a:latin typeface="Arial"/>
                <a:cs typeface="Arial"/>
              </a:rPr>
              <a:t>275kV</a:t>
            </a:r>
            <a:r>
              <a:rPr b="0" spc="-73" dirty="0"/>
              <a:t> </a:t>
            </a:r>
            <a:r>
              <a:rPr b="0" dirty="0">
                <a:latin typeface="Arial"/>
                <a:cs typeface="Arial"/>
              </a:rPr>
              <a:t>connection</a:t>
            </a:r>
            <a:r>
              <a:rPr b="0" spc="-53" dirty="0"/>
              <a:t> </a:t>
            </a:r>
            <a:r>
              <a:rPr b="0" dirty="0">
                <a:latin typeface="Arial"/>
                <a:cs typeface="Arial"/>
              </a:rPr>
              <a:t>to</a:t>
            </a:r>
            <a:r>
              <a:rPr b="0" spc="-20" dirty="0"/>
              <a:t> </a:t>
            </a:r>
            <a:r>
              <a:rPr b="0" dirty="0">
                <a:latin typeface="Arial"/>
                <a:cs typeface="Arial"/>
              </a:rPr>
              <a:t>offshore</a:t>
            </a:r>
            <a:r>
              <a:rPr b="0" spc="-53" dirty="0"/>
              <a:t> </a:t>
            </a:r>
            <a:r>
              <a:rPr b="0" dirty="0">
                <a:latin typeface="Arial"/>
                <a:cs typeface="Arial"/>
              </a:rPr>
              <a:t>wind</a:t>
            </a:r>
            <a:r>
              <a:rPr b="0" spc="-20" dirty="0"/>
              <a:t> </a:t>
            </a:r>
            <a:r>
              <a:rPr b="0" dirty="0">
                <a:latin typeface="Arial"/>
                <a:cs typeface="Arial"/>
              </a:rPr>
              <a:t>farms</a:t>
            </a:r>
            <a:r>
              <a:rPr b="0" spc="-47" dirty="0"/>
              <a:t> </a:t>
            </a:r>
            <a:r>
              <a:rPr b="0" dirty="0">
                <a:latin typeface="Arial"/>
                <a:cs typeface="Arial"/>
              </a:rPr>
              <a:t>is</a:t>
            </a:r>
            <a:r>
              <a:rPr b="0" spc="-20" dirty="0"/>
              <a:t> </a:t>
            </a:r>
            <a:r>
              <a:rPr b="0" dirty="0">
                <a:latin typeface="Arial"/>
                <a:cs typeface="Arial"/>
              </a:rPr>
              <a:t>designed</a:t>
            </a:r>
            <a:r>
              <a:rPr b="0" spc="-47" dirty="0"/>
              <a:t> </a:t>
            </a:r>
            <a:r>
              <a:rPr b="0" spc="-33" dirty="0"/>
              <a:t>to </a:t>
            </a:r>
            <a:r>
              <a:rPr b="0" dirty="0">
                <a:latin typeface="Arial"/>
                <a:cs typeface="Arial"/>
              </a:rPr>
              <a:t>accommodate</a:t>
            </a:r>
            <a:r>
              <a:rPr b="0" spc="-73" dirty="0"/>
              <a:t> </a:t>
            </a:r>
            <a:r>
              <a:rPr b="0" dirty="0">
                <a:latin typeface="Arial"/>
                <a:cs typeface="Arial"/>
              </a:rPr>
              <a:t>future,</a:t>
            </a:r>
            <a:r>
              <a:rPr b="0" spc="-33" dirty="0"/>
              <a:t> </a:t>
            </a:r>
            <a:r>
              <a:rPr b="0" spc="-13" dirty="0"/>
              <a:t>larger,</a:t>
            </a:r>
            <a:r>
              <a:rPr b="0" spc="-27" dirty="0"/>
              <a:t> </a:t>
            </a:r>
            <a:r>
              <a:rPr b="0" dirty="0">
                <a:latin typeface="Arial"/>
                <a:cs typeface="Arial"/>
              </a:rPr>
              <a:t>and</a:t>
            </a:r>
            <a:r>
              <a:rPr b="0" spc="-53" dirty="0"/>
              <a:t> </a:t>
            </a:r>
            <a:r>
              <a:rPr b="0" dirty="0">
                <a:latin typeface="Arial"/>
                <a:cs typeface="Arial"/>
              </a:rPr>
              <a:t>more</a:t>
            </a:r>
            <a:r>
              <a:rPr b="0" spc="-27" dirty="0"/>
              <a:t> </a:t>
            </a:r>
            <a:r>
              <a:rPr b="0" dirty="0">
                <a:latin typeface="Arial"/>
                <a:cs typeface="Arial"/>
              </a:rPr>
              <a:t>efficient</a:t>
            </a:r>
            <a:r>
              <a:rPr b="0" spc="-40" dirty="0"/>
              <a:t> </a:t>
            </a:r>
            <a:r>
              <a:rPr b="0" dirty="0">
                <a:latin typeface="Arial"/>
                <a:cs typeface="Arial"/>
              </a:rPr>
              <a:t>wind</a:t>
            </a:r>
            <a:r>
              <a:rPr b="0" spc="-20" dirty="0"/>
              <a:t> </a:t>
            </a:r>
            <a:r>
              <a:rPr b="0" spc="-13" dirty="0"/>
              <a:t>turbines</a:t>
            </a:r>
          </a:p>
          <a:p>
            <a:pPr marL="5095959">
              <a:spcBef>
                <a:spcPts val="67"/>
              </a:spcBef>
              <a:buClr>
                <a:srgbClr val="585858"/>
              </a:buClr>
              <a:buFont typeface="Wingdings"/>
              <a:buChar char=""/>
            </a:pPr>
            <a:endParaRPr sz="1333"/>
          </a:p>
          <a:p>
            <a:pPr marL="5342333" marR="33019" indent="-230288">
              <a:buClr>
                <a:srgbClr val="585858"/>
              </a:buClr>
              <a:buFont typeface="Wingdings"/>
              <a:buChar char=""/>
              <a:tabLst>
                <a:tab pos="5343180" algn="l"/>
              </a:tabLst>
            </a:pPr>
            <a:r>
              <a:rPr b="0" dirty="0">
                <a:latin typeface="Arial"/>
                <a:cs typeface="Arial"/>
              </a:rPr>
              <a:t>Unique</a:t>
            </a:r>
            <a:r>
              <a:rPr b="0" spc="-40" dirty="0"/>
              <a:t> </a:t>
            </a:r>
            <a:r>
              <a:rPr b="0" dirty="0">
                <a:latin typeface="Arial"/>
                <a:cs typeface="Arial"/>
              </a:rPr>
              <a:t>design</a:t>
            </a:r>
            <a:r>
              <a:rPr b="0" spc="-40" dirty="0"/>
              <a:t> </a:t>
            </a:r>
            <a:r>
              <a:rPr b="0" dirty="0">
                <a:latin typeface="Arial"/>
                <a:cs typeface="Arial"/>
              </a:rPr>
              <a:t>allows</a:t>
            </a:r>
            <a:r>
              <a:rPr b="0" spc="-33" dirty="0"/>
              <a:t> </a:t>
            </a:r>
            <a:r>
              <a:rPr b="0" dirty="0">
                <a:latin typeface="Arial"/>
                <a:cs typeface="Arial"/>
              </a:rPr>
              <a:t>continuous</a:t>
            </a:r>
            <a:r>
              <a:rPr b="0" spc="-67" dirty="0"/>
              <a:t> </a:t>
            </a:r>
            <a:r>
              <a:rPr b="0" dirty="0">
                <a:latin typeface="Arial"/>
                <a:cs typeface="Arial"/>
              </a:rPr>
              <a:t>power</a:t>
            </a:r>
            <a:r>
              <a:rPr b="0" spc="-27" dirty="0"/>
              <a:t> </a:t>
            </a:r>
            <a:r>
              <a:rPr b="0" dirty="0">
                <a:latin typeface="Arial"/>
                <a:cs typeface="Arial"/>
              </a:rPr>
              <a:t>flow</a:t>
            </a:r>
            <a:r>
              <a:rPr b="0" spc="-47" dirty="0"/>
              <a:t> </a:t>
            </a:r>
            <a:r>
              <a:rPr b="0" dirty="0">
                <a:latin typeface="Arial"/>
                <a:cs typeface="Arial"/>
              </a:rPr>
              <a:t>across</a:t>
            </a:r>
            <a:r>
              <a:rPr b="0" spc="-33" dirty="0"/>
              <a:t> </a:t>
            </a:r>
            <a:r>
              <a:rPr b="0" spc="-13" dirty="0"/>
              <a:t>offshore platforms</a:t>
            </a:r>
          </a:p>
          <a:p>
            <a:pPr marL="5095959">
              <a:spcBef>
                <a:spcPts val="73"/>
              </a:spcBef>
              <a:buClr>
                <a:srgbClr val="585858"/>
              </a:buClr>
              <a:buFont typeface="Wingdings"/>
              <a:buChar char=""/>
            </a:pPr>
            <a:endParaRPr sz="1333"/>
          </a:p>
          <a:p>
            <a:pPr marL="5342333" marR="91438" indent="-230288">
              <a:buClr>
                <a:srgbClr val="585858"/>
              </a:buClr>
              <a:buFont typeface="Wingdings"/>
              <a:buChar char=""/>
              <a:tabLst>
                <a:tab pos="5343180" algn="l"/>
              </a:tabLst>
            </a:pPr>
            <a:r>
              <a:rPr b="0" dirty="0">
                <a:latin typeface="Arial"/>
                <a:cs typeface="Arial"/>
              </a:rPr>
              <a:t>Interconnects</a:t>
            </a:r>
            <a:r>
              <a:rPr b="0" spc="-47" dirty="0"/>
              <a:t> </a:t>
            </a:r>
            <a:r>
              <a:rPr b="0" dirty="0">
                <a:latin typeface="Arial"/>
                <a:cs typeface="Arial"/>
              </a:rPr>
              <a:t>different</a:t>
            </a:r>
            <a:r>
              <a:rPr b="0" spc="-53" dirty="0"/>
              <a:t> </a:t>
            </a:r>
            <a:r>
              <a:rPr b="0" dirty="0">
                <a:latin typeface="Arial"/>
                <a:cs typeface="Arial"/>
              </a:rPr>
              <a:t>areas</a:t>
            </a:r>
            <a:r>
              <a:rPr b="0" spc="-40" dirty="0"/>
              <a:t> </a:t>
            </a:r>
            <a:r>
              <a:rPr b="0" dirty="0">
                <a:latin typeface="Arial"/>
                <a:cs typeface="Arial"/>
              </a:rPr>
              <a:t>in</a:t>
            </a:r>
            <a:r>
              <a:rPr b="0" spc="-20" dirty="0"/>
              <a:t> </a:t>
            </a:r>
            <a:r>
              <a:rPr b="0" dirty="0">
                <a:latin typeface="Arial"/>
                <a:cs typeface="Arial"/>
              </a:rPr>
              <a:t>NJ</a:t>
            </a:r>
            <a:r>
              <a:rPr b="0" spc="-13" dirty="0"/>
              <a:t> </a:t>
            </a:r>
            <a:r>
              <a:rPr b="0" dirty="0">
                <a:latin typeface="Arial"/>
                <a:cs typeface="Arial"/>
              </a:rPr>
              <a:t>using</a:t>
            </a:r>
            <a:r>
              <a:rPr b="0" spc="-27" dirty="0"/>
              <a:t> </a:t>
            </a:r>
            <a:r>
              <a:rPr b="0" dirty="0">
                <a:latin typeface="Arial"/>
                <a:cs typeface="Arial"/>
              </a:rPr>
              <a:t>the</a:t>
            </a:r>
            <a:r>
              <a:rPr b="0" spc="-33" dirty="0"/>
              <a:t> </a:t>
            </a:r>
            <a:r>
              <a:rPr b="0" dirty="0">
                <a:latin typeface="Arial"/>
                <a:cs typeface="Arial"/>
              </a:rPr>
              <a:t>meshed</a:t>
            </a:r>
            <a:r>
              <a:rPr b="0" spc="-47" dirty="0"/>
              <a:t> </a:t>
            </a:r>
            <a:r>
              <a:rPr b="0" dirty="0">
                <a:latin typeface="Arial"/>
                <a:cs typeface="Arial"/>
              </a:rPr>
              <a:t>grid</a:t>
            </a:r>
            <a:r>
              <a:rPr b="0" spc="-20" dirty="0"/>
              <a:t> </a:t>
            </a:r>
            <a:r>
              <a:rPr b="0" spc="-33" dirty="0"/>
              <a:t>to </a:t>
            </a:r>
            <a:r>
              <a:rPr b="0" dirty="0">
                <a:latin typeface="Arial"/>
                <a:cs typeface="Arial"/>
              </a:rPr>
              <a:t>increase</a:t>
            </a:r>
            <a:r>
              <a:rPr b="0" spc="-67" dirty="0"/>
              <a:t> </a:t>
            </a:r>
            <a:r>
              <a:rPr b="0" spc="-13" dirty="0"/>
              <a:t>reliability</a:t>
            </a:r>
          </a:p>
          <a:p>
            <a:pPr marL="5095959">
              <a:spcBef>
                <a:spcPts val="67"/>
              </a:spcBef>
              <a:buClr>
                <a:srgbClr val="585858"/>
              </a:buClr>
              <a:buFont typeface="Wingdings"/>
              <a:buChar char=""/>
            </a:pPr>
            <a:endParaRPr sz="1333"/>
          </a:p>
          <a:p>
            <a:pPr marL="5342333" marR="342045" indent="-230288">
              <a:buClr>
                <a:srgbClr val="585858"/>
              </a:buClr>
              <a:buFont typeface="Wingdings"/>
              <a:buChar char=""/>
              <a:tabLst>
                <a:tab pos="5343180" algn="l"/>
              </a:tabLst>
            </a:pPr>
            <a:r>
              <a:rPr b="0" dirty="0">
                <a:latin typeface="Arial"/>
                <a:cs typeface="Arial"/>
              </a:rPr>
              <a:t>Increases</a:t>
            </a:r>
            <a:r>
              <a:rPr b="0" spc="-47" dirty="0"/>
              <a:t> </a:t>
            </a:r>
            <a:r>
              <a:rPr b="0" dirty="0">
                <a:latin typeface="Arial"/>
                <a:cs typeface="Arial"/>
              </a:rPr>
              <a:t>the</a:t>
            </a:r>
            <a:r>
              <a:rPr b="0" spc="-20" dirty="0"/>
              <a:t> </a:t>
            </a:r>
            <a:r>
              <a:rPr b="0" dirty="0">
                <a:latin typeface="Arial"/>
                <a:cs typeface="Arial"/>
              </a:rPr>
              <a:t>annual</a:t>
            </a:r>
            <a:r>
              <a:rPr b="0" spc="-53" dirty="0"/>
              <a:t> </a:t>
            </a:r>
            <a:r>
              <a:rPr b="0" dirty="0">
                <a:latin typeface="Arial"/>
                <a:cs typeface="Arial"/>
              </a:rPr>
              <a:t>energy</a:t>
            </a:r>
            <a:r>
              <a:rPr b="0" spc="-40" dirty="0"/>
              <a:t> </a:t>
            </a:r>
            <a:r>
              <a:rPr b="0" dirty="0">
                <a:latin typeface="Arial"/>
                <a:cs typeface="Arial"/>
              </a:rPr>
              <a:t>production</a:t>
            </a:r>
            <a:r>
              <a:rPr b="0" spc="-60" dirty="0"/>
              <a:t> </a:t>
            </a:r>
            <a:r>
              <a:rPr b="0" dirty="0">
                <a:latin typeface="Arial"/>
                <a:cs typeface="Arial"/>
              </a:rPr>
              <a:t>for</a:t>
            </a:r>
            <a:r>
              <a:rPr b="0" spc="-27" dirty="0"/>
              <a:t> </a:t>
            </a:r>
            <a:r>
              <a:rPr b="0" dirty="0">
                <a:latin typeface="Arial"/>
                <a:cs typeface="Arial"/>
              </a:rPr>
              <a:t>offshore</a:t>
            </a:r>
            <a:r>
              <a:rPr b="0" spc="-47" dirty="0"/>
              <a:t> </a:t>
            </a:r>
            <a:r>
              <a:rPr b="0" spc="-27" dirty="0"/>
              <a:t>wind </a:t>
            </a:r>
            <a:r>
              <a:rPr b="0" dirty="0">
                <a:latin typeface="Arial"/>
                <a:cs typeface="Arial"/>
              </a:rPr>
              <a:t>generation</a:t>
            </a:r>
            <a:r>
              <a:rPr b="0" spc="-67" dirty="0"/>
              <a:t> </a:t>
            </a:r>
            <a:r>
              <a:rPr b="0" dirty="0">
                <a:latin typeface="Arial"/>
                <a:cs typeface="Arial"/>
              </a:rPr>
              <a:t>by</a:t>
            </a:r>
            <a:r>
              <a:rPr b="0" spc="-27" dirty="0"/>
              <a:t> </a:t>
            </a:r>
            <a:r>
              <a:rPr b="0" dirty="0">
                <a:latin typeface="Arial"/>
                <a:cs typeface="Arial"/>
              </a:rPr>
              <a:t>reducing</a:t>
            </a:r>
            <a:r>
              <a:rPr b="0" spc="-40" dirty="0"/>
              <a:t> </a:t>
            </a:r>
            <a:r>
              <a:rPr b="0" spc="-13" dirty="0"/>
              <a:t>curtailment</a:t>
            </a:r>
          </a:p>
        </p:txBody>
      </p:sp>
      <p:sp>
        <p:nvSpPr>
          <p:cNvPr id="19" name="object 19"/>
          <p:cNvSpPr txBox="1"/>
          <p:nvPr/>
        </p:nvSpPr>
        <p:spPr>
          <a:xfrm>
            <a:off x="5791370" y="5192301"/>
            <a:ext cx="6081607" cy="509541"/>
          </a:xfrm>
          <a:prstGeom prst="rect">
            <a:avLst/>
          </a:prstGeom>
        </p:spPr>
        <p:txBody>
          <a:bodyPr vert="horz" wrap="square" lIns="0" tIns="16933" rIns="0" bIns="0" rtlCol="0">
            <a:spAutoFit/>
          </a:bodyPr>
          <a:lstStyle/>
          <a:p>
            <a:pPr marL="16933" marR="6773" defTabSz="1219170" fontAlgn="auto">
              <a:spcBef>
                <a:spcPts val="133"/>
              </a:spcBef>
              <a:spcAft>
                <a:spcPts val="0"/>
              </a:spcAft>
            </a:pPr>
            <a:r>
              <a:rPr sz="1600" b="1" kern="0" spc="-27" dirty="0">
                <a:solidFill>
                  <a:srgbClr val="6C9250"/>
                </a:solidFill>
                <a:latin typeface="Arial"/>
                <a:cs typeface="Arial"/>
              </a:rPr>
              <a:t>CWL’s</a:t>
            </a:r>
            <a:r>
              <a:rPr sz="1600" b="1" kern="0" spc="-20" dirty="0">
                <a:solidFill>
                  <a:srgbClr val="6C9250"/>
                </a:solidFill>
                <a:latin typeface="Arial"/>
                <a:cs typeface="Arial"/>
              </a:rPr>
              <a:t> </a:t>
            </a:r>
            <a:r>
              <a:rPr sz="1600" b="1" kern="0" dirty="0">
                <a:solidFill>
                  <a:srgbClr val="6C9250"/>
                </a:solidFill>
                <a:latin typeface="Arial"/>
                <a:cs typeface="Arial"/>
              </a:rPr>
              <a:t>meshed</a:t>
            </a:r>
            <a:r>
              <a:rPr sz="1600" b="1" kern="0" spc="-20" dirty="0">
                <a:solidFill>
                  <a:srgbClr val="6C9250"/>
                </a:solidFill>
                <a:latin typeface="Arial"/>
                <a:cs typeface="Arial"/>
              </a:rPr>
              <a:t> </a:t>
            </a:r>
            <a:r>
              <a:rPr sz="1600" b="1" kern="0" dirty="0">
                <a:solidFill>
                  <a:srgbClr val="6C9250"/>
                </a:solidFill>
                <a:latin typeface="Arial"/>
                <a:cs typeface="Arial"/>
              </a:rPr>
              <a:t>grid design</a:t>
            </a:r>
            <a:r>
              <a:rPr sz="1600" b="1" kern="0" spc="-7" dirty="0">
                <a:solidFill>
                  <a:srgbClr val="6C9250"/>
                </a:solidFill>
                <a:latin typeface="Arial"/>
                <a:cs typeface="Arial"/>
              </a:rPr>
              <a:t> </a:t>
            </a:r>
            <a:r>
              <a:rPr sz="1600" b="1" kern="0" dirty="0">
                <a:solidFill>
                  <a:srgbClr val="6C9250"/>
                </a:solidFill>
                <a:latin typeface="Arial"/>
                <a:cs typeface="Arial"/>
              </a:rPr>
              <a:t>will</a:t>
            </a:r>
            <a:r>
              <a:rPr sz="1600" b="1" kern="0" spc="-13" dirty="0">
                <a:solidFill>
                  <a:srgbClr val="6C9250"/>
                </a:solidFill>
                <a:latin typeface="Arial"/>
                <a:cs typeface="Arial"/>
              </a:rPr>
              <a:t> </a:t>
            </a:r>
            <a:r>
              <a:rPr sz="1600" b="1" kern="0" dirty="0">
                <a:solidFill>
                  <a:srgbClr val="6C9250"/>
                </a:solidFill>
                <a:latin typeface="Arial"/>
                <a:cs typeface="Arial"/>
              </a:rPr>
              <a:t>decrease</a:t>
            </a:r>
            <a:r>
              <a:rPr sz="1600" b="1" kern="0" spc="-60" dirty="0">
                <a:solidFill>
                  <a:srgbClr val="6C9250"/>
                </a:solidFill>
                <a:latin typeface="Arial"/>
                <a:cs typeface="Arial"/>
              </a:rPr>
              <a:t> </a:t>
            </a:r>
            <a:r>
              <a:rPr sz="1600" b="1" kern="0" dirty="0">
                <a:solidFill>
                  <a:srgbClr val="6C9250"/>
                </a:solidFill>
                <a:latin typeface="Arial"/>
                <a:cs typeface="Arial"/>
              </a:rPr>
              <a:t>OREC</a:t>
            </a:r>
            <a:r>
              <a:rPr sz="1600" b="1" kern="0" spc="-7" dirty="0">
                <a:solidFill>
                  <a:srgbClr val="6C9250"/>
                </a:solidFill>
                <a:latin typeface="Arial"/>
                <a:cs typeface="Arial"/>
              </a:rPr>
              <a:t> </a:t>
            </a:r>
            <a:r>
              <a:rPr sz="1600" b="1" kern="0" dirty="0">
                <a:solidFill>
                  <a:srgbClr val="6C9250"/>
                </a:solidFill>
                <a:latin typeface="Arial"/>
                <a:cs typeface="Arial"/>
              </a:rPr>
              <a:t>prices,</a:t>
            </a:r>
            <a:r>
              <a:rPr sz="1600" b="1" kern="0" spc="-27" dirty="0">
                <a:solidFill>
                  <a:srgbClr val="6C9250"/>
                </a:solidFill>
                <a:latin typeface="Arial"/>
                <a:cs typeface="Arial"/>
              </a:rPr>
              <a:t> </a:t>
            </a:r>
            <a:r>
              <a:rPr sz="1600" b="1" kern="0" spc="-13" dirty="0">
                <a:solidFill>
                  <a:srgbClr val="6C9250"/>
                </a:solidFill>
                <a:latin typeface="Arial"/>
                <a:cs typeface="Arial"/>
              </a:rPr>
              <a:t>directly </a:t>
            </a:r>
            <a:r>
              <a:rPr sz="1600" b="1" kern="0" dirty="0">
                <a:solidFill>
                  <a:srgbClr val="6C9250"/>
                </a:solidFill>
                <a:latin typeface="Arial"/>
                <a:cs typeface="Arial"/>
              </a:rPr>
              <a:t>benefiting New</a:t>
            </a:r>
            <a:r>
              <a:rPr sz="1600" b="1" kern="0" spc="-7" dirty="0">
                <a:solidFill>
                  <a:srgbClr val="6C9250"/>
                </a:solidFill>
                <a:latin typeface="Arial"/>
                <a:cs typeface="Arial"/>
              </a:rPr>
              <a:t> </a:t>
            </a:r>
            <a:r>
              <a:rPr sz="1600" b="1" kern="0" dirty="0">
                <a:solidFill>
                  <a:srgbClr val="6C9250"/>
                </a:solidFill>
                <a:latin typeface="Arial"/>
                <a:cs typeface="Arial"/>
              </a:rPr>
              <a:t>Jersey</a:t>
            </a:r>
            <a:r>
              <a:rPr sz="1600" b="1" kern="0" spc="-73" dirty="0">
                <a:solidFill>
                  <a:srgbClr val="6C9250"/>
                </a:solidFill>
                <a:latin typeface="Arial"/>
                <a:cs typeface="Arial"/>
              </a:rPr>
              <a:t> </a:t>
            </a:r>
            <a:r>
              <a:rPr sz="1600" b="1" kern="0" spc="-13" dirty="0">
                <a:solidFill>
                  <a:srgbClr val="6C9250"/>
                </a:solidFill>
                <a:latin typeface="Arial"/>
                <a:cs typeface="Arial"/>
              </a:rPr>
              <a:t>customers</a:t>
            </a:r>
            <a:endParaRPr sz="1600" kern="0">
              <a:solidFill>
                <a:sysClr val="windowText" lastClr="000000"/>
              </a:solidFill>
              <a:latin typeface="Arial"/>
              <a:cs typeface="Arial"/>
            </a:endParaRPr>
          </a:p>
        </p:txBody>
      </p:sp>
    </p:spTree>
    <p:extLst>
      <p:ext uri="{BB962C8B-B14F-4D97-AF65-F5344CB8AC3E}">
        <p14:creationId xmlns:p14="http://schemas.microsoft.com/office/powerpoint/2010/main" val="2486245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2021 SAA to Support NJ Offshore Wind</a:t>
            </a:r>
          </a:p>
        </p:txBody>
      </p:sp>
      <p:sp>
        <p:nvSpPr>
          <p:cNvPr id="5" name="Content Placeholder 4"/>
          <p:cNvSpPr>
            <a:spLocks noGrp="1"/>
          </p:cNvSpPr>
          <p:nvPr>
            <p:ph idx="1"/>
            <p:extLst>
              <p:ext uri="{D42A27DB-BD31-4B8C-83A1-F6EECF244321}">
                <p14:modId xmlns:p14="http://schemas.microsoft.com/office/powerpoint/2010/main" val="98208514"/>
              </p:ext>
            </p:extLst>
          </p:nvPr>
        </p:nvSpPr>
        <p:spPr>
          <a:xfrm>
            <a:off x="609600" y="1676401"/>
            <a:ext cx="10363200" cy="3867943"/>
          </a:xfrm>
        </p:spPr>
        <p:txBody>
          <a:bodyPr/>
          <a:lstStyle/>
          <a:p>
            <a:r>
              <a:rPr lang="en-US" sz="2400" dirty="0"/>
              <a:t>PJM with BPU Staff developed a solicitation for electric transmission project applications under the SAA to meet New Jersey’s public policy</a:t>
            </a:r>
          </a:p>
          <a:p>
            <a:pPr lvl="1"/>
            <a:r>
              <a:rPr lang="en-US" dirty="0"/>
              <a:t>Window Opened: April 15, 2021</a:t>
            </a:r>
          </a:p>
          <a:p>
            <a:pPr lvl="1"/>
            <a:r>
              <a:rPr lang="en-US" dirty="0"/>
              <a:t>Window Closed: September 17, 2021</a:t>
            </a:r>
          </a:p>
          <a:p>
            <a:r>
              <a:rPr lang="en-US" sz="2400" dirty="0"/>
              <a:t>The solicitation requested Applications for four distinct options shown </a:t>
            </a:r>
            <a:r>
              <a:rPr lang="en-US" sz="2400" dirty="0" smtClean="0"/>
              <a:t>on the next slide, </a:t>
            </a:r>
            <a:r>
              <a:rPr lang="en-US" sz="2400" dirty="0"/>
              <a:t>with each entity having the choice to propose more than one option</a:t>
            </a:r>
            <a:endParaRPr lang="en-US" sz="2400" dirty="0">
              <a:cs typeface="Arial"/>
            </a:endParaRPr>
          </a:p>
          <a:p>
            <a:r>
              <a:rPr lang="en-US" sz="2400" dirty="0"/>
              <a:t>PJM received Applications from 13 entities proposing a total of 80 projects</a:t>
            </a:r>
          </a:p>
          <a:p>
            <a:endParaRPr lang="en-US" sz="2400" dirty="0"/>
          </a:p>
        </p:txBody>
      </p:sp>
      <p:sp>
        <p:nvSpPr>
          <p:cNvPr id="6" name="Slide Number Placeholder 5"/>
          <p:cNvSpPr>
            <a:spLocks noGrp="1"/>
          </p:cNvSpPr>
          <p:nvPr>
            <p:ph type="sldNum" sz="quarter" idx="10"/>
          </p:nvPr>
        </p:nvSpPr>
        <p:spPr/>
        <p:txBody>
          <a:bodyPr/>
          <a:lstStyle/>
          <a:p>
            <a:pPr>
              <a:defRPr/>
            </a:pPr>
            <a:fld id="{C439A71B-8B25-4844-9CF6-8ED832BD3C9B}" type="slidenum">
              <a:rPr lang="en-US" smtClean="0"/>
              <a:pPr>
                <a:defRPr/>
              </a:pPr>
              <a:t>6</a:t>
            </a:fld>
            <a:endParaRPr lang="en-US"/>
          </a:p>
        </p:txBody>
      </p:sp>
    </p:spTree>
    <p:extLst>
      <p:ext uri="{BB962C8B-B14F-4D97-AF65-F5344CB8AC3E}">
        <p14:creationId xmlns:p14="http://schemas.microsoft.com/office/powerpoint/2010/main" val="9502760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9788" y="307339"/>
            <a:ext cx="11119273" cy="467586"/>
          </a:xfrm>
          <a:prstGeom prst="rect">
            <a:avLst/>
          </a:prstGeom>
        </p:spPr>
        <p:txBody>
          <a:bodyPr vert="horz" wrap="square" lIns="0" tIns="16087" rIns="0" bIns="0" rtlCol="0">
            <a:spAutoFit/>
          </a:bodyPr>
          <a:lstStyle/>
          <a:p>
            <a:pPr marL="16933">
              <a:spcBef>
                <a:spcPts val="127"/>
              </a:spcBef>
            </a:pPr>
            <a:r>
              <a:rPr sz="2933" dirty="0"/>
              <a:t>Coastal</a:t>
            </a:r>
            <a:r>
              <a:rPr sz="2933" spc="-53" dirty="0"/>
              <a:t> </a:t>
            </a:r>
            <a:r>
              <a:rPr sz="2933" dirty="0"/>
              <a:t>Wind</a:t>
            </a:r>
            <a:r>
              <a:rPr sz="2933" spc="-60" dirty="0"/>
              <a:t> </a:t>
            </a:r>
            <a:r>
              <a:rPr sz="2933" dirty="0"/>
              <a:t>Link</a:t>
            </a:r>
            <a:r>
              <a:rPr sz="2933" spc="-60" dirty="0"/>
              <a:t> </a:t>
            </a:r>
            <a:r>
              <a:rPr sz="2933" dirty="0"/>
              <a:t>guarantees</a:t>
            </a:r>
            <a:r>
              <a:rPr sz="2933" spc="-47" dirty="0"/>
              <a:t> </a:t>
            </a:r>
            <a:r>
              <a:rPr sz="2933" dirty="0"/>
              <a:t>the</a:t>
            </a:r>
            <a:r>
              <a:rPr sz="2933" spc="-60" dirty="0"/>
              <a:t> </a:t>
            </a:r>
            <a:r>
              <a:rPr sz="2933" dirty="0"/>
              <a:t>best</a:t>
            </a:r>
            <a:r>
              <a:rPr sz="2933" spc="-53" dirty="0"/>
              <a:t> </a:t>
            </a:r>
            <a:r>
              <a:rPr sz="2933" dirty="0"/>
              <a:t>value</a:t>
            </a:r>
            <a:r>
              <a:rPr sz="2933" spc="-80" dirty="0"/>
              <a:t> </a:t>
            </a:r>
            <a:r>
              <a:rPr sz="2933" dirty="0"/>
              <a:t>for</a:t>
            </a:r>
            <a:r>
              <a:rPr sz="2933" spc="-67" dirty="0"/>
              <a:t> </a:t>
            </a:r>
            <a:r>
              <a:rPr sz="2933" dirty="0"/>
              <a:t>NJ</a:t>
            </a:r>
            <a:r>
              <a:rPr sz="2933" spc="-67" dirty="0"/>
              <a:t> </a:t>
            </a:r>
            <a:r>
              <a:rPr sz="2933" spc="-13" dirty="0"/>
              <a:t>customers</a:t>
            </a:r>
            <a:endParaRPr sz="2933"/>
          </a:p>
        </p:txBody>
      </p:sp>
      <p:pic>
        <p:nvPicPr>
          <p:cNvPr id="3" name="object 3"/>
          <p:cNvPicPr/>
          <p:nvPr/>
        </p:nvPicPr>
        <p:blipFill>
          <a:blip r:embed="rId2" cstate="print"/>
          <a:stretch>
            <a:fillRect/>
          </a:stretch>
        </p:blipFill>
        <p:spPr>
          <a:xfrm>
            <a:off x="648203" y="1483088"/>
            <a:ext cx="11543796" cy="4359080"/>
          </a:xfrm>
          <a:prstGeom prst="rect">
            <a:avLst/>
          </a:prstGeom>
        </p:spPr>
      </p:pic>
      <p:sp>
        <p:nvSpPr>
          <p:cNvPr id="4" name="object 4"/>
          <p:cNvSpPr txBox="1"/>
          <p:nvPr/>
        </p:nvSpPr>
        <p:spPr>
          <a:xfrm>
            <a:off x="1160001" y="1203554"/>
            <a:ext cx="2954020" cy="582211"/>
          </a:xfrm>
          <a:prstGeom prst="rect">
            <a:avLst/>
          </a:prstGeom>
        </p:spPr>
        <p:txBody>
          <a:bodyPr vert="horz" wrap="square" lIns="0" tIns="17780" rIns="0" bIns="0" rtlCol="0">
            <a:spAutoFit/>
          </a:bodyPr>
          <a:lstStyle/>
          <a:p>
            <a:pPr marL="16933" defTabSz="1219170" fontAlgn="auto">
              <a:lnSpc>
                <a:spcPts val="2193"/>
              </a:lnSpc>
              <a:spcBef>
                <a:spcPts val="140"/>
              </a:spcBef>
              <a:spcAft>
                <a:spcPts val="0"/>
              </a:spcAft>
            </a:pPr>
            <a:r>
              <a:rPr sz="1867" b="1" kern="0" spc="-13" dirty="0">
                <a:solidFill>
                  <a:srgbClr val="404956"/>
                </a:solidFill>
                <a:latin typeface="Arial"/>
                <a:cs typeface="Arial"/>
              </a:rPr>
              <a:t>Long-</a:t>
            </a:r>
            <a:r>
              <a:rPr sz="1867" b="1" kern="0" dirty="0">
                <a:solidFill>
                  <a:srgbClr val="404956"/>
                </a:solidFill>
                <a:latin typeface="Arial"/>
                <a:cs typeface="Arial"/>
              </a:rPr>
              <a:t>term</a:t>
            </a:r>
            <a:r>
              <a:rPr sz="1867" b="1" kern="0" spc="-80" dirty="0">
                <a:solidFill>
                  <a:srgbClr val="404956"/>
                </a:solidFill>
                <a:latin typeface="Arial"/>
                <a:cs typeface="Arial"/>
              </a:rPr>
              <a:t> </a:t>
            </a:r>
            <a:r>
              <a:rPr sz="1867" b="1" kern="0" dirty="0">
                <a:solidFill>
                  <a:srgbClr val="404956"/>
                </a:solidFill>
                <a:latin typeface="Arial"/>
                <a:cs typeface="Arial"/>
              </a:rPr>
              <a:t>commitment</a:t>
            </a:r>
            <a:r>
              <a:rPr sz="1867" b="1" kern="0" spc="-60" dirty="0">
                <a:solidFill>
                  <a:srgbClr val="404956"/>
                </a:solidFill>
                <a:latin typeface="Arial"/>
                <a:cs typeface="Arial"/>
              </a:rPr>
              <a:t> </a:t>
            </a:r>
            <a:r>
              <a:rPr sz="1867" b="1" kern="0" spc="-33" dirty="0">
                <a:solidFill>
                  <a:srgbClr val="404956"/>
                </a:solidFill>
                <a:latin typeface="Arial"/>
                <a:cs typeface="Arial"/>
              </a:rPr>
              <a:t>in</a:t>
            </a:r>
            <a:endParaRPr sz="1867" kern="0">
              <a:solidFill>
                <a:sysClr val="windowText" lastClr="000000"/>
              </a:solidFill>
              <a:latin typeface="Arial"/>
              <a:cs typeface="Arial"/>
            </a:endParaRPr>
          </a:p>
          <a:p>
            <a:pPr marL="16933" defTabSz="1219170" fontAlgn="auto">
              <a:lnSpc>
                <a:spcPts val="2193"/>
              </a:lnSpc>
              <a:spcBef>
                <a:spcPts val="0"/>
              </a:spcBef>
              <a:spcAft>
                <a:spcPts val="0"/>
              </a:spcAft>
            </a:pPr>
            <a:r>
              <a:rPr sz="1867" b="1" kern="0" dirty="0">
                <a:solidFill>
                  <a:srgbClr val="404956"/>
                </a:solidFill>
                <a:latin typeface="Arial"/>
                <a:cs typeface="Arial"/>
              </a:rPr>
              <a:t>New</a:t>
            </a:r>
            <a:r>
              <a:rPr sz="1867" b="1" kern="0" spc="-33" dirty="0">
                <a:solidFill>
                  <a:srgbClr val="404956"/>
                </a:solidFill>
                <a:latin typeface="Arial"/>
                <a:cs typeface="Arial"/>
              </a:rPr>
              <a:t> </a:t>
            </a:r>
            <a:r>
              <a:rPr sz="1867" b="1" kern="0" spc="-13" dirty="0">
                <a:solidFill>
                  <a:srgbClr val="404956"/>
                </a:solidFill>
                <a:latin typeface="Arial"/>
                <a:cs typeface="Arial"/>
              </a:rPr>
              <a:t>Jersey</a:t>
            </a:r>
            <a:endParaRPr sz="1867" kern="0">
              <a:solidFill>
                <a:sysClr val="windowText" lastClr="000000"/>
              </a:solidFill>
              <a:latin typeface="Arial"/>
              <a:cs typeface="Arial"/>
            </a:endParaRPr>
          </a:p>
        </p:txBody>
      </p:sp>
      <p:sp>
        <p:nvSpPr>
          <p:cNvPr id="5" name="object 5"/>
          <p:cNvSpPr txBox="1"/>
          <p:nvPr/>
        </p:nvSpPr>
        <p:spPr>
          <a:xfrm>
            <a:off x="1160001" y="2057738"/>
            <a:ext cx="2925233" cy="971890"/>
          </a:xfrm>
          <a:prstGeom prst="rect">
            <a:avLst/>
          </a:prstGeom>
        </p:spPr>
        <p:txBody>
          <a:bodyPr vert="horz" wrap="square" lIns="0" tIns="26247" rIns="0" bIns="0" rtlCol="0">
            <a:spAutoFit/>
          </a:bodyPr>
          <a:lstStyle/>
          <a:p>
            <a:pPr marL="16933" marR="6773" defTabSz="1219170" fontAlgn="auto">
              <a:lnSpc>
                <a:spcPct val="96200"/>
              </a:lnSpc>
              <a:spcBef>
                <a:spcPts val="207"/>
              </a:spcBef>
              <a:spcAft>
                <a:spcPts val="0"/>
              </a:spcAft>
            </a:pPr>
            <a:r>
              <a:rPr sz="1600" kern="0" dirty="0">
                <a:solidFill>
                  <a:srgbClr val="404956"/>
                </a:solidFill>
                <a:latin typeface="Arial"/>
                <a:cs typeface="Arial"/>
              </a:rPr>
              <a:t>PSEG and</a:t>
            </a:r>
            <a:r>
              <a:rPr sz="1600" kern="0" spc="-13" dirty="0">
                <a:solidFill>
                  <a:srgbClr val="404956"/>
                </a:solidFill>
                <a:latin typeface="Arial"/>
                <a:cs typeface="Arial"/>
              </a:rPr>
              <a:t> </a:t>
            </a:r>
            <a:r>
              <a:rPr sz="1600" kern="0" dirty="0">
                <a:solidFill>
                  <a:srgbClr val="404956"/>
                </a:solidFill>
                <a:latin typeface="Arial"/>
                <a:cs typeface="Arial"/>
              </a:rPr>
              <a:t>Ørsted are</a:t>
            </a:r>
            <a:r>
              <a:rPr sz="1600" kern="0" spc="7" dirty="0">
                <a:solidFill>
                  <a:srgbClr val="404956"/>
                </a:solidFill>
                <a:latin typeface="Arial"/>
                <a:cs typeface="Arial"/>
              </a:rPr>
              <a:t> </a:t>
            </a:r>
            <a:r>
              <a:rPr sz="1600" kern="0" spc="-13" dirty="0">
                <a:solidFill>
                  <a:srgbClr val="404956"/>
                </a:solidFill>
                <a:latin typeface="Arial"/>
                <a:cs typeface="Arial"/>
              </a:rPr>
              <a:t>long-</a:t>
            </a:r>
            <a:r>
              <a:rPr sz="1600" kern="0" spc="-27" dirty="0">
                <a:solidFill>
                  <a:srgbClr val="404956"/>
                </a:solidFill>
                <a:latin typeface="Arial"/>
                <a:cs typeface="Arial"/>
              </a:rPr>
              <a:t>term </a:t>
            </a:r>
            <a:r>
              <a:rPr sz="1600" kern="0" dirty="0">
                <a:solidFill>
                  <a:srgbClr val="404956"/>
                </a:solidFill>
                <a:latin typeface="Arial"/>
                <a:cs typeface="Arial"/>
              </a:rPr>
              <a:t>partners</a:t>
            </a:r>
            <a:r>
              <a:rPr sz="1600" kern="0" spc="-33" dirty="0">
                <a:solidFill>
                  <a:srgbClr val="404956"/>
                </a:solidFill>
                <a:latin typeface="Arial"/>
                <a:cs typeface="Arial"/>
              </a:rPr>
              <a:t> </a:t>
            </a:r>
            <a:r>
              <a:rPr sz="1600" kern="0" dirty="0">
                <a:solidFill>
                  <a:srgbClr val="404956"/>
                </a:solidFill>
                <a:latin typeface="Arial"/>
                <a:cs typeface="Arial"/>
              </a:rPr>
              <a:t>in</a:t>
            </a:r>
            <a:r>
              <a:rPr sz="1600" kern="0" spc="-13" dirty="0">
                <a:solidFill>
                  <a:srgbClr val="404956"/>
                </a:solidFill>
                <a:latin typeface="Arial"/>
                <a:cs typeface="Arial"/>
              </a:rPr>
              <a:t> </a:t>
            </a:r>
            <a:r>
              <a:rPr sz="1600" kern="0" dirty="0">
                <a:solidFill>
                  <a:srgbClr val="404956"/>
                </a:solidFill>
                <a:latin typeface="Arial"/>
                <a:cs typeface="Arial"/>
              </a:rPr>
              <a:t>the</a:t>
            </a:r>
            <a:r>
              <a:rPr sz="1600" kern="0" spc="-13" dirty="0">
                <a:solidFill>
                  <a:srgbClr val="404956"/>
                </a:solidFill>
                <a:latin typeface="Arial"/>
                <a:cs typeface="Arial"/>
              </a:rPr>
              <a:t> </a:t>
            </a:r>
            <a:r>
              <a:rPr sz="1600" kern="0" dirty="0">
                <a:solidFill>
                  <a:srgbClr val="404956"/>
                </a:solidFill>
                <a:latin typeface="Arial"/>
                <a:cs typeface="Arial"/>
              </a:rPr>
              <a:t>state</a:t>
            </a:r>
            <a:r>
              <a:rPr sz="1600" kern="0" spc="-27" dirty="0">
                <a:solidFill>
                  <a:srgbClr val="404956"/>
                </a:solidFill>
                <a:latin typeface="Arial"/>
                <a:cs typeface="Arial"/>
              </a:rPr>
              <a:t> </a:t>
            </a:r>
            <a:r>
              <a:rPr sz="1600" kern="0" dirty="0">
                <a:solidFill>
                  <a:srgbClr val="404956"/>
                </a:solidFill>
                <a:latin typeface="Arial"/>
                <a:cs typeface="Arial"/>
              </a:rPr>
              <a:t>of</a:t>
            </a:r>
            <a:r>
              <a:rPr sz="1600" kern="0" spc="7" dirty="0">
                <a:solidFill>
                  <a:srgbClr val="404956"/>
                </a:solidFill>
                <a:latin typeface="Arial"/>
                <a:cs typeface="Arial"/>
              </a:rPr>
              <a:t> </a:t>
            </a:r>
            <a:r>
              <a:rPr sz="1600" kern="0" spc="-33" dirty="0">
                <a:solidFill>
                  <a:srgbClr val="404956"/>
                </a:solidFill>
                <a:latin typeface="Arial"/>
                <a:cs typeface="Arial"/>
              </a:rPr>
              <a:t>New </a:t>
            </a:r>
            <a:r>
              <a:rPr sz="1600" kern="0" dirty="0">
                <a:solidFill>
                  <a:srgbClr val="404956"/>
                </a:solidFill>
                <a:latin typeface="Arial"/>
                <a:cs typeface="Arial"/>
              </a:rPr>
              <a:t>Jersey</a:t>
            </a:r>
            <a:r>
              <a:rPr sz="1600" kern="0" spc="-47" dirty="0">
                <a:solidFill>
                  <a:srgbClr val="404956"/>
                </a:solidFill>
                <a:latin typeface="Arial"/>
                <a:cs typeface="Arial"/>
              </a:rPr>
              <a:t> </a:t>
            </a:r>
            <a:r>
              <a:rPr sz="1600" kern="0" dirty="0">
                <a:solidFill>
                  <a:srgbClr val="404956"/>
                </a:solidFill>
                <a:latin typeface="Arial"/>
                <a:cs typeface="Arial"/>
              </a:rPr>
              <a:t>and</a:t>
            </a:r>
            <a:r>
              <a:rPr sz="1600" kern="0" spc="-33" dirty="0">
                <a:solidFill>
                  <a:srgbClr val="404956"/>
                </a:solidFill>
                <a:latin typeface="Arial"/>
                <a:cs typeface="Arial"/>
              </a:rPr>
              <a:t> </a:t>
            </a:r>
            <a:r>
              <a:rPr sz="1600" kern="0" dirty="0">
                <a:solidFill>
                  <a:srgbClr val="404956"/>
                </a:solidFill>
                <a:latin typeface="Arial"/>
                <a:cs typeface="Arial"/>
              </a:rPr>
              <a:t>have</a:t>
            </a:r>
            <a:r>
              <a:rPr sz="1600" kern="0" spc="-33" dirty="0">
                <a:solidFill>
                  <a:srgbClr val="404956"/>
                </a:solidFill>
                <a:latin typeface="Arial"/>
                <a:cs typeface="Arial"/>
              </a:rPr>
              <a:t> </a:t>
            </a:r>
            <a:r>
              <a:rPr sz="1600" kern="0" spc="-27" dirty="0">
                <a:solidFill>
                  <a:srgbClr val="404956"/>
                </a:solidFill>
                <a:latin typeface="Arial"/>
                <a:cs typeface="Arial"/>
              </a:rPr>
              <a:t>more </a:t>
            </a:r>
            <a:r>
              <a:rPr sz="1600" kern="0" dirty="0">
                <a:solidFill>
                  <a:srgbClr val="404956"/>
                </a:solidFill>
                <a:latin typeface="Arial"/>
                <a:cs typeface="Arial"/>
              </a:rPr>
              <a:t>experience</a:t>
            </a:r>
            <a:r>
              <a:rPr sz="1600" kern="0" spc="-40" dirty="0">
                <a:solidFill>
                  <a:srgbClr val="404956"/>
                </a:solidFill>
                <a:latin typeface="Arial"/>
                <a:cs typeface="Arial"/>
              </a:rPr>
              <a:t> </a:t>
            </a:r>
            <a:r>
              <a:rPr sz="1600" kern="0" dirty="0">
                <a:solidFill>
                  <a:srgbClr val="404956"/>
                </a:solidFill>
                <a:latin typeface="Arial"/>
                <a:cs typeface="Arial"/>
              </a:rPr>
              <a:t>than</a:t>
            </a:r>
            <a:r>
              <a:rPr sz="1600" kern="0" spc="-80" dirty="0">
                <a:solidFill>
                  <a:srgbClr val="404956"/>
                </a:solidFill>
                <a:latin typeface="Arial"/>
                <a:cs typeface="Arial"/>
              </a:rPr>
              <a:t> </a:t>
            </a:r>
            <a:r>
              <a:rPr sz="1600" kern="0" dirty="0">
                <a:solidFill>
                  <a:srgbClr val="404956"/>
                </a:solidFill>
                <a:latin typeface="Arial"/>
                <a:cs typeface="Arial"/>
              </a:rPr>
              <a:t>anyone</a:t>
            </a:r>
            <a:r>
              <a:rPr sz="1600" kern="0" spc="-47" dirty="0">
                <a:solidFill>
                  <a:srgbClr val="404956"/>
                </a:solidFill>
                <a:latin typeface="Arial"/>
                <a:cs typeface="Arial"/>
              </a:rPr>
              <a:t> </a:t>
            </a:r>
            <a:r>
              <a:rPr sz="1600" kern="0" spc="-27" dirty="0">
                <a:solidFill>
                  <a:srgbClr val="404956"/>
                </a:solidFill>
                <a:latin typeface="Arial"/>
                <a:cs typeface="Arial"/>
              </a:rPr>
              <a:t>else</a:t>
            </a:r>
            <a:endParaRPr sz="1600" kern="0">
              <a:solidFill>
                <a:sysClr val="windowText" lastClr="000000"/>
              </a:solidFill>
              <a:latin typeface="Arial"/>
              <a:cs typeface="Arial"/>
            </a:endParaRPr>
          </a:p>
        </p:txBody>
      </p:sp>
      <p:grpSp>
        <p:nvGrpSpPr>
          <p:cNvPr id="6" name="object 6"/>
          <p:cNvGrpSpPr/>
          <p:nvPr/>
        </p:nvGrpSpPr>
        <p:grpSpPr>
          <a:xfrm>
            <a:off x="7447279" y="3116365"/>
            <a:ext cx="4744720" cy="3742267"/>
            <a:chOff x="5585459" y="2337274"/>
            <a:chExt cx="3558540" cy="2806700"/>
          </a:xfrm>
        </p:grpSpPr>
        <p:sp>
          <p:nvSpPr>
            <p:cNvPr id="7" name="object 7"/>
            <p:cNvSpPr/>
            <p:nvPr/>
          </p:nvSpPr>
          <p:spPr>
            <a:xfrm>
              <a:off x="7722107" y="3203447"/>
              <a:ext cx="1422400" cy="1940560"/>
            </a:xfrm>
            <a:custGeom>
              <a:avLst/>
              <a:gdLst/>
              <a:ahLst/>
              <a:cxnLst/>
              <a:rect l="l" t="t" r="r" b="b"/>
              <a:pathLst>
                <a:path w="1422400" h="1940560">
                  <a:moveTo>
                    <a:pt x="1421892" y="1940051"/>
                  </a:moveTo>
                  <a:lnTo>
                    <a:pt x="1421892" y="0"/>
                  </a:lnTo>
                  <a:lnTo>
                    <a:pt x="0" y="0"/>
                  </a:lnTo>
                  <a:lnTo>
                    <a:pt x="0" y="1940051"/>
                  </a:lnTo>
                  <a:lnTo>
                    <a:pt x="1421892" y="1940051"/>
                  </a:lnTo>
                  <a:close/>
                </a:path>
              </a:pathLst>
            </a:custGeom>
            <a:solidFill>
              <a:srgbClr val="CCD2D5"/>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8" name="object 8"/>
            <p:cNvPicPr/>
            <p:nvPr/>
          </p:nvPicPr>
          <p:blipFill>
            <a:blip r:embed="rId3" cstate="print"/>
            <a:stretch>
              <a:fillRect/>
            </a:stretch>
          </p:blipFill>
          <p:spPr>
            <a:xfrm>
              <a:off x="5585459" y="2337274"/>
              <a:ext cx="3558540" cy="2806224"/>
            </a:xfrm>
            <a:prstGeom prst="rect">
              <a:avLst/>
            </a:prstGeom>
          </p:spPr>
        </p:pic>
      </p:grpSp>
      <p:sp>
        <p:nvSpPr>
          <p:cNvPr id="9" name="object 9"/>
          <p:cNvSpPr txBox="1"/>
          <p:nvPr/>
        </p:nvSpPr>
        <p:spPr>
          <a:xfrm>
            <a:off x="5046811" y="3563045"/>
            <a:ext cx="2383367" cy="1805110"/>
          </a:xfrm>
          <a:prstGeom prst="rect">
            <a:avLst/>
          </a:prstGeom>
        </p:spPr>
        <p:txBody>
          <a:bodyPr vert="horz" wrap="square" lIns="0" tIns="17780" rIns="0" bIns="0" rtlCol="0">
            <a:spAutoFit/>
          </a:bodyPr>
          <a:lstStyle/>
          <a:p>
            <a:pPr marL="16933" defTabSz="1219170" fontAlgn="auto">
              <a:spcBef>
                <a:spcPts val="140"/>
              </a:spcBef>
              <a:spcAft>
                <a:spcPts val="0"/>
              </a:spcAft>
            </a:pPr>
            <a:r>
              <a:rPr sz="1867" b="1" kern="0" dirty="0">
                <a:solidFill>
                  <a:srgbClr val="404956"/>
                </a:solidFill>
                <a:latin typeface="Arial"/>
                <a:cs typeface="Arial"/>
              </a:rPr>
              <a:t>Most</a:t>
            </a:r>
            <a:r>
              <a:rPr sz="1867" b="1" kern="0" spc="-40" dirty="0">
                <a:solidFill>
                  <a:srgbClr val="404956"/>
                </a:solidFill>
                <a:latin typeface="Arial"/>
                <a:cs typeface="Arial"/>
              </a:rPr>
              <a:t> </a:t>
            </a:r>
            <a:r>
              <a:rPr sz="1867" b="1" kern="0" spc="-13" dirty="0">
                <a:solidFill>
                  <a:srgbClr val="404956"/>
                </a:solidFill>
                <a:latin typeface="Arial"/>
                <a:cs typeface="Arial"/>
              </a:rPr>
              <a:t>efficient</a:t>
            </a:r>
            <a:r>
              <a:rPr sz="1867" b="1" kern="0" spc="-33" dirty="0">
                <a:solidFill>
                  <a:srgbClr val="404956"/>
                </a:solidFill>
                <a:latin typeface="Arial"/>
                <a:cs typeface="Arial"/>
              </a:rPr>
              <a:t> </a:t>
            </a:r>
            <a:r>
              <a:rPr sz="1867" b="1" kern="0" spc="-13" dirty="0">
                <a:solidFill>
                  <a:srgbClr val="404956"/>
                </a:solidFill>
                <a:latin typeface="Arial"/>
                <a:cs typeface="Arial"/>
              </a:rPr>
              <a:t>design</a:t>
            </a:r>
            <a:endParaRPr sz="1867" kern="0">
              <a:solidFill>
                <a:sysClr val="windowText" lastClr="000000"/>
              </a:solidFill>
              <a:latin typeface="Arial"/>
              <a:cs typeface="Arial"/>
            </a:endParaRPr>
          </a:p>
          <a:p>
            <a:pPr defTabSz="1219170" fontAlgn="auto">
              <a:spcBef>
                <a:spcPts val="33"/>
              </a:spcBef>
              <a:spcAft>
                <a:spcPts val="0"/>
              </a:spcAft>
            </a:pPr>
            <a:endParaRPr sz="2067" kern="0">
              <a:solidFill>
                <a:sysClr val="windowText" lastClr="000000"/>
              </a:solidFill>
              <a:latin typeface="Arial"/>
              <a:cs typeface="Arial"/>
            </a:endParaRPr>
          </a:p>
          <a:p>
            <a:pPr marL="16933" marR="16933" defTabSz="1219170" fontAlgn="auto">
              <a:lnSpc>
                <a:spcPct val="96000"/>
              </a:lnSpc>
              <a:spcBef>
                <a:spcPts val="0"/>
              </a:spcBef>
              <a:spcAft>
                <a:spcPts val="0"/>
              </a:spcAft>
            </a:pPr>
            <a:r>
              <a:rPr sz="1600" kern="0" dirty="0">
                <a:solidFill>
                  <a:srgbClr val="404956"/>
                </a:solidFill>
                <a:latin typeface="Arial"/>
                <a:cs typeface="Arial"/>
              </a:rPr>
              <a:t>CWL</a:t>
            </a:r>
            <a:r>
              <a:rPr sz="1600" kern="0" spc="-113" dirty="0">
                <a:solidFill>
                  <a:srgbClr val="404956"/>
                </a:solidFill>
                <a:latin typeface="Arial"/>
                <a:cs typeface="Arial"/>
              </a:rPr>
              <a:t> </a:t>
            </a:r>
            <a:r>
              <a:rPr sz="1600" kern="0" dirty="0">
                <a:solidFill>
                  <a:srgbClr val="404956"/>
                </a:solidFill>
                <a:latin typeface="Arial"/>
                <a:cs typeface="Arial"/>
              </a:rPr>
              <a:t>future-proof</a:t>
            </a:r>
            <a:r>
              <a:rPr sz="1600" kern="0" spc="-40" dirty="0">
                <a:solidFill>
                  <a:srgbClr val="404956"/>
                </a:solidFill>
                <a:latin typeface="Arial"/>
                <a:cs typeface="Arial"/>
              </a:rPr>
              <a:t> </a:t>
            </a:r>
            <a:r>
              <a:rPr sz="1600" kern="0" spc="-13" dirty="0">
                <a:solidFill>
                  <a:srgbClr val="404956"/>
                </a:solidFill>
                <a:latin typeface="Arial"/>
                <a:cs typeface="Arial"/>
              </a:rPr>
              <a:t>meshed </a:t>
            </a:r>
            <a:r>
              <a:rPr sz="1600" kern="0" dirty="0">
                <a:solidFill>
                  <a:srgbClr val="404956"/>
                </a:solidFill>
                <a:latin typeface="Arial"/>
                <a:cs typeface="Arial"/>
              </a:rPr>
              <a:t>grid</a:t>
            </a:r>
            <a:r>
              <a:rPr sz="1600" kern="0" spc="-20" dirty="0">
                <a:solidFill>
                  <a:srgbClr val="404956"/>
                </a:solidFill>
                <a:latin typeface="Arial"/>
                <a:cs typeface="Arial"/>
              </a:rPr>
              <a:t> </a:t>
            </a:r>
            <a:r>
              <a:rPr sz="1600" kern="0" dirty="0">
                <a:solidFill>
                  <a:srgbClr val="404956"/>
                </a:solidFill>
                <a:latin typeface="Arial"/>
                <a:cs typeface="Arial"/>
              </a:rPr>
              <a:t>design</a:t>
            </a:r>
            <a:r>
              <a:rPr sz="1600" kern="0" spc="-47" dirty="0">
                <a:solidFill>
                  <a:srgbClr val="404956"/>
                </a:solidFill>
                <a:latin typeface="Arial"/>
                <a:cs typeface="Arial"/>
              </a:rPr>
              <a:t> </a:t>
            </a:r>
            <a:r>
              <a:rPr sz="1600" kern="0" dirty="0">
                <a:solidFill>
                  <a:srgbClr val="404956"/>
                </a:solidFill>
                <a:latin typeface="Arial"/>
                <a:cs typeface="Arial"/>
              </a:rPr>
              <a:t>will</a:t>
            </a:r>
            <a:r>
              <a:rPr sz="1600" kern="0" spc="-20" dirty="0">
                <a:solidFill>
                  <a:srgbClr val="404956"/>
                </a:solidFill>
                <a:latin typeface="Arial"/>
                <a:cs typeface="Arial"/>
              </a:rPr>
              <a:t> </a:t>
            </a:r>
            <a:r>
              <a:rPr sz="1600" kern="0" dirty="0">
                <a:solidFill>
                  <a:srgbClr val="404956"/>
                </a:solidFill>
                <a:latin typeface="Arial"/>
                <a:cs typeface="Arial"/>
              </a:rPr>
              <a:t>reduce</a:t>
            </a:r>
            <a:r>
              <a:rPr sz="1600" kern="0" spc="-53" dirty="0">
                <a:solidFill>
                  <a:srgbClr val="404956"/>
                </a:solidFill>
                <a:latin typeface="Arial"/>
                <a:cs typeface="Arial"/>
              </a:rPr>
              <a:t> </a:t>
            </a:r>
            <a:r>
              <a:rPr sz="1600" kern="0" spc="-33" dirty="0">
                <a:solidFill>
                  <a:srgbClr val="404956"/>
                </a:solidFill>
                <a:latin typeface="Arial"/>
                <a:cs typeface="Arial"/>
              </a:rPr>
              <a:t>the </a:t>
            </a:r>
            <a:r>
              <a:rPr sz="1600" kern="0" dirty="0">
                <a:solidFill>
                  <a:srgbClr val="404956"/>
                </a:solidFill>
                <a:latin typeface="Arial"/>
                <a:cs typeface="Arial"/>
              </a:rPr>
              <a:t>costs</a:t>
            </a:r>
            <a:r>
              <a:rPr sz="1600" kern="0" spc="-33" dirty="0">
                <a:solidFill>
                  <a:srgbClr val="404956"/>
                </a:solidFill>
                <a:latin typeface="Arial"/>
                <a:cs typeface="Arial"/>
              </a:rPr>
              <a:t> </a:t>
            </a:r>
            <a:r>
              <a:rPr sz="1600" kern="0" dirty="0">
                <a:solidFill>
                  <a:srgbClr val="404956"/>
                </a:solidFill>
                <a:latin typeface="Arial"/>
                <a:cs typeface="Arial"/>
              </a:rPr>
              <a:t>of</a:t>
            </a:r>
            <a:r>
              <a:rPr sz="1600" kern="0" spc="-7" dirty="0">
                <a:solidFill>
                  <a:srgbClr val="404956"/>
                </a:solidFill>
                <a:latin typeface="Arial"/>
                <a:cs typeface="Arial"/>
              </a:rPr>
              <a:t> </a:t>
            </a:r>
            <a:r>
              <a:rPr sz="1600" kern="0" dirty="0">
                <a:solidFill>
                  <a:srgbClr val="404956"/>
                </a:solidFill>
                <a:latin typeface="Arial"/>
                <a:cs typeface="Arial"/>
              </a:rPr>
              <a:t>offshore</a:t>
            </a:r>
            <a:r>
              <a:rPr sz="1600" kern="0" spc="-47" dirty="0">
                <a:solidFill>
                  <a:srgbClr val="404956"/>
                </a:solidFill>
                <a:latin typeface="Arial"/>
                <a:cs typeface="Arial"/>
              </a:rPr>
              <a:t> </a:t>
            </a:r>
            <a:r>
              <a:rPr sz="1600" kern="0" spc="-27" dirty="0">
                <a:solidFill>
                  <a:srgbClr val="404956"/>
                </a:solidFill>
                <a:latin typeface="Arial"/>
                <a:cs typeface="Arial"/>
              </a:rPr>
              <a:t>wind </a:t>
            </a:r>
            <a:r>
              <a:rPr sz="1600" kern="0" dirty="0">
                <a:solidFill>
                  <a:srgbClr val="404956"/>
                </a:solidFill>
                <a:latin typeface="Arial"/>
                <a:cs typeface="Arial"/>
              </a:rPr>
              <a:t>while</a:t>
            </a:r>
            <a:r>
              <a:rPr sz="1600" kern="0" spc="-47" dirty="0">
                <a:solidFill>
                  <a:srgbClr val="404956"/>
                </a:solidFill>
                <a:latin typeface="Arial"/>
                <a:cs typeface="Arial"/>
              </a:rPr>
              <a:t> </a:t>
            </a:r>
            <a:r>
              <a:rPr sz="1600" kern="0" dirty="0">
                <a:solidFill>
                  <a:srgbClr val="404956"/>
                </a:solidFill>
                <a:latin typeface="Arial"/>
                <a:cs typeface="Arial"/>
              </a:rPr>
              <a:t>increasing</a:t>
            </a:r>
            <a:r>
              <a:rPr sz="1600" kern="0" spc="-80" dirty="0">
                <a:solidFill>
                  <a:srgbClr val="404956"/>
                </a:solidFill>
                <a:latin typeface="Arial"/>
                <a:cs typeface="Arial"/>
              </a:rPr>
              <a:t> </a:t>
            </a:r>
            <a:r>
              <a:rPr sz="1600" kern="0" spc="-13" dirty="0">
                <a:solidFill>
                  <a:srgbClr val="404956"/>
                </a:solidFill>
                <a:latin typeface="Arial"/>
                <a:cs typeface="Arial"/>
              </a:rPr>
              <a:t>system reliability</a:t>
            </a:r>
            <a:endParaRPr sz="1600" kern="0">
              <a:solidFill>
                <a:sysClr val="windowText" lastClr="000000"/>
              </a:solidFill>
              <a:latin typeface="Arial"/>
              <a:cs typeface="Arial"/>
            </a:endParaRPr>
          </a:p>
        </p:txBody>
      </p:sp>
      <p:sp>
        <p:nvSpPr>
          <p:cNvPr id="10" name="object 10"/>
          <p:cNvSpPr txBox="1"/>
          <p:nvPr/>
        </p:nvSpPr>
        <p:spPr>
          <a:xfrm>
            <a:off x="8549639" y="1231053"/>
            <a:ext cx="2182707" cy="582211"/>
          </a:xfrm>
          <a:prstGeom prst="rect">
            <a:avLst/>
          </a:prstGeom>
        </p:spPr>
        <p:txBody>
          <a:bodyPr vert="horz" wrap="square" lIns="0" tIns="17780" rIns="0" bIns="0" rtlCol="0">
            <a:spAutoFit/>
          </a:bodyPr>
          <a:lstStyle/>
          <a:p>
            <a:pPr marL="16933" defTabSz="1219170" fontAlgn="auto">
              <a:lnSpc>
                <a:spcPts val="2193"/>
              </a:lnSpc>
              <a:spcBef>
                <a:spcPts val="140"/>
              </a:spcBef>
              <a:spcAft>
                <a:spcPts val="0"/>
              </a:spcAft>
            </a:pPr>
            <a:r>
              <a:rPr sz="1867" b="1" kern="0" dirty="0">
                <a:solidFill>
                  <a:srgbClr val="404956"/>
                </a:solidFill>
                <a:latin typeface="Arial"/>
                <a:cs typeface="Arial"/>
              </a:rPr>
              <a:t>Clear</a:t>
            </a:r>
            <a:r>
              <a:rPr sz="1867" b="1" kern="0" spc="-40" dirty="0">
                <a:solidFill>
                  <a:srgbClr val="404956"/>
                </a:solidFill>
                <a:latin typeface="Arial"/>
                <a:cs typeface="Arial"/>
              </a:rPr>
              <a:t> </a:t>
            </a:r>
            <a:r>
              <a:rPr sz="1867" b="1" kern="0" dirty="0">
                <a:solidFill>
                  <a:srgbClr val="404956"/>
                </a:solidFill>
                <a:latin typeface="Arial"/>
                <a:cs typeface="Arial"/>
              </a:rPr>
              <a:t>and</a:t>
            </a:r>
            <a:r>
              <a:rPr sz="1867" b="1" kern="0" spc="-33" dirty="0">
                <a:solidFill>
                  <a:srgbClr val="404956"/>
                </a:solidFill>
                <a:latin typeface="Arial"/>
                <a:cs typeface="Arial"/>
              </a:rPr>
              <a:t> </a:t>
            </a:r>
            <a:r>
              <a:rPr sz="1867" b="1" kern="0" dirty="0">
                <a:solidFill>
                  <a:srgbClr val="404956"/>
                </a:solidFill>
                <a:latin typeface="Arial"/>
                <a:cs typeface="Arial"/>
              </a:rPr>
              <a:t>firm </a:t>
            </a:r>
            <a:r>
              <a:rPr sz="1867" b="1" kern="0" spc="-27" dirty="0">
                <a:solidFill>
                  <a:srgbClr val="404956"/>
                </a:solidFill>
                <a:latin typeface="Arial"/>
                <a:cs typeface="Arial"/>
              </a:rPr>
              <a:t>cost</a:t>
            </a:r>
            <a:endParaRPr sz="1867" kern="0">
              <a:solidFill>
                <a:sysClr val="windowText" lastClr="000000"/>
              </a:solidFill>
              <a:latin typeface="Arial"/>
              <a:cs typeface="Arial"/>
            </a:endParaRPr>
          </a:p>
          <a:p>
            <a:pPr marL="16933" defTabSz="1219170" fontAlgn="auto">
              <a:lnSpc>
                <a:spcPts val="2193"/>
              </a:lnSpc>
              <a:spcBef>
                <a:spcPts val="0"/>
              </a:spcBef>
              <a:spcAft>
                <a:spcPts val="0"/>
              </a:spcAft>
            </a:pPr>
            <a:r>
              <a:rPr sz="1867" b="1" kern="0" spc="-13" dirty="0">
                <a:solidFill>
                  <a:srgbClr val="404956"/>
                </a:solidFill>
                <a:latin typeface="Arial"/>
                <a:cs typeface="Arial"/>
              </a:rPr>
              <a:t>commitments</a:t>
            </a:r>
            <a:endParaRPr sz="1867" kern="0">
              <a:solidFill>
                <a:sysClr val="windowText" lastClr="000000"/>
              </a:solidFill>
              <a:latin typeface="Arial"/>
              <a:cs typeface="Arial"/>
            </a:endParaRPr>
          </a:p>
        </p:txBody>
      </p:sp>
      <p:sp>
        <p:nvSpPr>
          <p:cNvPr id="11" name="object 11"/>
          <p:cNvSpPr txBox="1"/>
          <p:nvPr/>
        </p:nvSpPr>
        <p:spPr>
          <a:xfrm>
            <a:off x="8549640" y="2085002"/>
            <a:ext cx="3265593" cy="734688"/>
          </a:xfrm>
          <a:prstGeom prst="rect">
            <a:avLst/>
          </a:prstGeom>
        </p:spPr>
        <p:txBody>
          <a:bodyPr vert="horz" wrap="square" lIns="0" tIns="25400" rIns="0" bIns="0" rtlCol="0">
            <a:spAutoFit/>
          </a:bodyPr>
          <a:lstStyle/>
          <a:p>
            <a:pPr marL="16933" marR="6773" defTabSz="1219170" fontAlgn="auto">
              <a:lnSpc>
                <a:spcPct val="96300"/>
              </a:lnSpc>
              <a:spcBef>
                <a:spcPts val="200"/>
              </a:spcBef>
              <a:spcAft>
                <a:spcPts val="0"/>
              </a:spcAft>
            </a:pPr>
            <a:r>
              <a:rPr sz="1600" kern="0" dirty="0">
                <a:solidFill>
                  <a:srgbClr val="404956"/>
                </a:solidFill>
                <a:latin typeface="Arial"/>
                <a:cs typeface="Arial"/>
              </a:rPr>
              <a:t>CWL</a:t>
            </a:r>
            <a:r>
              <a:rPr sz="1600" kern="0" spc="-120" dirty="0">
                <a:solidFill>
                  <a:srgbClr val="404956"/>
                </a:solidFill>
                <a:latin typeface="Arial"/>
                <a:cs typeface="Arial"/>
              </a:rPr>
              <a:t> </a:t>
            </a:r>
            <a:r>
              <a:rPr sz="1600" kern="0" dirty="0">
                <a:solidFill>
                  <a:srgbClr val="404956"/>
                </a:solidFill>
                <a:latin typeface="Arial"/>
                <a:cs typeface="Arial"/>
              </a:rPr>
              <a:t>will protect</a:t>
            </a:r>
            <a:r>
              <a:rPr sz="1600" kern="0" spc="-27" dirty="0">
                <a:solidFill>
                  <a:srgbClr val="404956"/>
                </a:solidFill>
                <a:latin typeface="Arial"/>
                <a:cs typeface="Arial"/>
              </a:rPr>
              <a:t> </a:t>
            </a:r>
            <a:r>
              <a:rPr sz="1600" kern="0" dirty="0">
                <a:solidFill>
                  <a:srgbClr val="404956"/>
                </a:solidFill>
                <a:latin typeface="Arial"/>
                <a:cs typeface="Arial"/>
              </a:rPr>
              <a:t>New</a:t>
            </a:r>
            <a:r>
              <a:rPr sz="1600" kern="0" spc="-27" dirty="0">
                <a:solidFill>
                  <a:srgbClr val="404956"/>
                </a:solidFill>
                <a:latin typeface="Arial"/>
                <a:cs typeface="Arial"/>
              </a:rPr>
              <a:t> </a:t>
            </a:r>
            <a:r>
              <a:rPr sz="1600" kern="0" spc="-13" dirty="0">
                <a:solidFill>
                  <a:srgbClr val="404956"/>
                </a:solidFill>
                <a:latin typeface="Arial"/>
                <a:cs typeface="Arial"/>
              </a:rPr>
              <a:t>Jersey </a:t>
            </a:r>
            <a:r>
              <a:rPr sz="1600" kern="0" dirty="0">
                <a:solidFill>
                  <a:srgbClr val="404956"/>
                </a:solidFill>
                <a:latin typeface="Arial"/>
                <a:cs typeface="Arial"/>
              </a:rPr>
              <a:t>customers</a:t>
            </a:r>
            <a:r>
              <a:rPr sz="1600" kern="0" spc="-33" dirty="0">
                <a:solidFill>
                  <a:srgbClr val="404956"/>
                </a:solidFill>
                <a:latin typeface="Arial"/>
                <a:cs typeface="Arial"/>
              </a:rPr>
              <a:t> </a:t>
            </a:r>
            <a:r>
              <a:rPr sz="1600" kern="0" dirty="0">
                <a:solidFill>
                  <a:srgbClr val="404956"/>
                </a:solidFill>
                <a:latin typeface="Arial"/>
                <a:cs typeface="Arial"/>
              </a:rPr>
              <a:t>with</a:t>
            </a:r>
            <a:r>
              <a:rPr sz="1600" kern="0" spc="13" dirty="0">
                <a:solidFill>
                  <a:srgbClr val="404956"/>
                </a:solidFill>
                <a:latin typeface="Arial"/>
                <a:cs typeface="Arial"/>
              </a:rPr>
              <a:t> </a:t>
            </a:r>
            <a:r>
              <a:rPr sz="1600" kern="0" dirty="0">
                <a:solidFill>
                  <a:srgbClr val="404956"/>
                </a:solidFill>
                <a:latin typeface="Arial"/>
                <a:cs typeface="Arial"/>
              </a:rPr>
              <a:t>no</a:t>
            </a:r>
            <a:r>
              <a:rPr sz="1600" kern="0" spc="-27" dirty="0">
                <a:solidFill>
                  <a:srgbClr val="404956"/>
                </a:solidFill>
                <a:latin typeface="Arial"/>
                <a:cs typeface="Arial"/>
              </a:rPr>
              <a:t> </a:t>
            </a:r>
            <a:r>
              <a:rPr sz="1600" kern="0" dirty="0">
                <a:solidFill>
                  <a:srgbClr val="404956"/>
                </a:solidFill>
                <a:latin typeface="Arial"/>
                <a:cs typeface="Arial"/>
              </a:rPr>
              <a:t>hidden</a:t>
            </a:r>
            <a:r>
              <a:rPr sz="1600" kern="0" spc="-47" dirty="0">
                <a:solidFill>
                  <a:srgbClr val="404956"/>
                </a:solidFill>
                <a:latin typeface="Arial"/>
                <a:cs typeface="Arial"/>
              </a:rPr>
              <a:t> </a:t>
            </a:r>
            <a:r>
              <a:rPr sz="1600" kern="0" dirty="0">
                <a:solidFill>
                  <a:srgbClr val="404956"/>
                </a:solidFill>
                <a:latin typeface="Arial"/>
                <a:cs typeface="Arial"/>
              </a:rPr>
              <a:t>costs</a:t>
            </a:r>
            <a:r>
              <a:rPr sz="1600" kern="0" spc="7" dirty="0">
                <a:solidFill>
                  <a:srgbClr val="404956"/>
                </a:solidFill>
                <a:latin typeface="Arial"/>
                <a:cs typeface="Arial"/>
              </a:rPr>
              <a:t> </a:t>
            </a:r>
            <a:r>
              <a:rPr sz="1600" kern="0" spc="-33" dirty="0">
                <a:solidFill>
                  <a:srgbClr val="404956"/>
                </a:solidFill>
                <a:latin typeface="Arial"/>
                <a:cs typeface="Arial"/>
              </a:rPr>
              <a:t>and </a:t>
            </a:r>
            <a:r>
              <a:rPr sz="1600" kern="0" dirty="0">
                <a:solidFill>
                  <a:srgbClr val="404956"/>
                </a:solidFill>
                <a:latin typeface="Arial"/>
                <a:cs typeface="Arial"/>
              </a:rPr>
              <a:t>clear</a:t>
            </a:r>
            <a:r>
              <a:rPr sz="1600" kern="0" spc="-13" dirty="0">
                <a:solidFill>
                  <a:srgbClr val="404956"/>
                </a:solidFill>
                <a:latin typeface="Arial"/>
                <a:cs typeface="Arial"/>
              </a:rPr>
              <a:t> </a:t>
            </a:r>
            <a:r>
              <a:rPr sz="1600" kern="0" dirty="0">
                <a:solidFill>
                  <a:srgbClr val="404956"/>
                </a:solidFill>
                <a:latin typeface="Arial"/>
                <a:cs typeface="Arial"/>
              </a:rPr>
              <a:t>commitment</a:t>
            </a:r>
            <a:r>
              <a:rPr sz="1600" kern="0" spc="-20" dirty="0">
                <a:solidFill>
                  <a:srgbClr val="404956"/>
                </a:solidFill>
                <a:latin typeface="Arial"/>
                <a:cs typeface="Arial"/>
              </a:rPr>
              <a:t> </a:t>
            </a:r>
            <a:r>
              <a:rPr sz="1600" kern="0" dirty="0">
                <a:solidFill>
                  <a:srgbClr val="404956"/>
                </a:solidFill>
                <a:latin typeface="Arial"/>
                <a:cs typeface="Arial"/>
              </a:rPr>
              <a:t>on</a:t>
            </a:r>
            <a:r>
              <a:rPr sz="1600" kern="0" spc="-20" dirty="0">
                <a:solidFill>
                  <a:srgbClr val="404956"/>
                </a:solidFill>
                <a:latin typeface="Arial"/>
                <a:cs typeface="Arial"/>
              </a:rPr>
              <a:t> </a:t>
            </a:r>
            <a:r>
              <a:rPr sz="1600" kern="0" spc="-13" dirty="0">
                <a:solidFill>
                  <a:srgbClr val="404956"/>
                </a:solidFill>
                <a:latin typeface="Arial"/>
                <a:cs typeface="Arial"/>
              </a:rPr>
              <a:t>schedule</a:t>
            </a:r>
            <a:endParaRPr sz="1600" kern="0">
              <a:solidFill>
                <a:sysClr val="windowText" lastClr="000000"/>
              </a:solidFill>
              <a:latin typeface="Arial"/>
              <a:cs typeface="Arial"/>
            </a:endParaRPr>
          </a:p>
        </p:txBody>
      </p:sp>
      <p:grpSp>
        <p:nvGrpSpPr>
          <p:cNvPr id="12" name="object 12"/>
          <p:cNvGrpSpPr/>
          <p:nvPr/>
        </p:nvGrpSpPr>
        <p:grpSpPr>
          <a:xfrm>
            <a:off x="713534" y="1770025"/>
            <a:ext cx="7351607" cy="4803987"/>
            <a:chOff x="535150" y="1327519"/>
            <a:chExt cx="5513705" cy="3602990"/>
          </a:xfrm>
        </p:grpSpPr>
        <p:pic>
          <p:nvPicPr>
            <p:cNvPr id="13" name="object 13"/>
            <p:cNvPicPr/>
            <p:nvPr/>
          </p:nvPicPr>
          <p:blipFill>
            <a:blip r:embed="rId4" cstate="print"/>
            <a:stretch>
              <a:fillRect/>
            </a:stretch>
          </p:blipFill>
          <p:spPr>
            <a:xfrm>
              <a:off x="535150" y="4581304"/>
              <a:ext cx="674644" cy="348691"/>
            </a:xfrm>
            <a:prstGeom prst="rect">
              <a:avLst/>
            </a:prstGeom>
          </p:spPr>
        </p:pic>
        <p:sp>
          <p:nvSpPr>
            <p:cNvPr id="14" name="object 14"/>
            <p:cNvSpPr/>
            <p:nvPr/>
          </p:nvSpPr>
          <p:spPr>
            <a:xfrm>
              <a:off x="550075" y="1327530"/>
              <a:ext cx="5499100" cy="1322705"/>
            </a:xfrm>
            <a:custGeom>
              <a:avLst/>
              <a:gdLst/>
              <a:ahLst/>
              <a:cxnLst/>
              <a:rect l="l" t="t" r="r" b="b"/>
              <a:pathLst>
                <a:path w="5499100" h="1322705">
                  <a:moveTo>
                    <a:pt x="390131" y="1083525"/>
                  </a:moveTo>
                  <a:lnTo>
                    <a:pt x="355930" y="1048042"/>
                  </a:lnTo>
                  <a:lnTo>
                    <a:pt x="139750" y="1252499"/>
                  </a:lnTo>
                  <a:lnTo>
                    <a:pt x="35890" y="1146048"/>
                  </a:lnTo>
                  <a:lnTo>
                    <a:pt x="0" y="1180261"/>
                  </a:lnTo>
                  <a:lnTo>
                    <a:pt x="138061" y="1322197"/>
                  </a:lnTo>
                  <a:lnTo>
                    <a:pt x="174383" y="1288402"/>
                  </a:lnTo>
                  <a:lnTo>
                    <a:pt x="390131" y="1083525"/>
                  </a:lnTo>
                  <a:close/>
                </a:path>
                <a:path w="5499100" h="1322705">
                  <a:moveTo>
                    <a:pt x="3378657" y="1083525"/>
                  </a:moveTo>
                  <a:lnTo>
                    <a:pt x="3344329" y="1048042"/>
                  </a:lnTo>
                  <a:lnTo>
                    <a:pt x="3127362" y="1252499"/>
                  </a:lnTo>
                  <a:lnTo>
                    <a:pt x="3023108" y="1146048"/>
                  </a:lnTo>
                  <a:lnTo>
                    <a:pt x="2987078" y="1180261"/>
                  </a:lnTo>
                  <a:lnTo>
                    <a:pt x="3125660" y="1322197"/>
                  </a:lnTo>
                  <a:lnTo>
                    <a:pt x="3162109" y="1288402"/>
                  </a:lnTo>
                  <a:lnTo>
                    <a:pt x="3378657" y="1083525"/>
                  </a:lnTo>
                  <a:close/>
                </a:path>
                <a:path w="5499100" h="1322705">
                  <a:moveTo>
                    <a:pt x="5498554" y="99060"/>
                  </a:moveTo>
                  <a:lnTo>
                    <a:pt x="5401894" y="0"/>
                  </a:lnTo>
                  <a:lnTo>
                    <a:pt x="5366004" y="34213"/>
                  </a:lnTo>
                  <a:lnTo>
                    <a:pt x="5463337" y="134277"/>
                  </a:lnTo>
                  <a:lnTo>
                    <a:pt x="5498554" y="99060"/>
                  </a:lnTo>
                  <a:close/>
                </a:path>
              </a:pathLst>
            </a:custGeom>
            <a:solidFill>
              <a:srgbClr val="444444"/>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grpSp>
    </p:spTree>
    <p:extLst>
      <p:ext uri="{BB962C8B-B14F-4D97-AF65-F5344CB8AC3E}">
        <p14:creationId xmlns:p14="http://schemas.microsoft.com/office/powerpoint/2010/main" val="2553195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1262" y="3617909"/>
            <a:ext cx="5447453" cy="1248205"/>
          </a:xfrm>
          <a:prstGeom prst="rect">
            <a:avLst/>
          </a:prstGeom>
        </p:spPr>
        <p:txBody>
          <a:bodyPr vert="horz" wrap="square" lIns="0" tIns="16933" rIns="0" bIns="0" rtlCol="0">
            <a:spAutoFit/>
          </a:bodyPr>
          <a:lstStyle/>
          <a:p>
            <a:pPr marL="16933">
              <a:spcBef>
                <a:spcPts val="133"/>
              </a:spcBef>
              <a:tabLst>
                <a:tab pos="3287524" algn="l"/>
              </a:tabLst>
            </a:pPr>
            <a:r>
              <a:rPr sz="8000" spc="-13" dirty="0">
                <a:solidFill>
                  <a:srgbClr val="FFFFFF"/>
                </a:solidFill>
              </a:rPr>
              <a:t>Thank</a:t>
            </a:r>
            <a:r>
              <a:rPr sz="8000" dirty="0">
                <a:solidFill>
                  <a:srgbClr val="FFFFFF"/>
                </a:solidFill>
              </a:rPr>
              <a:t>	</a:t>
            </a:r>
            <a:r>
              <a:rPr sz="8000" spc="-27" dirty="0">
                <a:solidFill>
                  <a:srgbClr val="FFFFFF"/>
                </a:solidFill>
              </a:rPr>
              <a:t>you!</a:t>
            </a:r>
            <a:endParaRPr sz="8000"/>
          </a:p>
        </p:txBody>
      </p:sp>
      <p:grpSp>
        <p:nvGrpSpPr>
          <p:cNvPr id="3" name="object 3"/>
          <p:cNvGrpSpPr/>
          <p:nvPr/>
        </p:nvGrpSpPr>
        <p:grpSpPr>
          <a:xfrm>
            <a:off x="-6349" y="5305297"/>
            <a:ext cx="12201313" cy="1559560"/>
            <a:chOff x="-4762" y="3978973"/>
            <a:chExt cx="9150985" cy="1169670"/>
          </a:xfrm>
        </p:grpSpPr>
        <p:sp>
          <p:nvSpPr>
            <p:cNvPr id="4" name="object 4"/>
            <p:cNvSpPr/>
            <p:nvPr/>
          </p:nvSpPr>
          <p:spPr>
            <a:xfrm>
              <a:off x="0" y="3983735"/>
              <a:ext cx="9141460" cy="1160145"/>
            </a:xfrm>
            <a:custGeom>
              <a:avLst/>
              <a:gdLst/>
              <a:ahLst/>
              <a:cxnLst/>
              <a:rect l="l" t="t" r="r" b="b"/>
              <a:pathLst>
                <a:path w="9141460" h="1160145">
                  <a:moveTo>
                    <a:pt x="9140952" y="0"/>
                  </a:moveTo>
                  <a:lnTo>
                    <a:pt x="0" y="0"/>
                  </a:lnTo>
                  <a:lnTo>
                    <a:pt x="0" y="1159764"/>
                  </a:lnTo>
                  <a:lnTo>
                    <a:pt x="9140952" y="1159764"/>
                  </a:lnTo>
                  <a:lnTo>
                    <a:pt x="9140952" y="0"/>
                  </a:lnTo>
                  <a:close/>
                </a:path>
              </a:pathLst>
            </a:custGeom>
            <a:solidFill>
              <a:srgbClr val="FFFFFF"/>
            </a:solidFill>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sp>
          <p:nvSpPr>
            <p:cNvPr id="5" name="object 5"/>
            <p:cNvSpPr/>
            <p:nvPr/>
          </p:nvSpPr>
          <p:spPr>
            <a:xfrm>
              <a:off x="0" y="3983735"/>
              <a:ext cx="9141460" cy="1160145"/>
            </a:xfrm>
            <a:custGeom>
              <a:avLst/>
              <a:gdLst/>
              <a:ahLst/>
              <a:cxnLst/>
              <a:rect l="l" t="t" r="r" b="b"/>
              <a:pathLst>
                <a:path w="9141460" h="1160145">
                  <a:moveTo>
                    <a:pt x="0" y="1159764"/>
                  </a:moveTo>
                  <a:lnTo>
                    <a:pt x="9140952" y="1159764"/>
                  </a:lnTo>
                  <a:lnTo>
                    <a:pt x="9140952" y="0"/>
                  </a:lnTo>
                  <a:lnTo>
                    <a:pt x="0" y="0"/>
                  </a:lnTo>
                  <a:lnTo>
                    <a:pt x="0" y="1159764"/>
                  </a:lnTo>
                  <a:close/>
                </a:path>
              </a:pathLst>
            </a:custGeom>
            <a:ln w="9525">
              <a:solidFill>
                <a:srgbClr val="FFFFFF"/>
              </a:solidFill>
            </a:ln>
          </p:spPr>
          <p:txBody>
            <a:bodyPr wrap="square" lIns="0" tIns="0" rIns="0" bIns="0" rtlCol="0"/>
            <a:lstStyle/>
            <a:p>
              <a:pPr defTabSz="1219170" fontAlgn="auto">
                <a:spcBef>
                  <a:spcPts val="0"/>
                </a:spcBef>
                <a:spcAft>
                  <a:spcPts val="0"/>
                </a:spcAft>
              </a:pPr>
              <a:endParaRPr sz="2400" kern="0">
                <a:solidFill>
                  <a:sysClr val="windowText" lastClr="000000"/>
                </a:solidFill>
              </a:endParaRPr>
            </a:p>
          </p:txBody>
        </p:sp>
        <p:pic>
          <p:nvPicPr>
            <p:cNvPr id="6" name="object 6"/>
            <p:cNvPicPr/>
            <p:nvPr/>
          </p:nvPicPr>
          <p:blipFill>
            <a:blip r:embed="rId2" cstate="print"/>
            <a:stretch>
              <a:fillRect/>
            </a:stretch>
          </p:blipFill>
          <p:spPr>
            <a:xfrm>
              <a:off x="8121395" y="4346447"/>
              <a:ext cx="803148" cy="434340"/>
            </a:xfrm>
            <a:prstGeom prst="rect">
              <a:avLst/>
            </a:prstGeom>
          </p:spPr>
        </p:pic>
      </p:grpSp>
    </p:spTree>
    <p:extLst>
      <p:ext uri="{BB962C8B-B14F-4D97-AF65-F5344CB8AC3E}">
        <p14:creationId xmlns:p14="http://schemas.microsoft.com/office/powerpoint/2010/main" val="34890815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10147007" y="475012"/>
              <a:ext cx="1529751" cy="561553"/>
            </a:xfrm>
            <a:prstGeom prst="rect">
              <a:avLst/>
            </a:prstGeom>
          </p:spPr>
        </p:pic>
        <p:pic>
          <p:nvPicPr>
            <p:cNvPr id="4" name="object 4"/>
            <p:cNvPicPr/>
            <p:nvPr/>
          </p:nvPicPr>
          <p:blipFill>
            <a:blip r:embed="rId3" cstate="print"/>
            <a:stretch>
              <a:fillRect/>
            </a:stretch>
          </p:blipFill>
          <p:spPr>
            <a:xfrm>
              <a:off x="0" y="0"/>
              <a:ext cx="12192000" cy="6858000"/>
            </a:xfrm>
            <a:prstGeom prst="rect">
              <a:avLst/>
            </a:prstGeom>
          </p:spPr>
        </p:pic>
        <p:sp>
          <p:nvSpPr>
            <p:cNvPr id="5" name="object 5"/>
            <p:cNvSpPr/>
            <p:nvPr/>
          </p:nvSpPr>
          <p:spPr>
            <a:xfrm>
              <a:off x="10221924" y="727514"/>
              <a:ext cx="63500" cy="163830"/>
            </a:xfrm>
            <a:custGeom>
              <a:avLst/>
              <a:gdLst/>
              <a:ahLst/>
              <a:cxnLst/>
              <a:rect l="l" t="t" r="r" b="b"/>
              <a:pathLst>
                <a:path w="63500" h="163830">
                  <a:moveTo>
                    <a:pt x="63407" y="0"/>
                  </a:moveTo>
                  <a:lnTo>
                    <a:pt x="0" y="163524"/>
                  </a:lnTo>
                </a:path>
              </a:pathLst>
            </a:custGeom>
            <a:ln w="6350">
              <a:solidFill>
                <a:srgbClr val="0070B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 name="object 6"/>
            <p:cNvSpPr/>
            <p:nvPr/>
          </p:nvSpPr>
          <p:spPr>
            <a:xfrm>
              <a:off x="10180792" y="804271"/>
              <a:ext cx="104775" cy="86995"/>
            </a:xfrm>
            <a:custGeom>
              <a:avLst/>
              <a:gdLst/>
              <a:ahLst/>
              <a:cxnLst/>
              <a:rect l="l" t="t" r="r" b="b"/>
              <a:pathLst>
                <a:path w="104775" h="86994">
                  <a:moveTo>
                    <a:pt x="104539" y="0"/>
                  </a:moveTo>
                  <a:lnTo>
                    <a:pt x="72835" y="86767"/>
                  </a:lnTo>
                </a:path>
                <a:path w="104775" h="86994">
                  <a:moveTo>
                    <a:pt x="104539" y="0"/>
                  </a:moveTo>
                  <a:lnTo>
                    <a:pt x="0" y="1"/>
                  </a:lnTo>
                </a:path>
              </a:pathLst>
            </a:custGeom>
            <a:ln w="6350">
              <a:solidFill>
                <a:srgbClr val="0070B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7" name="object 7"/>
          <p:cNvSpPr txBox="1"/>
          <p:nvPr/>
        </p:nvSpPr>
        <p:spPr>
          <a:xfrm>
            <a:off x="9858247" y="5663691"/>
            <a:ext cx="1643380" cy="2692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75" normalizeH="0" baseline="0" noProof="0" dirty="0">
                <a:ln>
                  <a:noFill/>
                </a:ln>
                <a:solidFill>
                  <a:srgbClr val="FFFFFF"/>
                </a:solidFill>
                <a:effectLst/>
                <a:uLnTx/>
                <a:uFillTx/>
                <a:latin typeface="Arial"/>
                <a:cs typeface="Arial"/>
              </a:rPr>
              <a:t>APRIL</a:t>
            </a:r>
            <a:r>
              <a:rPr kumimoji="0" sz="1600" b="1" i="0" u="none" strike="noStrike" kern="0" cap="none" spc="160" normalizeH="0" baseline="0" noProof="0" dirty="0">
                <a:ln>
                  <a:noFill/>
                </a:ln>
                <a:solidFill>
                  <a:srgbClr val="FFFFFF"/>
                </a:solidFill>
                <a:effectLst/>
                <a:uLnTx/>
                <a:uFillTx/>
                <a:latin typeface="Arial"/>
                <a:cs typeface="Arial"/>
              </a:rPr>
              <a:t> </a:t>
            </a:r>
            <a:r>
              <a:rPr kumimoji="0" sz="1600" b="1" i="0" u="none" strike="noStrike" kern="0" cap="none" spc="60" normalizeH="0" baseline="0" noProof="0" dirty="0">
                <a:ln>
                  <a:noFill/>
                </a:ln>
                <a:solidFill>
                  <a:srgbClr val="FFFFFF"/>
                </a:solidFill>
                <a:effectLst/>
                <a:uLnTx/>
                <a:uFillTx/>
                <a:latin typeface="Arial"/>
                <a:cs typeface="Arial"/>
              </a:rPr>
              <a:t>12,</a:t>
            </a:r>
            <a:r>
              <a:rPr kumimoji="0" sz="1600" b="1" i="0" u="none" strike="noStrike" kern="0" cap="none" spc="215" normalizeH="0" baseline="0" noProof="0" dirty="0">
                <a:ln>
                  <a:noFill/>
                </a:ln>
                <a:solidFill>
                  <a:srgbClr val="FFFFFF"/>
                </a:solidFill>
                <a:effectLst/>
                <a:uLnTx/>
                <a:uFillTx/>
                <a:latin typeface="Arial"/>
                <a:cs typeface="Arial"/>
              </a:rPr>
              <a:t> </a:t>
            </a:r>
            <a:r>
              <a:rPr kumimoji="0" sz="1600" b="1" i="0" u="none" strike="noStrike" kern="0" cap="none" spc="50" normalizeH="0" baseline="0" noProof="0" dirty="0">
                <a:ln>
                  <a:noFill/>
                </a:ln>
                <a:solidFill>
                  <a:srgbClr val="FFFFFF"/>
                </a:solidFill>
                <a:effectLst/>
                <a:uLnTx/>
                <a:uFillTx/>
                <a:latin typeface="Arial"/>
                <a:cs typeface="Arial"/>
              </a:rPr>
              <a:t>2022</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pic>
        <p:nvPicPr>
          <p:cNvPr id="8" name="object 8"/>
          <p:cNvPicPr/>
          <p:nvPr/>
        </p:nvPicPr>
        <p:blipFill>
          <a:blip r:embed="rId4" cstate="print"/>
          <a:stretch>
            <a:fillRect/>
          </a:stretch>
        </p:blipFill>
        <p:spPr>
          <a:xfrm>
            <a:off x="9427851" y="373322"/>
            <a:ext cx="2109931" cy="861899"/>
          </a:xfrm>
          <a:prstGeom prst="rect">
            <a:avLst/>
          </a:prstGeom>
        </p:spPr>
      </p:pic>
      <p:sp>
        <p:nvSpPr>
          <p:cNvPr id="9" name="object 9"/>
          <p:cNvSpPr txBox="1"/>
          <p:nvPr/>
        </p:nvSpPr>
        <p:spPr>
          <a:xfrm>
            <a:off x="9867304" y="1055115"/>
            <a:ext cx="180975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1" i="0" u="none" strike="noStrike" kern="0" cap="none" spc="45" normalizeH="0" baseline="0" noProof="0" dirty="0">
                <a:ln>
                  <a:noFill/>
                </a:ln>
                <a:solidFill>
                  <a:srgbClr val="FFFFFF"/>
                </a:solidFill>
                <a:effectLst/>
                <a:uLnTx/>
                <a:uFillTx/>
                <a:latin typeface="Arial"/>
                <a:cs typeface="Arial"/>
              </a:rPr>
              <a:t>Scaling</a:t>
            </a:r>
            <a:r>
              <a:rPr kumimoji="0" sz="1000" b="1" i="0" u="none" strike="noStrike" kern="0" cap="none" spc="125" normalizeH="0" baseline="0" noProof="0" dirty="0">
                <a:ln>
                  <a:noFill/>
                </a:ln>
                <a:solidFill>
                  <a:srgbClr val="FFFFFF"/>
                </a:solidFill>
                <a:effectLst/>
                <a:uLnTx/>
                <a:uFillTx/>
                <a:latin typeface="Arial"/>
                <a:cs typeface="Arial"/>
              </a:rPr>
              <a:t> </a:t>
            </a:r>
            <a:r>
              <a:rPr kumimoji="0" sz="1000" b="1" i="0" u="none" strike="noStrike" kern="0" cap="none" spc="45" normalizeH="0" baseline="0" noProof="0" dirty="0">
                <a:ln>
                  <a:noFill/>
                </a:ln>
                <a:solidFill>
                  <a:srgbClr val="FFFFFF"/>
                </a:solidFill>
                <a:effectLst/>
                <a:uLnTx/>
                <a:uFillTx/>
                <a:latin typeface="Arial"/>
                <a:cs typeface="Arial"/>
              </a:rPr>
              <a:t>Renewable</a:t>
            </a:r>
            <a:r>
              <a:rPr kumimoji="0" sz="1000" b="1" i="0" u="none" strike="noStrike" kern="0" cap="none" spc="135" normalizeH="0" baseline="0" noProof="0" dirty="0">
                <a:ln>
                  <a:noFill/>
                </a:ln>
                <a:solidFill>
                  <a:srgbClr val="FFFFFF"/>
                </a:solidFill>
                <a:effectLst/>
                <a:uLnTx/>
                <a:uFillTx/>
                <a:latin typeface="Arial"/>
                <a:cs typeface="Arial"/>
              </a:rPr>
              <a:t> </a:t>
            </a:r>
            <a:r>
              <a:rPr kumimoji="0" sz="1000" b="1" i="0" u="none" strike="noStrike" kern="0" cap="none" spc="35" normalizeH="0" baseline="0" noProof="0" dirty="0">
                <a:ln>
                  <a:noFill/>
                </a:ln>
                <a:solidFill>
                  <a:srgbClr val="FFFFFF"/>
                </a:solidFill>
                <a:effectLst/>
                <a:uLnTx/>
                <a:uFillTx/>
                <a:latin typeface="Arial"/>
                <a:cs typeface="Arial"/>
              </a:rPr>
              <a:t>Energy</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a:spLocks noGrp="1"/>
          </p:cNvSpPr>
          <p:nvPr>
            <p:ph type="title"/>
          </p:nvPr>
        </p:nvSpPr>
        <p:spPr>
          <a:xfrm>
            <a:off x="701779" y="953515"/>
            <a:ext cx="7559040" cy="2156460"/>
          </a:xfrm>
          <a:prstGeom prst="rect">
            <a:avLst/>
          </a:prstGeom>
        </p:spPr>
        <p:txBody>
          <a:bodyPr vert="horz" wrap="square" lIns="0" tIns="114300" rIns="0" bIns="0" rtlCol="0">
            <a:spAutoFit/>
          </a:bodyPr>
          <a:lstStyle/>
          <a:p>
            <a:pPr marL="12700" marR="5080">
              <a:lnSpc>
                <a:spcPts val="6500"/>
              </a:lnSpc>
              <a:spcBef>
                <a:spcPts val="900"/>
              </a:spcBef>
            </a:pPr>
            <a:r>
              <a:rPr dirty="0">
                <a:solidFill>
                  <a:srgbClr val="8EC63F"/>
                </a:solidFill>
              </a:rPr>
              <a:t>New</a:t>
            </a:r>
            <a:r>
              <a:rPr spc="-40" dirty="0">
                <a:solidFill>
                  <a:srgbClr val="8EC63F"/>
                </a:solidFill>
              </a:rPr>
              <a:t> </a:t>
            </a:r>
            <a:r>
              <a:rPr dirty="0">
                <a:solidFill>
                  <a:srgbClr val="8EC63F"/>
                </a:solidFill>
              </a:rPr>
              <a:t>Jersey</a:t>
            </a:r>
            <a:r>
              <a:rPr spc="-25" dirty="0">
                <a:solidFill>
                  <a:srgbClr val="8EC63F"/>
                </a:solidFill>
              </a:rPr>
              <a:t> </a:t>
            </a:r>
            <a:r>
              <a:rPr dirty="0">
                <a:solidFill>
                  <a:srgbClr val="8EC63F"/>
                </a:solidFill>
              </a:rPr>
              <a:t>Board</a:t>
            </a:r>
            <a:r>
              <a:rPr spc="-25" dirty="0">
                <a:solidFill>
                  <a:srgbClr val="8EC63F"/>
                </a:solidFill>
              </a:rPr>
              <a:t> of </a:t>
            </a:r>
            <a:r>
              <a:rPr dirty="0">
                <a:solidFill>
                  <a:srgbClr val="8EC63F"/>
                </a:solidFill>
              </a:rPr>
              <a:t>Public</a:t>
            </a:r>
            <a:r>
              <a:rPr spc="-50" dirty="0">
                <a:solidFill>
                  <a:srgbClr val="8EC63F"/>
                </a:solidFill>
              </a:rPr>
              <a:t> </a:t>
            </a:r>
            <a:r>
              <a:rPr spc="-10" dirty="0">
                <a:solidFill>
                  <a:srgbClr val="8EC63F"/>
                </a:solidFill>
              </a:rPr>
              <a:t>Utilities</a:t>
            </a:r>
          </a:p>
          <a:p>
            <a:pPr marL="12700">
              <a:lnSpc>
                <a:spcPct val="100000"/>
              </a:lnSpc>
              <a:spcBef>
                <a:spcPts val="815"/>
              </a:spcBef>
            </a:pPr>
            <a:r>
              <a:rPr sz="1800" b="0" dirty="0">
                <a:solidFill>
                  <a:srgbClr val="FFFFFF"/>
                </a:solidFill>
                <a:latin typeface="Arial"/>
                <a:cs typeface="Arial"/>
              </a:rPr>
              <a:t>Ratepayer</a:t>
            </a:r>
            <a:r>
              <a:rPr sz="1800" b="0" spc="-20" dirty="0">
                <a:solidFill>
                  <a:srgbClr val="FFFFFF"/>
                </a:solidFill>
                <a:latin typeface="Arial"/>
                <a:cs typeface="Arial"/>
              </a:rPr>
              <a:t> </a:t>
            </a:r>
            <a:r>
              <a:rPr sz="1800" b="0" dirty="0">
                <a:solidFill>
                  <a:srgbClr val="FFFFFF"/>
                </a:solidFill>
                <a:latin typeface="Arial"/>
                <a:cs typeface="Arial"/>
              </a:rPr>
              <a:t>Protections</a:t>
            </a:r>
            <a:r>
              <a:rPr sz="1800" b="0" spc="-15" dirty="0">
                <a:solidFill>
                  <a:srgbClr val="FFFFFF"/>
                </a:solidFill>
                <a:latin typeface="Arial"/>
                <a:cs typeface="Arial"/>
              </a:rPr>
              <a:t> </a:t>
            </a:r>
            <a:r>
              <a:rPr sz="1800" b="0" dirty="0">
                <a:solidFill>
                  <a:srgbClr val="FFFFFF"/>
                </a:solidFill>
                <a:latin typeface="Arial"/>
                <a:cs typeface="Arial"/>
              </a:rPr>
              <a:t>under</a:t>
            </a:r>
            <a:r>
              <a:rPr sz="1800" b="0" spc="-10" dirty="0">
                <a:solidFill>
                  <a:srgbClr val="FFFFFF"/>
                </a:solidFill>
                <a:latin typeface="Arial"/>
                <a:cs typeface="Arial"/>
              </a:rPr>
              <a:t> </a:t>
            </a:r>
            <a:r>
              <a:rPr sz="1800" b="0" dirty="0">
                <a:solidFill>
                  <a:srgbClr val="FFFFFF"/>
                </a:solidFill>
                <a:latin typeface="Arial"/>
                <a:cs typeface="Arial"/>
              </a:rPr>
              <a:t>the</a:t>
            </a:r>
            <a:r>
              <a:rPr sz="1800" b="0" spc="-15" dirty="0">
                <a:solidFill>
                  <a:srgbClr val="FFFFFF"/>
                </a:solidFill>
                <a:latin typeface="Arial"/>
                <a:cs typeface="Arial"/>
              </a:rPr>
              <a:t> </a:t>
            </a:r>
            <a:r>
              <a:rPr sz="1800" b="0" dirty="0">
                <a:solidFill>
                  <a:srgbClr val="FFFFFF"/>
                </a:solidFill>
                <a:latin typeface="Arial"/>
                <a:cs typeface="Arial"/>
              </a:rPr>
              <a:t>State</a:t>
            </a:r>
            <a:r>
              <a:rPr sz="1800" b="0" spc="-114" dirty="0">
                <a:solidFill>
                  <a:srgbClr val="FFFFFF"/>
                </a:solidFill>
                <a:latin typeface="Arial"/>
                <a:cs typeface="Arial"/>
              </a:rPr>
              <a:t> </a:t>
            </a:r>
            <a:r>
              <a:rPr sz="1800" b="0" spc="-10" dirty="0">
                <a:solidFill>
                  <a:srgbClr val="FFFFFF"/>
                </a:solidFill>
                <a:latin typeface="Arial"/>
                <a:cs typeface="Arial"/>
              </a:rPr>
              <a:t>Agreement</a:t>
            </a:r>
            <a:r>
              <a:rPr sz="1800" b="0" spc="-105" dirty="0">
                <a:solidFill>
                  <a:srgbClr val="FFFFFF"/>
                </a:solidFill>
                <a:latin typeface="Arial"/>
                <a:cs typeface="Arial"/>
              </a:rPr>
              <a:t> </a:t>
            </a:r>
            <a:r>
              <a:rPr sz="1800" b="0" spc="-10" dirty="0">
                <a:solidFill>
                  <a:srgbClr val="FFFFFF"/>
                </a:solidFill>
                <a:latin typeface="Arial"/>
                <a:cs typeface="Arial"/>
              </a:rPr>
              <a:t>Approach</a:t>
            </a:r>
            <a:endParaRPr sz="1800">
              <a:latin typeface="Arial"/>
              <a:cs typeface="Arial"/>
            </a:endParaRPr>
          </a:p>
        </p:txBody>
      </p:sp>
    </p:spTree>
    <p:extLst>
      <p:ext uri="{BB962C8B-B14F-4D97-AF65-F5344CB8AC3E}">
        <p14:creationId xmlns:p14="http://schemas.microsoft.com/office/powerpoint/2010/main" val="24534184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 y="0"/>
            <a:ext cx="12192000" cy="6858000"/>
            <a:chOff x="-1" y="0"/>
            <a:chExt cx="12192000" cy="6858000"/>
          </a:xfrm>
        </p:grpSpPr>
        <p:pic>
          <p:nvPicPr>
            <p:cNvPr id="3" name="object 3"/>
            <p:cNvPicPr/>
            <p:nvPr/>
          </p:nvPicPr>
          <p:blipFill>
            <a:blip r:embed="rId2" cstate="print"/>
            <a:stretch>
              <a:fillRect/>
            </a:stretch>
          </p:blipFill>
          <p:spPr>
            <a:xfrm>
              <a:off x="0" y="0"/>
              <a:ext cx="12188952" cy="6857999"/>
            </a:xfrm>
            <a:prstGeom prst="rect">
              <a:avLst/>
            </a:prstGeom>
          </p:spPr>
        </p:pic>
        <p:sp>
          <p:nvSpPr>
            <p:cNvPr id="4" name="object 4"/>
            <p:cNvSpPr/>
            <p:nvPr/>
          </p:nvSpPr>
          <p:spPr>
            <a:xfrm>
              <a:off x="-1" y="0"/>
              <a:ext cx="7037705" cy="6383020"/>
            </a:xfrm>
            <a:custGeom>
              <a:avLst/>
              <a:gdLst/>
              <a:ahLst/>
              <a:cxnLst/>
              <a:rect l="l" t="t" r="r" b="b"/>
              <a:pathLst>
                <a:path w="7037705" h="6383020">
                  <a:moveTo>
                    <a:pt x="0" y="6382990"/>
                  </a:moveTo>
                  <a:lnTo>
                    <a:pt x="7037615" y="6382990"/>
                  </a:lnTo>
                  <a:lnTo>
                    <a:pt x="7037615" y="0"/>
                  </a:lnTo>
                  <a:lnTo>
                    <a:pt x="0" y="0"/>
                  </a:lnTo>
                  <a:lnTo>
                    <a:pt x="0" y="6382990"/>
                  </a:lnTo>
                  <a:close/>
                </a:path>
              </a:pathLst>
            </a:custGeom>
            <a:solidFill>
              <a:srgbClr val="0070B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0" y="6382988"/>
              <a:ext cx="12192000" cy="475011"/>
            </a:xfrm>
            <a:prstGeom prst="rect">
              <a:avLst/>
            </a:prstGeom>
          </p:spPr>
        </p:pic>
      </p:grpSp>
      <p:sp>
        <p:nvSpPr>
          <p:cNvPr id="6" name="object 6"/>
          <p:cNvSpPr txBox="1">
            <a:spLocks noGrp="1"/>
          </p:cNvSpPr>
          <p:nvPr>
            <p:ph type="title"/>
          </p:nvPr>
        </p:nvSpPr>
        <p:spPr>
          <a:xfrm>
            <a:off x="673098" y="506475"/>
            <a:ext cx="3806825"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8EC63F"/>
                </a:solidFill>
              </a:rPr>
              <a:t>Ratepayer</a:t>
            </a:r>
            <a:r>
              <a:rPr sz="2800" spc="25" dirty="0">
                <a:solidFill>
                  <a:srgbClr val="8EC63F"/>
                </a:solidFill>
              </a:rPr>
              <a:t> </a:t>
            </a:r>
            <a:r>
              <a:rPr sz="2800" spc="-10" dirty="0">
                <a:solidFill>
                  <a:srgbClr val="8EC63F"/>
                </a:solidFill>
              </a:rPr>
              <a:t>Protections</a:t>
            </a:r>
            <a:endParaRPr sz="2800"/>
          </a:p>
        </p:txBody>
      </p:sp>
      <p:sp>
        <p:nvSpPr>
          <p:cNvPr id="7" name="object 7"/>
          <p:cNvSpPr txBox="1"/>
          <p:nvPr/>
        </p:nvSpPr>
        <p:spPr>
          <a:xfrm>
            <a:off x="664122" y="1141476"/>
            <a:ext cx="5661025" cy="4636135"/>
          </a:xfrm>
          <a:prstGeom prst="rect">
            <a:avLst/>
          </a:prstGeom>
        </p:spPr>
        <p:txBody>
          <a:bodyPr vert="horz" wrap="square" lIns="0" tIns="12700" rIns="0" bIns="0" rtlCol="0">
            <a:spAutoFit/>
          </a:bodyPr>
          <a:lstStyle/>
          <a:p>
            <a:pPr marL="12700" marR="179070" lvl="0" indent="0" defTabSz="914400" eaLnBrk="1" fontAlgn="auto" latinLnBrk="0" hangingPunct="1">
              <a:lnSpc>
                <a:spcPct val="100000"/>
              </a:lnSpc>
              <a:spcBef>
                <a:spcPts val="100"/>
              </a:spcBef>
              <a:spcAft>
                <a:spcPts val="0"/>
              </a:spcAft>
              <a:buClrTx/>
              <a:buSzTx/>
              <a:buFontTx/>
              <a:buNone/>
              <a:tabLst>
                <a:tab pos="2997200" algn="l"/>
              </a:tabLst>
              <a:defRPr/>
            </a:pPr>
            <a:r>
              <a:rPr kumimoji="0" sz="2000" b="0" i="0" u="none" strike="noStrike" kern="0" cap="none" spc="0" normalizeH="0" baseline="0" noProof="0" dirty="0">
                <a:ln>
                  <a:noFill/>
                </a:ln>
                <a:solidFill>
                  <a:srgbClr val="FFFFFF"/>
                </a:solidFill>
                <a:effectLst/>
                <a:uLnTx/>
                <a:uFillTx/>
                <a:latin typeface="Arial"/>
                <a:cs typeface="Arial"/>
              </a:rPr>
              <a:t>The</a:t>
            </a:r>
            <a:r>
              <a:rPr kumimoji="0" sz="2000" b="0" i="0" u="none" strike="noStrike" kern="0" cap="none" spc="-15"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cost</a:t>
            </a:r>
            <a:r>
              <a:rPr kumimoji="0" sz="2000" b="0" i="0" u="none" strike="noStrike" kern="0" cap="none" spc="-20"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savings</a:t>
            </a:r>
            <a:r>
              <a:rPr kumimoji="0" sz="2000" b="0" i="0" u="none" strike="noStrike" kern="0" cap="none" spc="-15"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to</a:t>
            </a:r>
            <a:r>
              <a:rPr kumimoji="0" sz="2000" b="0" i="0" u="none" strike="noStrike" kern="0" cap="none" spc="-10"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consumers</a:t>
            </a:r>
            <a:r>
              <a:rPr kumimoji="0" sz="2000" b="0" i="0" u="none" strike="noStrike" kern="0" cap="none" spc="-15"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of</a:t>
            </a:r>
            <a:r>
              <a:rPr kumimoji="0" sz="2000" b="0" i="0" u="none" strike="noStrike" kern="0" cap="none" spc="-20"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the</a:t>
            </a:r>
            <a:r>
              <a:rPr kumimoji="0" sz="2000" b="0" i="0" u="none" strike="noStrike" kern="0" cap="none" spc="-10" normalizeH="0" baseline="0" noProof="0" dirty="0">
                <a:ln>
                  <a:noFill/>
                </a:ln>
                <a:solidFill>
                  <a:srgbClr val="FFFFFF"/>
                </a:solidFill>
                <a:effectLst/>
                <a:uLnTx/>
                <a:uFillTx/>
                <a:latin typeface="Arial"/>
                <a:cs typeface="Arial"/>
              </a:rPr>
              <a:t> </a:t>
            </a:r>
            <a:r>
              <a:rPr kumimoji="0" sz="2000" b="0" i="0" u="none" strike="noStrike" kern="0" cap="none" spc="-25" normalizeH="0" baseline="0" noProof="0" dirty="0">
                <a:ln>
                  <a:noFill/>
                </a:ln>
                <a:solidFill>
                  <a:srgbClr val="FFFFFF"/>
                </a:solidFill>
                <a:effectLst/>
                <a:uLnTx/>
                <a:uFillTx/>
                <a:latin typeface="Arial"/>
                <a:cs typeface="Arial"/>
              </a:rPr>
              <a:t>SAA </a:t>
            </a:r>
            <a:r>
              <a:rPr kumimoji="0" sz="2000" b="0" i="0" u="none" strike="noStrike" kern="0" cap="none" spc="0" normalizeH="0" baseline="0" noProof="0" dirty="0">
                <a:ln>
                  <a:noFill/>
                </a:ln>
                <a:solidFill>
                  <a:srgbClr val="FFFFFF"/>
                </a:solidFill>
                <a:effectLst/>
                <a:uLnTx/>
                <a:uFillTx/>
                <a:latin typeface="Arial"/>
                <a:cs typeface="Arial"/>
              </a:rPr>
              <a:t>approach</a:t>
            </a:r>
            <a:r>
              <a:rPr kumimoji="0" sz="2000" b="0" i="0" u="none" strike="noStrike" kern="0" cap="none" spc="-15"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are</a:t>
            </a:r>
            <a:r>
              <a:rPr kumimoji="0" sz="2000" b="0" i="0" u="none" strike="noStrike" kern="0" cap="none" spc="-15" normalizeH="0" baseline="0" noProof="0" dirty="0">
                <a:ln>
                  <a:noFill/>
                </a:ln>
                <a:solidFill>
                  <a:srgbClr val="FFFFFF"/>
                </a:solidFill>
                <a:effectLst/>
                <a:uLnTx/>
                <a:uFillTx/>
                <a:latin typeface="Arial"/>
                <a:cs typeface="Arial"/>
              </a:rPr>
              <a:t> </a:t>
            </a:r>
            <a:r>
              <a:rPr kumimoji="0" sz="2000" b="0" i="0" u="none" strike="noStrike" kern="0" cap="none" spc="-10" normalizeH="0" baseline="0" noProof="0" dirty="0">
                <a:ln>
                  <a:noFill/>
                </a:ln>
                <a:solidFill>
                  <a:srgbClr val="FFFFFF"/>
                </a:solidFill>
                <a:effectLst/>
                <a:uLnTx/>
                <a:uFillTx/>
                <a:latin typeface="Arial"/>
                <a:cs typeface="Arial"/>
              </a:rPr>
              <a:t>substantial.</a:t>
            </a:r>
            <a:r>
              <a:rPr kumimoji="0" sz="2000" b="0" i="0" u="none" strike="noStrike" kern="0" cap="none" spc="0" normalizeH="0" baseline="0" noProof="0" dirty="0">
                <a:ln>
                  <a:noFill/>
                </a:ln>
                <a:solidFill>
                  <a:srgbClr val="FFFFFF"/>
                </a:solidFill>
                <a:effectLst/>
                <a:uLnTx/>
                <a:uFillTx/>
                <a:latin typeface="Arial"/>
                <a:cs typeface="Arial"/>
              </a:rPr>
              <a:t>	This</a:t>
            </a:r>
            <a:r>
              <a:rPr kumimoji="0" sz="2000" b="0" i="0" u="none" strike="noStrike" kern="0" cap="none" spc="-15" normalizeH="0" baseline="0" noProof="0" dirty="0">
                <a:ln>
                  <a:noFill/>
                </a:ln>
                <a:solidFill>
                  <a:srgbClr val="FFFFFF"/>
                </a:solidFill>
                <a:effectLst/>
                <a:uLnTx/>
                <a:uFillTx/>
                <a:latin typeface="Arial"/>
                <a:cs typeface="Arial"/>
              </a:rPr>
              <a:t> </a:t>
            </a:r>
            <a:r>
              <a:rPr kumimoji="0" sz="2000" b="0" i="0" u="none" strike="noStrike" kern="0" cap="none" spc="-10" normalizeH="0" baseline="0" noProof="0" dirty="0">
                <a:ln>
                  <a:noFill/>
                </a:ln>
                <a:solidFill>
                  <a:srgbClr val="FFFFFF"/>
                </a:solidFill>
                <a:effectLst/>
                <a:uLnTx/>
                <a:uFillTx/>
                <a:latin typeface="Arial"/>
                <a:cs typeface="Arial"/>
              </a:rPr>
              <a:t>presentation </a:t>
            </a:r>
            <a:r>
              <a:rPr kumimoji="0" sz="2000" b="0" i="0" u="none" strike="noStrike" kern="0" cap="none" spc="0" normalizeH="0" baseline="0" noProof="0" dirty="0">
                <a:ln>
                  <a:noFill/>
                </a:ln>
                <a:solidFill>
                  <a:srgbClr val="FFFFFF"/>
                </a:solidFill>
                <a:effectLst/>
                <a:uLnTx/>
                <a:uFillTx/>
                <a:latin typeface="Arial"/>
                <a:cs typeface="Arial"/>
              </a:rPr>
              <a:t>reviews</a:t>
            </a:r>
            <a:r>
              <a:rPr kumimoji="0" sz="2000" b="0" i="0" u="none" strike="noStrike" kern="0" cap="none" spc="-15"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some</a:t>
            </a:r>
            <a:r>
              <a:rPr kumimoji="0" sz="2000" b="0" i="0" u="none" strike="noStrike" kern="0" cap="none" spc="-15"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of</a:t>
            </a:r>
            <a:r>
              <a:rPr kumimoji="0" sz="2000" b="0" i="0" u="none" strike="noStrike" kern="0" cap="none" spc="-15"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the</a:t>
            </a:r>
            <a:r>
              <a:rPr kumimoji="0" sz="2000" b="0" i="0" u="none" strike="noStrike" kern="0" cap="none" spc="-15"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key</a:t>
            </a:r>
            <a:r>
              <a:rPr kumimoji="0" sz="2000" b="0" i="0" u="none" strike="noStrike" kern="0" cap="none" spc="-15"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ways</a:t>
            </a:r>
            <a:r>
              <a:rPr kumimoji="0" sz="2000" b="0" i="0" u="none" strike="noStrike" kern="0" cap="none" spc="-10"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that</a:t>
            </a:r>
            <a:r>
              <a:rPr kumimoji="0" sz="2000" b="0" i="0" u="none" strike="noStrike" kern="0" cap="none" spc="-20"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the</a:t>
            </a:r>
            <a:r>
              <a:rPr kumimoji="0" sz="2000" b="0" i="0" u="none" strike="noStrike" kern="0" cap="none" spc="-10" normalizeH="0" baseline="0" noProof="0" dirty="0">
                <a:ln>
                  <a:noFill/>
                </a:ln>
                <a:solidFill>
                  <a:srgbClr val="FFFFFF"/>
                </a:solidFill>
                <a:effectLst/>
                <a:uLnTx/>
                <a:uFillTx/>
                <a:latin typeface="Arial"/>
                <a:cs typeface="Arial"/>
              </a:rPr>
              <a:t> </a:t>
            </a:r>
            <a:r>
              <a:rPr kumimoji="0" sz="2000" b="0" i="0" u="none" strike="noStrike" kern="0" cap="none" spc="-25" normalizeH="0" baseline="0" noProof="0" dirty="0">
                <a:ln>
                  <a:noFill/>
                </a:ln>
                <a:solidFill>
                  <a:srgbClr val="FFFFFF"/>
                </a:solidFill>
                <a:effectLst/>
                <a:uLnTx/>
                <a:uFillTx/>
                <a:latin typeface="Arial"/>
                <a:cs typeface="Arial"/>
              </a:rPr>
              <a:t>SAA </a:t>
            </a:r>
            <a:r>
              <a:rPr kumimoji="0" sz="2000" b="0" i="0" u="none" strike="noStrike" kern="0" cap="none" spc="0" normalizeH="0" baseline="0" noProof="0" dirty="0">
                <a:ln>
                  <a:noFill/>
                </a:ln>
                <a:solidFill>
                  <a:srgbClr val="FFFFFF"/>
                </a:solidFill>
                <a:effectLst/>
                <a:uLnTx/>
                <a:uFillTx/>
                <a:latin typeface="Arial"/>
                <a:cs typeface="Arial"/>
              </a:rPr>
              <a:t>develops</a:t>
            </a:r>
            <a:r>
              <a:rPr kumimoji="0" sz="2000" b="0" i="0" u="none" strike="noStrike" kern="0" cap="none" spc="-25"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offshore</a:t>
            </a:r>
            <a:r>
              <a:rPr kumimoji="0" sz="2000" b="0" i="0" u="none" strike="noStrike" kern="0" cap="none" spc="-15"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wind</a:t>
            </a:r>
            <a:r>
              <a:rPr kumimoji="0" sz="2000" b="0" i="0" u="none" strike="noStrike" kern="0" cap="none" spc="-10"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in</a:t>
            </a:r>
            <a:r>
              <a:rPr kumimoji="0" sz="2000" b="0" i="0" u="none" strike="noStrike" kern="0" cap="none" spc="-15"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the</a:t>
            </a:r>
            <a:r>
              <a:rPr kumimoji="0" sz="2000" b="0" i="0" u="none" strike="noStrike" kern="0" cap="none" spc="-15"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most</a:t>
            </a:r>
            <a:r>
              <a:rPr kumimoji="0" sz="2000" b="0" i="0" u="none" strike="noStrike" kern="0" cap="none" spc="-15" normalizeH="0" baseline="0" noProof="0" dirty="0">
                <a:ln>
                  <a:noFill/>
                </a:ln>
                <a:solidFill>
                  <a:srgbClr val="FFFFFF"/>
                </a:solidFill>
                <a:effectLst/>
                <a:uLnTx/>
                <a:uFillTx/>
                <a:latin typeface="Arial"/>
                <a:cs typeface="Arial"/>
              </a:rPr>
              <a:t> </a:t>
            </a:r>
            <a:r>
              <a:rPr kumimoji="0" sz="2000" b="0" i="0" u="none" strike="noStrike" kern="0" cap="none" spc="-10" normalizeH="0" baseline="0" noProof="0" dirty="0">
                <a:ln>
                  <a:noFill/>
                </a:ln>
                <a:solidFill>
                  <a:srgbClr val="FFFFFF"/>
                </a:solidFill>
                <a:effectLst/>
                <a:uLnTx/>
                <a:uFillTx/>
                <a:latin typeface="Arial"/>
                <a:cs typeface="Arial"/>
              </a:rPr>
              <a:t>cost-effective </a:t>
            </a:r>
            <a:r>
              <a:rPr kumimoji="0" sz="2000" b="0" i="0" u="none" strike="noStrike" kern="0" cap="none" spc="0" normalizeH="0" baseline="0" noProof="0" dirty="0">
                <a:ln>
                  <a:noFill/>
                </a:ln>
                <a:solidFill>
                  <a:srgbClr val="FFFFFF"/>
                </a:solidFill>
                <a:effectLst/>
                <a:uLnTx/>
                <a:uFillTx/>
                <a:latin typeface="Arial"/>
                <a:cs typeface="Arial"/>
              </a:rPr>
              <a:t>manner,</a:t>
            </a:r>
            <a:r>
              <a:rPr kumimoji="0" sz="2000" b="0" i="0" u="none" strike="noStrike" kern="0" cap="none" spc="-45"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providing</a:t>
            </a:r>
            <a:r>
              <a:rPr kumimoji="0" sz="2000" b="0" i="0" u="none" strike="noStrike" kern="0" cap="none" spc="-25"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low</a:t>
            </a:r>
            <a:r>
              <a:rPr kumimoji="0" sz="2000" b="0" i="0" u="none" strike="noStrike" kern="0" cap="none" spc="-20"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cost</a:t>
            </a:r>
            <a:r>
              <a:rPr kumimoji="0" sz="2000" b="0" i="0" u="none" strike="noStrike" kern="0" cap="none" spc="-30"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and</a:t>
            </a:r>
            <a:r>
              <a:rPr kumimoji="0" sz="2000" b="0" i="0" u="none" strike="noStrike" kern="0" cap="none" spc="-30"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clean</a:t>
            </a:r>
            <a:r>
              <a:rPr kumimoji="0" sz="2000" b="0" i="0" u="none" strike="noStrike" kern="0" cap="none" spc="-25" normalizeH="0" baseline="0" noProof="0" dirty="0">
                <a:ln>
                  <a:noFill/>
                </a:ln>
                <a:solidFill>
                  <a:srgbClr val="FFFFFF"/>
                </a:solidFill>
                <a:effectLst/>
                <a:uLnTx/>
                <a:uFillTx/>
                <a:latin typeface="Arial"/>
                <a:cs typeface="Arial"/>
              </a:rPr>
              <a:t> </a:t>
            </a:r>
            <a:r>
              <a:rPr kumimoji="0" sz="2000" b="0" i="0" u="none" strike="noStrike" kern="0" cap="none" spc="-10" normalizeH="0" baseline="0" noProof="0" dirty="0">
                <a:ln>
                  <a:noFill/>
                </a:ln>
                <a:solidFill>
                  <a:srgbClr val="FFFFFF"/>
                </a:solidFill>
                <a:effectLst/>
                <a:uLnTx/>
                <a:uFillTx/>
                <a:latin typeface="Arial"/>
                <a:cs typeface="Arial"/>
              </a:rPr>
              <a:t>renewable </a:t>
            </a:r>
            <a:r>
              <a:rPr kumimoji="0" sz="2000" b="0" i="0" u="none" strike="noStrike" kern="0" cap="none" spc="0" normalizeH="0" baseline="0" noProof="0" dirty="0">
                <a:ln>
                  <a:noFill/>
                </a:ln>
                <a:solidFill>
                  <a:srgbClr val="FFFFFF"/>
                </a:solidFill>
                <a:effectLst/>
                <a:uLnTx/>
                <a:uFillTx/>
                <a:latin typeface="Arial"/>
                <a:cs typeface="Arial"/>
              </a:rPr>
              <a:t>energy</a:t>
            </a:r>
            <a:r>
              <a:rPr kumimoji="0" sz="2000" b="0" i="0" u="none" strike="noStrike" kern="0" cap="none" spc="-15"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while</a:t>
            </a:r>
            <a:r>
              <a:rPr kumimoji="0" sz="2000" b="0" i="0" u="none" strike="noStrike" kern="0" cap="none" spc="-15"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protecting</a:t>
            </a:r>
            <a:r>
              <a:rPr kumimoji="0" sz="2000" b="0" i="0" u="none" strike="noStrike" kern="0" cap="none" spc="-15" normalizeH="0" baseline="0" noProof="0" dirty="0">
                <a:ln>
                  <a:noFill/>
                </a:ln>
                <a:solidFill>
                  <a:srgbClr val="FFFFFF"/>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a:cs typeface="Arial"/>
              </a:rPr>
              <a:t>consumers</a:t>
            </a:r>
            <a:r>
              <a:rPr kumimoji="0" sz="2000" b="0" i="0" u="none" strike="noStrike" kern="0" cap="none" spc="-15" normalizeH="0" baseline="0" noProof="0" dirty="0">
                <a:ln>
                  <a:noFill/>
                </a:ln>
                <a:solidFill>
                  <a:srgbClr val="FFFFFF"/>
                </a:solidFill>
                <a:effectLst/>
                <a:uLnTx/>
                <a:uFillTx/>
                <a:latin typeface="Arial"/>
                <a:cs typeface="Arial"/>
              </a:rPr>
              <a:t> </a:t>
            </a:r>
            <a:r>
              <a:rPr kumimoji="0" sz="2000" b="0" i="0" u="none" strike="noStrike" kern="0" cap="none" spc="-20" normalizeH="0" baseline="0" noProof="0" dirty="0">
                <a:ln>
                  <a:noFill/>
                </a:ln>
                <a:solidFill>
                  <a:srgbClr val="FFFFFF"/>
                </a:solidFill>
                <a:effectLst/>
                <a:uLnTx/>
                <a:uFillTx/>
                <a:latin typeface="Arial"/>
                <a:cs typeface="Arial"/>
              </a:rPr>
              <a:t>from </a:t>
            </a:r>
            <a:r>
              <a:rPr kumimoji="0" sz="2000" b="0" i="0" u="none" strike="noStrike" kern="0" cap="none" spc="0" normalizeH="0" baseline="0" noProof="0" dirty="0">
                <a:ln>
                  <a:noFill/>
                </a:ln>
                <a:solidFill>
                  <a:srgbClr val="FFFFFF"/>
                </a:solidFill>
                <a:effectLst/>
                <a:uLnTx/>
                <a:uFillTx/>
                <a:latin typeface="Arial"/>
                <a:cs typeface="Arial"/>
              </a:rPr>
              <a:t>unanticipated</a:t>
            </a:r>
            <a:r>
              <a:rPr kumimoji="0" sz="2000" b="0" i="0" u="none" strike="noStrike" kern="0" cap="none" spc="-20" normalizeH="0" baseline="0" noProof="0" dirty="0">
                <a:ln>
                  <a:noFill/>
                </a:ln>
                <a:solidFill>
                  <a:srgbClr val="FFFFFF"/>
                </a:solidFill>
                <a:effectLst/>
                <a:uLnTx/>
                <a:uFillTx/>
                <a:latin typeface="Arial"/>
                <a:cs typeface="Arial"/>
              </a:rPr>
              <a:t> </a:t>
            </a:r>
            <a:r>
              <a:rPr kumimoji="0" sz="2000" b="0" i="0" u="none" strike="noStrike" kern="0" cap="none" spc="-10" normalizeH="0" baseline="0" noProof="0" dirty="0">
                <a:ln>
                  <a:noFill/>
                </a:ln>
                <a:solidFill>
                  <a:srgbClr val="FFFFFF"/>
                </a:solidFill>
                <a:effectLst/>
                <a:uLnTx/>
                <a:uFillTx/>
                <a:latin typeface="Arial"/>
                <a:cs typeface="Arial"/>
              </a:rPr>
              <a:t>costs</a:t>
            </a:r>
            <a:endParaRPr kumimoji="0" sz="2000" b="0" i="0" u="none" strike="noStrike" kern="0" cap="none" spc="0" normalizeH="0" baseline="0" noProof="0">
              <a:ln>
                <a:noFill/>
              </a:ln>
              <a:solidFill>
                <a:sysClr val="windowText" lastClr="000000"/>
              </a:solidFill>
              <a:effectLst/>
              <a:uLnTx/>
              <a:uFillTx/>
              <a:latin typeface="Arial"/>
              <a:cs typeface="Arial"/>
            </a:endParaRPr>
          </a:p>
          <a:p>
            <a:pPr marL="483234" marR="0" lvl="0" indent="-457834" defTabSz="914400" eaLnBrk="1" fontAlgn="auto" latinLnBrk="0" hangingPunct="1">
              <a:lnSpc>
                <a:spcPct val="100000"/>
              </a:lnSpc>
              <a:spcBef>
                <a:spcPts val="1620"/>
              </a:spcBef>
              <a:spcAft>
                <a:spcPts val="0"/>
              </a:spcAft>
              <a:buClr>
                <a:srgbClr val="8EC63F"/>
              </a:buClr>
              <a:buSzTx/>
              <a:buFontTx/>
              <a:buChar char="■"/>
              <a:tabLst>
                <a:tab pos="483234" algn="l"/>
                <a:tab pos="483870" algn="l"/>
              </a:tabLst>
              <a:defRPr/>
            </a:pPr>
            <a:r>
              <a:rPr kumimoji="0" sz="2800" b="0" i="0" u="none" strike="noStrike" kern="0" cap="none" spc="0" normalizeH="0" baseline="0" noProof="0" dirty="0">
                <a:ln>
                  <a:noFill/>
                </a:ln>
                <a:solidFill>
                  <a:srgbClr val="FFFFFF"/>
                </a:solidFill>
                <a:effectLst/>
                <a:uLnTx/>
                <a:uFillTx/>
                <a:latin typeface="Arial"/>
                <a:cs typeface="Arial"/>
              </a:rPr>
              <a:t>Avoided</a:t>
            </a:r>
            <a:r>
              <a:rPr kumimoji="0" sz="2800" b="0" i="0" u="none" strike="noStrike" kern="0" cap="none" spc="-45" normalizeH="0" baseline="0" noProof="0" dirty="0">
                <a:ln>
                  <a:noFill/>
                </a:ln>
                <a:solidFill>
                  <a:srgbClr val="FFFFFF"/>
                </a:solidFill>
                <a:effectLst/>
                <a:uLnTx/>
                <a:uFillTx/>
                <a:latin typeface="Arial"/>
                <a:cs typeface="Arial"/>
              </a:rPr>
              <a:t> </a:t>
            </a:r>
            <a:r>
              <a:rPr kumimoji="0" sz="2800" b="0" i="0" u="none" strike="noStrike" kern="0" cap="none" spc="-10" normalizeH="0" baseline="0" noProof="0" dirty="0">
                <a:ln>
                  <a:noFill/>
                </a:ln>
                <a:solidFill>
                  <a:srgbClr val="FFFFFF"/>
                </a:solidFill>
                <a:effectLst/>
                <a:uLnTx/>
                <a:uFillTx/>
                <a:latin typeface="Arial"/>
                <a:cs typeface="Arial"/>
              </a:rPr>
              <a:t>Costs</a:t>
            </a:r>
            <a:endParaRPr kumimoji="0" sz="2800" b="0" i="0" u="none" strike="noStrike" kern="0" cap="none" spc="0" normalizeH="0" baseline="0" noProof="0">
              <a:ln>
                <a:noFill/>
              </a:ln>
              <a:solidFill>
                <a:sysClr val="windowText" lastClr="000000"/>
              </a:solidFill>
              <a:effectLst/>
              <a:uLnTx/>
              <a:uFillTx/>
              <a:latin typeface="Arial"/>
              <a:cs typeface="Arial"/>
            </a:endParaRPr>
          </a:p>
          <a:p>
            <a:pPr marL="483234" marR="0" lvl="0" indent="-457834" defTabSz="914400" eaLnBrk="1" fontAlgn="auto" latinLnBrk="0" hangingPunct="1">
              <a:lnSpc>
                <a:spcPct val="100000"/>
              </a:lnSpc>
              <a:spcBef>
                <a:spcPts val="1440"/>
              </a:spcBef>
              <a:spcAft>
                <a:spcPts val="0"/>
              </a:spcAft>
              <a:buClr>
                <a:srgbClr val="8EC63F"/>
              </a:buClr>
              <a:buSzTx/>
              <a:buFontTx/>
              <a:buChar char="■"/>
              <a:tabLst>
                <a:tab pos="483234" algn="l"/>
                <a:tab pos="483870" algn="l"/>
              </a:tabLst>
              <a:defRPr/>
            </a:pPr>
            <a:r>
              <a:rPr kumimoji="0" sz="2800" b="0" i="0" u="none" strike="noStrike" kern="0" cap="none" spc="0" normalizeH="0" baseline="0" noProof="0" dirty="0">
                <a:ln>
                  <a:noFill/>
                </a:ln>
                <a:solidFill>
                  <a:srgbClr val="FFFFFF"/>
                </a:solidFill>
                <a:effectLst/>
                <a:uLnTx/>
                <a:uFillTx/>
                <a:latin typeface="Arial"/>
                <a:cs typeface="Arial"/>
              </a:rPr>
              <a:t>Right </a:t>
            </a:r>
            <a:r>
              <a:rPr kumimoji="0" sz="2800" b="0" i="0" u="none" strike="noStrike" kern="0" cap="none" spc="-10" normalizeH="0" baseline="0" noProof="0" dirty="0">
                <a:ln>
                  <a:noFill/>
                </a:ln>
                <a:solidFill>
                  <a:srgbClr val="FFFFFF"/>
                </a:solidFill>
                <a:effectLst/>
                <a:uLnTx/>
                <a:uFillTx/>
                <a:latin typeface="Arial"/>
                <a:cs typeface="Arial"/>
              </a:rPr>
              <a:t>Sizing</a:t>
            </a:r>
            <a:endParaRPr kumimoji="0" sz="2800" b="0" i="0" u="none" strike="noStrike" kern="0" cap="none" spc="0" normalizeH="0" baseline="0" noProof="0">
              <a:ln>
                <a:noFill/>
              </a:ln>
              <a:solidFill>
                <a:sysClr val="windowText" lastClr="000000"/>
              </a:solidFill>
              <a:effectLst/>
              <a:uLnTx/>
              <a:uFillTx/>
              <a:latin typeface="Arial"/>
              <a:cs typeface="Arial"/>
            </a:endParaRPr>
          </a:p>
          <a:p>
            <a:pPr marL="483234" marR="0" lvl="0" indent="-457834" defTabSz="914400" eaLnBrk="1" fontAlgn="auto" latinLnBrk="0" hangingPunct="1">
              <a:lnSpc>
                <a:spcPct val="100000"/>
              </a:lnSpc>
              <a:spcBef>
                <a:spcPts val="1440"/>
              </a:spcBef>
              <a:spcAft>
                <a:spcPts val="0"/>
              </a:spcAft>
              <a:buClr>
                <a:srgbClr val="8EC63F"/>
              </a:buClr>
              <a:buSzTx/>
              <a:buFontTx/>
              <a:buChar char="■"/>
              <a:tabLst>
                <a:tab pos="483234" algn="l"/>
                <a:tab pos="483870" algn="l"/>
              </a:tabLst>
              <a:defRPr/>
            </a:pPr>
            <a:r>
              <a:rPr kumimoji="0" sz="2800" b="0" i="0" u="none" strike="noStrike" kern="0" cap="none" spc="0" normalizeH="0" baseline="0" noProof="0" dirty="0">
                <a:ln>
                  <a:noFill/>
                </a:ln>
                <a:solidFill>
                  <a:srgbClr val="FFFFFF"/>
                </a:solidFill>
                <a:effectLst/>
                <a:uLnTx/>
                <a:uFillTx/>
                <a:latin typeface="Arial"/>
                <a:cs typeface="Arial"/>
              </a:rPr>
              <a:t>Permitting</a:t>
            </a:r>
            <a:r>
              <a:rPr kumimoji="0" sz="2800" b="0" i="0" u="none" strike="noStrike" kern="0" cap="none" spc="-5" normalizeH="0" baseline="0" noProof="0" dirty="0">
                <a:ln>
                  <a:noFill/>
                </a:ln>
                <a:solidFill>
                  <a:srgbClr val="FFFFFF"/>
                </a:solidFill>
                <a:effectLst/>
                <a:uLnTx/>
                <a:uFillTx/>
                <a:latin typeface="Arial"/>
                <a:cs typeface="Arial"/>
              </a:rPr>
              <a:t> </a:t>
            </a:r>
            <a:r>
              <a:rPr kumimoji="0" sz="2800" b="0" i="0" u="none" strike="noStrike" kern="0" cap="none" spc="0" normalizeH="0" baseline="0" noProof="0" dirty="0">
                <a:ln>
                  <a:noFill/>
                </a:ln>
                <a:solidFill>
                  <a:srgbClr val="FFFFFF"/>
                </a:solidFill>
                <a:effectLst/>
                <a:uLnTx/>
                <a:uFillTx/>
                <a:latin typeface="Arial"/>
                <a:cs typeface="Arial"/>
              </a:rPr>
              <a:t>/</a:t>
            </a:r>
            <a:r>
              <a:rPr kumimoji="0" sz="2800" b="0" i="0" u="none" strike="noStrike" kern="0" cap="none" spc="-160" normalizeH="0" baseline="0" noProof="0" dirty="0">
                <a:ln>
                  <a:noFill/>
                </a:ln>
                <a:solidFill>
                  <a:srgbClr val="FFFFFF"/>
                </a:solidFill>
                <a:effectLst/>
                <a:uLnTx/>
                <a:uFillTx/>
                <a:latin typeface="Arial"/>
                <a:cs typeface="Arial"/>
              </a:rPr>
              <a:t> </a:t>
            </a:r>
            <a:r>
              <a:rPr kumimoji="0" sz="2800" b="0" i="0" u="none" strike="noStrike" kern="0" cap="none" spc="0" normalizeH="0" baseline="0" noProof="0" dirty="0">
                <a:ln>
                  <a:noFill/>
                </a:ln>
                <a:solidFill>
                  <a:srgbClr val="FFFFFF"/>
                </a:solidFill>
                <a:effectLst/>
                <a:uLnTx/>
                <a:uFillTx/>
                <a:latin typeface="Arial"/>
                <a:cs typeface="Arial"/>
              </a:rPr>
              <a:t>Advanced</a:t>
            </a:r>
            <a:r>
              <a:rPr kumimoji="0" sz="2800" b="0" i="0" u="none" strike="noStrike" kern="0" cap="none" spc="10" normalizeH="0" baseline="0" noProof="0" dirty="0">
                <a:ln>
                  <a:noFill/>
                </a:ln>
                <a:solidFill>
                  <a:srgbClr val="FFFFFF"/>
                </a:solidFill>
                <a:effectLst/>
                <a:uLnTx/>
                <a:uFillTx/>
                <a:latin typeface="Arial"/>
                <a:cs typeface="Arial"/>
              </a:rPr>
              <a:t> </a:t>
            </a:r>
            <a:r>
              <a:rPr kumimoji="0" sz="2800" b="0" i="0" u="none" strike="noStrike" kern="0" cap="none" spc="-10" normalizeH="0" baseline="0" noProof="0" dirty="0">
                <a:ln>
                  <a:noFill/>
                </a:ln>
                <a:solidFill>
                  <a:srgbClr val="FFFFFF"/>
                </a:solidFill>
                <a:effectLst/>
                <a:uLnTx/>
                <a:uFillTx/>
                <a:latin typeface="Arial"/>
                <a:cs typeface="Arial"/>
              </a:rPr>
              <a:t>Permitting</a:t>
            </a:r>
            <a:endParaRPr kumimoji="0" sz="2800" b="0" i="0" u="none" strike="noStrike" kern="0" cap="none" spc="0" normalizeH="0" baseline="0" noProof="0">
              <a:ln>
                <a:noFill/>
              </a:ln>
              <a:solidFill>
                <a:sysClr val="windowText" lastClr="000000"/>
              </a:solidFill>
              <a:effectLst/>
              <a:uLnTx/>
              <a:uFillTx/>
              <a:latin typeface="Arial"/>
              <a:cs typeface="Arial"/>
            </a:endParaRPr>
          </a:p>
          <a:p>
            <a:pPr marL="483234" marR="0" lvl="0" indent="-457834" defTabSz="914400" eaLnBrk="1" fontAlgn="auto" latinLnBrk="0" hangingPunct="1">
              <a:lnSpc>
                <a:spcPct val="100000"/>
              </a:lnSpc>
              <a:spcBef>
                <a:spcPts val="1560"/>
              </a:spcBef>
              <a:spcAft>
                <a:spcPts val="0"/>
              </a:spcAft>
              <a:buClr>
                <a:srgbClr val="8EC63F"/>
              </a:buClr>
              <a:buSzTx/>
              <a:buFontTx/>
              <a:buChar char="■"/>
              <a:tabLst>
                <a:tab pos="483234" algn="l"/>
                <a:tab pos="483870" algn="l"/>
              </a:tabLst>
              <a:defRPr/>
            </a:pPr>
            <a:r>
              <a:rPr kumimoji="0" sz="2800" b="0" i="0" u="none" strike="noStrike" kern="0" cap="none" spc="0" normalizeH="0" baseline="0" noProof="0" dirty="0">
                <a:ln>
                  <a:noFill/>
                </a:ln>
                <a:solidFill>
                  <a:srgbClr val="FFFFFF"/>
                </a:solidFill>
                <a:effectLst/>
                <a:uLnTx/>
                <a:uFillTx/>
                <a:latin typeface="Arial"/>
                <a:cs typeface="Arial"/>
              </a:rPr>
              <a:t>Rate </a:t>
            </a:r>
            <a:r>
              <a:rPr kumimoji="0" sz="2800" b="0" i="0" u="none" strike="noStrike" kern="0" cap="none" spc="-10" normalizeH="0" baseline="0" noProof="0" dirty="0">
                <a:ln>
                  <a:noFill/>
                </a:ln>
                <a:solidFill>
                  <a:srgbClr val="FFFFFF"/>
                </a:solidFill>
                <a:effectLst/>
                <a:uLnTx/>
                <a:uFillTx/>
                <a:latin typeface="Arial"/>
                <a:cs typeface="Arial"/>
              </a:rPr>
              <a:t>Protections</a:t>
            </a:r>
            <a:endParaRPr kumimoji="0" sz="2800" b="0" i="0" u="none" strike="noStrike" kern="0" cap="none" spc="0" normalizeH="0" baseline="0" noProof="0">
              <a:ln>
                <a:noFill/>
              </a:ln>
              <a:solidFill>
                <a:sysClr val="windowText" lastClr="000000"/>
              </a:solidFill>
              <a:effectLst/>
              <a:uLnTx/>
              <a:uFillTx/>
              <a:latin typeface="Arial"/>
              <a:cs typeface="Arial"/>
            </a:endParaRPr>
          </a:p>
        </p:txBody>
      </p:sp>
      <p:pic>
        <p:nvPicPr>
          <p:cNvPr id="8" name="object 8"/>
          <p:cNvPicPr/>
          <p:nvPr/>
        </p:nvPicPr>
        <p:blipFill>
          <a:blip r:embed="rId4" cstate="print"/>
          <a:stretch>
            <a:fillRect/>
          </a:stretch>
        </p:blipFill>
        <p:spPr>
          <a:xfrm>
            <a:off x="10108346" y="343802"/>
            <a:ext cx="1537553" cy="804652"/>
          </a:xfrm>
          <a:prstGeom prst="rect">
            <a:avLst/>
          </a:prstGeom>
        </p:spPr>
      </p:pic>
      <p:sp>
        <p:nvSpPr>
          <p:cNvPr id="9" name="object 9"/>
          <p:cNvSpPr txBox="1">
            <a:spLocks noGrp="1"/>
          </p:cNvSpPr>
          <p:nvPr>
            <p:ph type="sldNum" sz="quarter" idx="7"/>
          </p:nvPr>
        </p:nvSpPr>
        <p:spPr>
          <a:prstGeom prst="rect">
            <a:avLst/>
          </a:prstGeom>
        </p:spPr>
        <p:txBody>
          <a:bodyPr vert="horz" wrap="square" lIns="0" tIns="635" rIns="0" bIns="0" rtlCol="0">
            <a:spAutoFit/>
          </a:bodyPr>
          <a:lstStyle/>
          <a:p>
            <a:pPr marL="38100" marR="0" lvl="0" indent="0" defTabSz="914400" eaLnBrk="1" fontAlgn="auto" latinLnBrk="0" hangingPunct="1">
              <a:lnSpc>
                <a:spcPct val="100000"/>
              </a:lnSpc>
              <a:spcBef>
                <a:spcPts val="5"/>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prstClr val="white"/>
                </a:solidFill>
                <a:effectLst/>
                <a:uLnTx/>
                <a:uFillTx/>
                <a:latin typeface="Arial"/>
                <a:cs typeface="Arial"/>
              </a:rPr>
              <a:pPr marL="38100" marR="0" lvl="0" indent="0" defTabSz="914400" eaLnBrk="1" fontAlgn="auto" latinLnBrk="0" hangingPunct="1">
                <a:lnSpc>
                  <a:spcPct val="100000"/>
                </a:lnSpc>
                <a:spcBef>
                  <a:spcPts val="5"/>
                </a:spcBef>
                <a:spcAft>
                  <a:spcPts val="0"/>
                </a:spcAft>
                <a:buClrTx/>
                <a:buSzTx/>
                <a:buFontTx/>
                <a:buNone/>
                <a:tabLst/>
                <a:defRPr/>
              </a:pPr>
              <a:t>63</a:t>
            </a:fld>
            <a:r>
              <a:rPr kumimoji="0" sz="1000" b="0" i="0" u="none" strike="noStrike" kern="0" cap="none" spc="-25" normalizeH="0" baseline="0" noProof="0" dirty="0">
                <a:ln>
                  <a:noFill/>
                </a:ln>
                <a:solidFill>
                  <a:prstClr val="white"/>
                </a:solidFill>
                <a:effectLst/>
                <a:uLnTx/>
                <a:uFillTx/>
                <a:latin typeface="Arial"/>
                <a:cs typeface="Arial"/>
              </a:rPr>
              <a:t> </a:t>
            </a:r>
          </a:p>
        </p:txBody>
      </p:sp>
      <p:sp>
        <p:nvSpPr>
          <p:cNvPr id="10" name="object 10"/>
          <p:cNvSpPr txBox="1">
            <a:spLocks noGrp="1"/>
          </p:cNvSpPr>
          <p:nvPr>
            <p:ph type="ftr" sz="quarter" idx="5"/>
          </p:nvPr>
        </p:nvSpPr>
        <p:spPr>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80" normalizeH="0" baseline="0" noProof="0" dirty="0">
                <a:ln>
                  <a:noFill/>
                </a:ln>
                <a:solidFill>
                  <a:prstClr val="white"/>
                </a:solidFill>
                <a:effectLst/>
                <a:uLnTx/>
                <a:uFillTx/>
                <a:latin typeface="Arial"/>
                <a:cs typeface="Arial"/>
              </a:rPr>
              <a:t>ANBARI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15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a:t>
            </a:r>
            <a:r>
              <a:rPr kumimoji="0" sz="800" b="0" i="0" u="none" strike="noStrike" kern="0" cap="none" spc="16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NEW</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J</a:t>
            </a:r>
            <a:r>
              <a:rPr kumimoji="0" sz="800" b="0" i="0" u="none" strike="noStrike" kern="0" cap="none" spc="-125" normalizeH="0" baseline="0" noProof="0" dirty="0">
                <a:ln>
                  <a:noFill/>
                </a:ln>
                <a:solidFill>
                  <a:prstClr val="white"/>
                </a:solidFill>
                <a:effectLst/>
                <a:uLnTx/>
                <a:uFillTx/>
                <a:latin typeface="Arial"/>
                <a:cs typeface="Arial"/>
              </a:rPr>
              <a:t> </a:t>
            </a:r>
            <a:r>
              <a:rPr kumimoji="0" sz="800" b="0" i="0" u="none" strike="noStrike" kern="0" cap="none" spc="75" normalizeH="0" baseline="0" noProof="0" dirty="0">
                <a:ln>
                  <a:noFill/>
                </a:ln>
                <a:solidFill>
                  <a:prstClr val="white"/>
                </a:solidFill>
                <a:effectLst/>
                <a:uLnTx/>
                <a:uFillTx/>
                <a:latin typeface="Arial"/>
                <a:cs typeface="Arial"/>
              </a:rPr>
              <a:t>ERSEY</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50" normalizeH="0" baseline="0" noProof="0" dirty="0">
                <a:ln>
                  <a:noFill/>
                </a:ln>
                <a:solidFill>
                  <a:prstClr val="white"/>
                </a:solidFill>
                <a:effectLst/>
                <a:uLnTx/>
                <a:uFillTx/>
                <a:latin typeface="Arial"/>
                <a:cs typeface="Arial"/>
              </a:rPr>
              <a:t>BO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ARD</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F</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70" normalizeH="0" baseline="0" noProof="0" dirty="0">
                <a:ln>
                  <a:noFill/>
                </a:ln>
                <a:solidFill>
                  <a:prstClr val="white"/>
                </a:solidFill>
                <a:effectLst/>
                <a:uLnTx/>
                <a:uFillTx/>
                <a:latin typeface="Arial"/>
                <a:cs typeface="Arial"/>
              </a:rPr>
              <a:t>PUBL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60" normalizeH="0" baseline="0" noProof="0" dirty="0">
                <a:ln>
                  <a:noFill/>
                </a:ln>
                <a:solidFill>
                  <a:prstClr val="white"/>
                </a:solidFill>
                <a:effectLst/>
                <a:uLnTx/>
                <a:uFillTx/>
                <a:latin typeface="Arial"/>
                <a:cs typeface="Arial"/>
              </a:rPr>
              <a:t>UTI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45" normalizeH="0" baseline="0" noProof="0" dirty="0">
                <a:ln>
                  <a:noFill/>
                </a:ln>
                <a:solidFill>
                  <a:prstClr val="white"/>
                </a:solidFill>
                <a:effectLst/>
                <a:uLnTx/>
                <a:uFillTx/>
                <a:latin typeface="Arial"/>
                <a:cs typeface="Arial"/>
              </a:rPr>
              <a:t>TI</a:t>
            </a:r>
            <a:r>
              <a:rPr kumimoji="0" sz="800" b="0" i="0" u="none" strike="noStrike" kern="0" cap="none" spc="-114" normalizeH="0" baseline="0" noProof="0" dirty="0">
                <a:ln>
                  <a:noFill/>
                </a:ln>
                <a:solidFill>
                  <a:prstClr val="white"/>
                </a:solidFill>
                <a:effectLst/>
                <a:uLnTx/>
                <a:uFillTx/>
                <a:latin typeface="Arial"/>
                <a:cs typeface="Arial"/>
              </a:rPr>
              <a:t> </a:t>
            </a:r>
            <a:r>
              <a:rPr kumimoji="0" sz="800" b="0" i="0" u="none" strike="noStrike" kern="0" cap="none" spc="15" normalizeH="0" baseline="0" noProof="0" dirty="0">
                <a:ln>
                  <a:noFill/>
                </a:ln>
                <a:solidFill>
                  <a:prstClr val="white"/>
                </a:solidFill>
                <a:effectLst/>
                <a:uLnTx/>
                <a:uFillTx/>
                <a:latin typeface="Arial"/>
                <a:cs typeface="Arial"/>
              </a:rPr>
              <a:t>ES </a:t>
            </a:r>
          </a:p>
        </p:txBody>
      </p:sp>
    </p:spTree>
    <p:extLst>
      <p:ext uri="{BB962C8B-B14F-4D97-AF65-F5344CB8AC3E}">
        <p14:creationId xmlns:p14="http://schemas.microsoft.com/office/powerpoint/2010/main" val="28880146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73608" y="1228343"/>
            <a:ext cx="10845165" cy="4770120"/>
            <a:chOff x="673608" y="1228343"/>
            <a:chExt cx="10845165" cy="4770120"/>
          </a:xfrm>
        </p:grpSpPr>
        <p:pic>
          <p:nvPicPr>
            <p:cNvPr id="3" name="object 3"/>
            <p:cNvPicPr/>
            <p:nvPr/>
          </p:nvPicPr>
          <p:blipFill>
            <a:blip r:embed="rId2" cstate="print"/>
            <a:stretch>
              <a:fillRect/>
            </a:stretch>
          </p:blipFill>
          <p:spPr>
            <a:xfrm>
              <a:off x="673608" y="1322831"/>
              <a:ext cx="4837176" cy="4675632"/>
            </a:xfrm>
            <a:prstGeom prst="rect">
              <a:avLst/>
            </a:prstGeom>
          </p:spPr>
        </p:pic>
        <p:pic>
          <p:nvPicPr>
            <p:cNvPr id="4" name="object 4"/>
            <p:cNvPicPr/>
            <p:nvPr/>
          </p:nvPicPr>
          <p:blipFill>
            <a:blip r:embed="rId3" cstate="print"/>
            <a:stretch>
              <a:fillRect/>
            </a:stretch>
          </p:blipFill>
          <p:spPr>
            <a:xfrm>
              <a:off x="5507736" y="1228343"/>
              <a:ext cx="6010656" cy="4757928"/>
            </a:xfrm>
            <a:prstGeom prst="rect">
              <a:avLst/>
            </a:prstGeom>
          </p:spPr>
        </p:pic>
      </p:grpSp>
      <p:sp>
        <p:nvSpPr>
          <p:cNvPr id="5" name="object 5"/>
          <p:cNvSpPr txBox="1">
            <a:spLocks noGrp="1"/>
          </p:cNvSpPr>
          <p:nvPr>
            <p:ph type="title"/>
          </p:nvPr>
        </p:nvSpPr>
        <p:spPr>
          <a:xfrm>
            <a:off x="673098" y="506475"/>
            <a:ext cx="250698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0070BB"/>
                </a:solidFill>
              </a:rPr>
              <a:t>Avoided</a:t>
            </a:r>
            <a:r>
              <a:rPr sz="2800" spc="-100" dirty="0">
                <a:solidFill>
                  <a:srgbClr val="0070BB"/>
                </a:solidFill>
              </a:rPr>
              <a:t> </a:t>
            </a:r>
            <a:r>
              <a:rPr sz="2800" spc="-20" dirty="0">
                <a:solidFill>
                  <a:srgbClr val="0070BB"/>
                </a:solidFill>
              </a:rPr>
              <a:t>Costs</a:t>
            </a:r>
            <a:endParaRPr sz="2800"/>
          </a:p>
        </p:txBody>
      </p:sp>
      <p:sp>
        <p:nvSpPr>
          <p:cNvPr id="8" name="object 8"/>
          <p:cNvSpPr txBox="1">
            <a:spLocks noGrp="1"/>
          </p:cNvSpPr>
          <p:nvPr>
            <p:ph type="sldNum" sz="quarter" idx="7"/>
          </p:nvPr>
        </p:nvSpPr>
        <p:spPr>
          <a:prstGeom prst="rect">
            <a:avLst/>
          </a:prstGeom>
        </p:spPr>
        <p:txBody>
          <a:bodyPr vert="horz" wrap="square" lIns="0" tIns="635" rIns="0" bIns="0" rtlCol="0">
            <a:spAutoFit/>
          </a:bodyPr>
          <a:lstStyle/>
          <a:p>
            <a:pPr marL="38100" marR="0" lvl="0" indent="0" defTabSz="914400" eaLnBrk="1" fontAlgn="auto" latinLnBrk="0" hangingPunct="1">
              <a:lnSpc>
                <a:spcPct val="100000"/>
              </a:lnSpc>
              <a:spcBef>
                <a:spcPts val="5"/>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prstClr val="white"/>
                </a:solidFill>
                <a:effectLst/>
                <a:uLnTx/>
                <a:uFillTx/>
                <a:latin typeface="Arial"/>
                <a:cs typeface="Arial"/>
              </a:rPr>
              <a:pPr marL="38100" marR="0" lvl="0" indent="0" defTabSz="914400" eaLnBrk="1" fontAlgn="auto" latinLnBrk="0" hangingPunct="1">
                <a:lnSpc>
                  <a:spcPct val="100000"/>
                </a:lnSpc>
                <a:spcBef>
                  <a:spcPts val="5"/>
                </a:spcBef>
                <a:spcAft>
                  <a:spcPts val="0"/>
                </a:spcAft>
                <a:buClrTx/>
                <a:buSzTx/>
                <a:buFontTx/>
                <a:buNone/>
                <a:tabLst/>
                <a:defRPr/>
              </a:pPr>
              <a:t>64</a:t>
            </a:fld>
            <a:r>
              <a:rPr kumimoji="0" sz="1000" b="0" i="0" u="none" strike="noStrike" kern="0" cap="none" spc="-25" normalizeH="0" baseline="0" noProof="0" dirty="0">
                <a:ln>
                  <a:noFill/>
                </a:ln>
                <a:solidFill>
                  <a:prstClr val="white"/>
                </a:solidFill>
                <a:effectLst/>
                <a:uLnTx/>
                <a:uFillTx/>
                <a:latin typeface="Arial"/>
                <a:cs typeface="Arial"/>
              </a:rPr>
              <a:t> </a:t>
            </a:r>
          </a:p>
        </p:txBody>
      </p:sp>
      <p:sp>
        <p:nvSpPr>
          <p:cNvPr id="9" name="object 9"/>
          <p:cNvSpPr txBox="1">
            <a:spLocks noGrp="1"/>
          </p:cNvSpPr>
          <p:nvPr>
            <p:ph type="ftr" sz="quarter" idx="5"/>
          </p:nvPr>
        </p:nvSpPr>
        <p:spPr>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80" normalizeH="0" baseline="0" noProof="0" dirty="0">
                <a:ln>
                  <a:noFill/>
                </a:ln>
                <a:solidFill>
                  <a:prstClr val="white"/>
                </a:solidFill>
                <a:effectLst/>
                <a:uLnTx/>
                <a:uFillTx/>
                <a:latin typeface="Arial"/>
                <a:cs typeface="Arial"/>
              </a:rPr>
              <a:t>ANBARI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15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a:t>
            </a:r>
            <a:r>
              <a:rPr kumimoji="0" sz="800" b="0" i="0" u="none" strike="noStrike" kern="0" cap="none" spc="16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NEW</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J</a:t>
            </a:r>
            <a:r>
              <a:rPr kumimoji="0" sz="800" b="0" i="0" u="none" strike="noStrike" kern="0" cap="none" spc="-125" normalizeH="0" baseline="0" noProof="0" dirty="0">
                <a:ln>
                  <a:noFill/>
                </a:ln>
                <a:solidFill>
                  <a:prstClr val="white"/>
                </a:solidFill>
                <a:effectLst/>
                <a:uLnTx/>
                <a:uFillTx/>
                <a:latin typeface="Arial"/>
                <a:cs typeface="Arial"/>
              </a:rPr>
              <a:t> </a:t>
            </a:r>
            <a:r>
              <a:rPr kumimoji="0" sz="800" b="0" i="0" u="none" strike="noStrike" kern="0" cap="none" spc="75" normalizeH="0" baseline="0" noProof="0" dirty="0">
                <a:ln>
                  <a:noFill/>
                </a:ln>
                <a:solidFill>
                  <a:prstClr val="white"/>
                </a:solidFill>
                <a:effectLst/>
                <a:uLnTx/>
                <a:uFillTx/>
                <a:latin typeface="Arial"/>
                <a:cs typeface="Arial"/>
              </a:rPr>
              <a:t>ERSEY</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50" normalizeH="0" baseline="0" noProof="0" dirty="0">
                <a:ln>
                  <a:noFill/>
                </a:ln>
                <a:solidFill>
                  <a:prstClr val="white"/>
                </a:solidFill>
                <a:effectLst/>
                <a:uLnTx/>
                <a:uFillTx/>
                <a:latin typeface="Arial"/>
                <a:cs typeface="Arial"/>
              </a:rPr>
              <a:t>BO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ARD</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F</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70" normalizeH="0" baseline="0" noProof="0" dirty="0">
                <a:ln>
                  <a:noFill/>
                </a:ln>
                <a:solidFill>
                  <a:prstClr val="white"/>
                </a:solidFill>
                <a:effectLst/>
                <a:uLnTx/>
                <a:uFillTx/>
                <a:latin typeface="Arial"/>
                <a:cs typeface="Arial"/>
              </a:rPr>
              <a:t>PUBL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60" normalizeH="0" baseline="0" noProof="0" dirty="0">
                <a:ln>
                  <a:noFill/>
                </a:ln>
                <a:solidFill>
                  <a:prstClr val="white"/>
                </a:solidFill>
                <a:effectLst/>
                <a:uLnTx/>
                <a:uFillTx/>
                <a:latin typeface="Arial"/>
                <a:cs typeface="Arial"/>
              </a:rPr>
              <a:t>UTI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45" normalizeH="0" baseline="0" noProof="0" dirty="0">
                <a:ln>
                  <a:noFill/>
                </a:ln>
                <a:solidFill>
                  <a:prstClr val="white"/>
                </a:solidFill>
                <a:effectLst/>
                <a:uLnTx/>
                <a:uFillTx/>
                <a:latin typeface="Arial"/>
                <a:cs typeface="Arial"/>
              </a:rPr>
              <a:t>TI</a:t>
            </a:r>
            <a:r>
              <a:rPr kumimoji="0" sz="800" b="0" i="0" u="none" strike="noStrike" kern="0" cap="none" spc="-114" normalizeH="0" baseline="0" noProof="0" dirty="0">
                <a:ln>
                  <a:noFill/>
                </a:ln>
                <a:solidFill>
                  <a:prstClr val="white"/>
                </a:solidFill>
                <a:effectLst/>
                <a:uLnTx/>
                <a:uFillTx/>
                <a:latin typeface="Arial"/>
                <a:cs typeface="Arial"/>
              </a:rPr>
              <a:t> </a:t>
            </a:r>
            <a:r>
              <a:rPr kumimoji="0" sz="800" b="0" i="0" u="none" strike="noStrike" kern="0" cap="none" spc="15" normalizeH="0" baseline="0" noProof="0" dirty="0">
                <a:ln>
                  <a:noFill/>
                </a:ln>
                <a:solidFill>
                  <a:prstClr val="white"/>
                </a:solidFill>
                <a:effectLst/>
                <a:uLnTx/>
                <a:uFillTx/>
                <a:latin typeface="Arial"/>
                <a:cs typeface="Arial"/>
              </a:rPr>
              <a:t>ES </a:t>
            </a:r>
          </a:p>
        </p:txBody>
      </p:sp>
      <p:sp>
        <p:nvSpPr>
          <p:cNvPr id="6" name="object 6"/>
          <p:cNvSpPr txBox="1"/>
          <p:nvPr/>
        </p:nvSpPr>
        <p:spPr>
          <a:xfrm>
            <a:off x="1087086" y="1414779"/>
            <a:ext cx="9981565" cy="4266565"/>
          </a:xfrm>
          <a:prstGeom prst="rect">
            <a:avLst/>
          </a:prstGeom>
        </p:spPr>
        <p:txBody>
          <a:bodyPr vert="horz" wrap="square" lIns="0" tIns="43815" rIns="0" bIns="0" rtlCol="0">
            <a:spAutoFit/>
          </a:bodyPr>
          <a:lstStyle/>
          <a:p>
            <a:pPr marL="38100" marR="731520" lvl="0" indent="0" defTabSz="914400" eaLnBrk="1" fontAlgn="auto" latinLnBrk="0" hangingPunct="1">
              <a:lnSpc>
                <a:spcPts val="3190"/>
              </a:lnSpc>
              <a:spcBef>
                <a:spcPts val="345"/>
              </a:spcBef>
              <a:spcAft>
                <a:spcPts val="0"/>
              </a:spcAft>
              <a:buClrTx/>
              <a:buSzTx/>
              <a:buFontTx/>
              <a:buNone/>
              <a:tabLst/>
              <a:defRPr/>
            </a:pPr>
            <a:r>
              <a:rPr kumimoji="0" sz="2800" b="1" i="0" u="none" strike="noStrike" kern="0" cap="none" spc="0" normalizeH="0" baseline="0" noProof="0" dirty="0">
                <a:ln>
                  <a:noFill/>
                </a:ln>
                <a:solidFill>
                  <a:srgbClr val="3B3B3B"/>
                </a:solidFill>
                <a:effectLst/>
                <a:uLnTx/>
                <a:uFillTx/>
                <a:latin typeface="Arial"/>
                <a:cs typeface="Arial"/>
              </a:rPr>
              <a:t>Planned</a:t>
            </a:r>
            <a:r>
              <a:rPr kumimoji="0" sz="2800" b="1" i="0" u="none" strike="noStrike" kern="0" cap="none" spc="5" normalizeH="0" baseline="0" noProof="0" dirty="0">
                <a:ln>
                  <a:noFill/>
                </a:ln>
                <a:solidFill>
                  <a:srgbClr val="3B3B3B"/>
                </a:solidFill>
                <a:effectLst/>
                <a:uLnTx/>
                <a:uFillTx/>
                <a:latin typeface="Arial"/>
                <a:cs typeface="Arial"/>
              </a:rPr>
              <a:t> </a:t>
            </a:r>
            <a:r>
              <a:rPr kumimoji="0" sz="2800" b="1" i="0" u="none" strike="noStrike" kern="0" cap="none" spc="0" normalizeH="0" baseline="0" noProof="0" dirty="0">
                <a:ln>
                  <a:noFill/>
                </a:ln>
                <a:solidFill>
                  <a:srgbClr val="3B3B3B"/>
                </a:solidFill>
                <a:effectLst/>
                <a:uLnTx/>
                <a:uFillTx/>
                <a:latin typeface="Arial"/>
                <a:cs typeface="Arial"/>
              </a:rPr>
              <a:t>transmission</a:t>
            </a:r>
            <a:r>
              <a:rPr kumimoji="0" sz="2800" b="1" i="0" u="none" strike="noStrike" kern="0" cap="none" spc="5" normalizeH="0" baseline="0" noProof="0" dirty="0">
                <a:ln>
                  <a:noFill/>
                </a:ln>
                <a:solidFill>
                  <a:srgbClr val="3B3B3B"/>
                </a:solidFill>
                <a:effectLst/>
                <a:uLnTx/>
                <a:uFillTx/>
                <a:latin typeface="Arial"/>
                <a:cs typeface="Arial"/>
              </a:rPr>
              <a:t> </a:t>
            </a:r>
            <a:r>
              <a:rPr kumimoji="0" sz="2800" b="1" i="0" u="none" strike="noStrike" kern="0" cap="none" spc="0" normalizeH="0" baseline="0" noProof="0" dirty="0">
                <a:ln>
                  <a:noFill/>
                </a:ln>
                <a:solidFill>
                  <a:srgbClr val="3B3B3B"/>
                </a:solidFill>
                <a:effectLst/>
                <a:uLnTx/>
                <a:uFillTx/>
                <a:latin typeface="Arial"/>
                <a:cs typeface="Arial"/>
              </a:rPr>
              <a:t>creates</a:t>
            </a:r>
            <a:r>
              <a:rPr kumimoji="0" sz="2800" b="1" i="0" u="none" strike="noStrike" kern="0" cap="none" spc="15" normalizeH="0" baseline="0" noProof="0" dirty="0">
                <a:ln>
                  <a:noFill/>
                </a:ln>
                <a:solidFill>
                  <a:srgbClr val="3B3B3B"/>
                </a:solidFill>
                <a:effectLst/>
                <a:uLnTx/>
                <a:uFillTx/>
                <a:latin typeface="Arial"/>
                <a:cs typeface="Arial"/>
              </a:rPr>
              <a:t> </a:t>
            </a:r>
            <a:r>
              <a:rPr kumimoji="0" sz="2800" b="1" i="0" u="none" strike="noStrike" kern="0" cap="none" spc="0" normalizeH="0" baseline="0" noProof="0" dirty="0">
                <a:ln>
                  <a:noFill/>
                </a:ln>
                <a:solidFill>
                  <a:srgbClr val="3B3B3B"/>
                </a:solidFill>
                <a:effectLst/>
                <a:uLnTx/>
                <a:uFillTx/>
                <a:latin typeface="Arial"/>
                <a:cs typeface="Arial"/>
              </a:rPr>
              <a:t>ratepayer</a:t>
            </a:r>
            <a:r>
              <a:rPr kumimoji="0" sz="2800" b="1" i="0" u="none" strike="noStrike" kern="0" cap="none" spc="5" normalizeH="0" baseline="0" noProof="0" dirty="0">
                <a:ln>
                  <a:noFill/>
                </a:ln>
                <a:solidFill>
                  <a:srgbClr val="3B3B3B"/>
                </a:solidFill>
                <a:effectLst/>
                <a:uLnTx/>
                <a:uFillTx/>
                <a:latin typeface="Arial"/>
                <a:cs typeface="Arial"/>
              </a:rPr>
              <a:t> </a:t>
            </a:r>
            <a:r>
              <a:rPr kumimoji="0" sz="2800" b="1" i="0" u="none" strike="noStrike" kern="0" cap="none" spc="0" normalizeH="0" baseline="0" noProof="0" dirty="0">
                <a:ln>
                  <a:noFill/>
                </a:ln>
                <a:solidFill>
                  <a:srgbClr val="3B3B3B"/>
                </a:solidFill>
                <a:effectLst/>
                <a:uLnTx/>
                <a:uFillTx/>
                <a:latin typeface="Arial"/>
                <a:cs typeface="Arial"/>
              </a:rPr>
              <a:t>protections</a:t>
            </a:r>
            <a:r>
              <a:rPr kumimoji="0" sz="2800" b="1" i="0" u="none" strike="noStrike" kern="0" cap="none" spc="15" normalizeH="0" baseline="0" noProof="0" dirty="0">
                <a:ln>
                  <a:noFill/>
                </a:ln>
                <a:solidFill>
                  <a:srgbClr val="3B3B3B"/>
                </a:solidFill>
                <a:effectLst/>
                <a:uLnTx/>
                <a:uFillTx/>
                <a:latin typeface="Arial"/>
                <a:cs typeface="Arial"/>
              </a:rPr>
              <a:t> </a:t>
            </a:r>
            <a:r>
              <a:rPr kumimoji="0" sz="2800" b="1" i="0" u="none" strike="noStrike" kern="0" cap="none" spc="-25" normalizeH="0" baseline="0" noProof="0" dirty="0">
                <a:ln>
                  <a:noFill/>
                </a:ln>
                <a:solidFill>
                  <a:srgbClr val="3B3B3B"/>
                </a:solidFill>
                <a:effectLst/>
                <a:uLnTx/>
                <a:uFillTx/>
                <a:latin typeface="Arial"/>
                <a:cs typeface="Arial"/>
              </a:rPr>
              <a:t>in </a:t>
            </a:r>
            <a:r>
              <a:rPr kumimoji="0" sz="2800" b="1" i="0" u="none" strike="noStrike" kern="0" cap="none" spc="0" normalizeH="0" baseline="0" noProof="0" dirty="0">
                <a:ln>
                  <a:noFill/>
                </a:ln>
                <a:solidFill>
                  <a:srgbClr val="3B3B3B"/>
                </a:solidFill>
                <a:effectLst/>
                <a:uLnTx/>
                <a:uFillTx/>
                <a:latin typeface="Arial"/>
                <a:cs typeface="Arial"/>
              </a:rPr>
              <a:t>different</a:t>
            </a:r>
            <a:r>
              <a:rPr kumimoji="0" sz="2800" b="1" i="0" u="none" strike="noStrike" kern="0" cap="none" spc="-10" normalizeH="0" baseline="0" noProof="0" dirty="0">
                <a:ln>
                  <a:noFill/>
                </a:ln>
                <a:solidFill>
                  <a:srgbClr val="3B3B3B"/>
                </a:solidFill>
                <a:effectLst/>
                <a:uLnTx/>
                <a:uFillTx/>
                <a:latin typeface="Arial"/>
                <a:cs typeface="Arial"/>
              </a:rPr>
              <a:t> ways:</a:t>
            </a:r>
            <a:endParaRPr kumimoji="0" sz="2800" b="0" i="0" u="none" strike="noStrike" kern="0" cap="none" spc="0" normalizeH="0" baseline="0" noProof="0">
              <a:ln>
                <a:noFill/>
              </a:ln>
              <a:solidFill>
                <a:sysClr val="windowText" lastClr="000000"/>
              </a:solidFill>
              <a:effectLst/>
              <a:uLnTx/>
              <a:uFillTx/>
              <a:latin typeface="Arial"/>
              <a:cs typeface="Arial"/>
            </a:endParaRPr>
          </a:p>
          <a:p>
            <a:pPr marL="266700" marR="302895" lvl="0" indent="-228600" defTabSz="914400" eaLnBrk="1" fontAlgn="auto" latinLnBrk="0" hangingPunct="1">
              <a:lnSpc>
                <a:spcPts val="2280"/>
              </a:lnSpc>
              <a:spcBef>
                <a:spcPts val="950"/>
              </a:spcBef>
              <a:spcAft>
                <a:spcPts val="0"/>
              </a:spcAft>
              <a:buClr>
                <a:srgbClr val="8EC63F"/>
              </a:buClr>
              <a:buSzTx/>
              <a:buFontTx/>
              <a:buChar char="■"/>
              <a:tabLst>
                <a:tab pos="266700" algn="l"/>
              </a:tabLst>
              <a:defRPr/>
            </a:pPr>
            <a:r>
              <a:rPr kumimoji="0" sz="2000" b="0" i="0" u="none" strike="noStrike" kern="0" cap="none" spc="0" normalizeH="0" baseline="0" noProof="0" dirty="0">
                <a:ln>
                  <a:noFill/>
                </a:ln>
                <a:solidFill>
                  <a:srgbClr val="3B3B3B"/>
                </a:solidFill>
                <a:effectLst/>
                <a:uLnTx/>
                <a:uFillTx/>
                <a:latin typeface="Arial"/>
                <a:cs typeface="Arial"/>
              </a:rPr>
              <a:t>Reduces</a:t>
            </a:r>
            <a:r>
              <a:rPr kumimoji="0" sz="2000" b="0" i="0" u="none" strike="noStrike" kern="0" cap="none" spc="-2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the</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number</a:t>
            </a:r>
            <a:r>
              <a:rPr kumimoji="0" sz="2000" b="0" i="0" u="none" strike="noStrike" kern="0" cap="none" spc="-2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of</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cables</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and</a:t>
            </a:r>
            <a:r>
              <a:rPr kumimoji="0" sz="2000" b="0" i="0" u="none" strike="noStrike" kern="0" cap="none" spc="-2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platforms</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that</a:t>
            </a:r>
            <a:r>
              <a:rPr kumimoji="0" sz="2000" b="0" i="0" u="none" strike="noStrike" kern="0" cap="none" spc="-2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must</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be</a:t>
            </a:r>
            <a:r>
              <a:rPr kumimoji="0" sz="2000" b="0" i="0" u="none" strike="noStrike" kern="0" cap="none" spc="-2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procured,</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sited,</a:t>
            </a:r>
            <a:r>
              <a:rPr kumimoji="0" sz="2000" b="0" i="0" u="none" strike="noStrike" kern="0" cap="none" spc="-20" normalizeH="0" baseline="0" noProof="0" dirty="0">
                <a:ln>
                  <a:noFill/>
                </a:ln>
                <a:solidFill>
                  <a:srgbClr val="3B3B3B"/>
                </a:solidFill>
                <a:effectLst/>
                <a:uLnTx/>
                <a:uFillTx/>
                <a:latin typeface="Arial"/>
                <a:cs typeface="Arial"/>
              </a:rPr>
              <a:t> </a:t>
            </a:r>
            <a:r>
              <a:rPr kumimoji="0" sz="2000" b="0" i="0" u="none" strike="noStrike" kern="0" cap="none" spc="-10" normalizeH="0" baseline="0" noProof="0" dirty="0">
                <a:ln>
                  <a:noFill/>
                </a:ln>
                <a:solidFill>
                  <a:srgbClr val="3B3B3B"/>
                </a:solidFill>
                <a:effectLst/>
                <a:uLnTx/>
                <a:uFillTx/>
                <a:latin typeface="Arial"/>
                <a:cs typeface="Arial"/>
              </a:rPr>
              <a:t>installed, </a:t>
            </a:r>
            <a:r>
              <a:rPr kumimoji="0" sz="2000" b="0" i="0" u="none" strike="noStrike" kern="0" cap="none" spc="0" normalizeH="0" baseline="0" noProof="0" dirty="0">
                <a:ln>
                  <a:noFill/>
                </a:ln>
                <a:solidFill>
                  <a:srgbClr val="3B3B3B"/>
                </a:solidFill>
                <a:effectLst/>
                <a:uLnTx/>
                <a:uFillTx/>
                <a:latin typeface="Arial"/>
                <a:cs typeface="Arial"/>
              </a:rPr>
              <a:t>and</a:t>
            </a:r>
            <a:r>
              <a:rPr kumimoji="0" sz="2000" b="0" i="0" u="none" strike="noStrike" kern="0" cap="none" spc="-10" normalizeH="0" baseline="0" noProof="0" dirty="0">
                <a:ln>
                  <a:noFill/>
                </a:ln>
                <a:solidFill>
                  <a:srgbClr val="3B3B3B"/>
                </a:solidFill>
                <a:effectLst/>
                <a:uLnTx/>
                <a:uFillTx/>
                <a:latin typeface="Arial"/>
                <a:cs typeface="Arial"/>
              </a:rPr>
              <a:t> maintained</a:t>
            </a:r>
            <a:endParaRPr kumimoji="0" sz="2000" b="0" i="0" u="none" strike="noStrike" kern="0" cap="none" spc="0" normalizeH="0" baseline="0" noProof="0">
              <a:ln>
                <a:noFill/>
              </a:ln>
              <a:solidFill>
                <a:sysClr val="windowText" lastClr="000000"/>
              </a:solidFill>
              <a:effectLst/>
              <a:uLnTx/>
              <a:uFillTx/>
              <a:latin typeface="Arial"/>
              <a:cs typeface="Arial"/>
            </a:endParaRPr>
          </a:p>
          <a:p>
            <a:pPr marL="723900" marR="208279" lvl="1" indent="-228600" defTabSz="914400" eaLnBrk="1" fontAlgn="auto" latinLnBrk="0" hangingPunct="1">
              <a:lnSpc>
                <a:spcPts val="2180"/>
              </a:lnSpc>
              <a:spcBef>
                <a:spcPts val="415"/>
              </a:spcBef>
              <a:spcAft>
                <a:spcPts val="0"/>
              </a:spcAft>
              <a:buClr>
                <a:srgbClr val="8EC63F"/>
              </a:buClr>
              <a:buSzTx/>
              <a:buFontTx/>
              <a:buChar char="■"/>
              <a:tabLst>
                <a:tab pos="723900" algn="l"/>
                <a:tab pos="6471285" algn="l"/>
              </a:tabLst>
              <a:defRPr/>
            </a:pPr>
            <a:r>
              <a:rPr kumimoji="0" sz="1900" b="0" i="0" u="none" strike="noStrike" kern="0" cap="none" spc="0" normalizeH="0" baseline="0" noProof="0" dirty="0">
                <a:ln>
                  <a:noFill/>
                </a:ln>
                <a:solidFill>
                  <a:srgbClr val="3B3B3B"/>
                </a:solidFill>
                <a:effectLst/>
                <a:uLnTx/>
                <a:uFillTx/>
                <a:latin typeface="Arial"/>
                <a:cs typeface="Arial"/>
              </a:rPr>
              <a:t>Competition</a:t>
            </a:r>
            <a:r>
              <a:rPr kumimoji="0" sz="1900" b="0" i="0" u="none" strike="noStrike" kern="0" cap="none" spc="-5" normalizeH="0" baseline="0" noProof="0" dirty="0">
                <a:ln>
                  <a:noFill/>
                </a:ln>
                <a:solidFill>
                  <a:srgbClr val="3B3B3B"/>
                </a:solidFill>
                <a:effectLst/>
                <a:uLnTx/>
                <a:uFillTx/>
                <a:latin typeface="Arial"/>
                <a:cs typeface="Arial"/>
              </a:rPr>
              <a:t> </a:t>
            </a:r>
            <a:r>
              <a:rPr kumimoji="0" sz="1900" b="0" i="0" u="none" strike="noStrike" kern="0" cap="none" spc="0" normalizeH="0" baseline="0" noProof="0" dirty="0">
                <a:ln>
                  <a:noFill/>
                </a:ln>
                <a:solidFill>
                  <a:srgbClr val="3B3B3B"/>
                </a:solidFill>
                <a:effectLst/>
                <a:uLnTx/>
                <a:uFillTx/>
                <a:latin typeface="Arial"/>
                <a:cs typeface="Arial"/>
              </a:rPr>
              <a:t>for</a:t>
            </a:r>
            <a:r>
              <a:rPr kumimoji="0" sz="1900" b="0" i="0" u="none" strike="noStrike" kern="0" cap="none" spc="5" normalizeH="0" baseline="0" noProof="0" dirty="0">
                <a:ln>
                  <a:noFill/>
                </a:ln>
                <a:solidFill>
                  <a:srgbClr val="3B3B3B"/>
                </a:solidFill>
                <a:effectLst/>
                <a:uLnTx/>
                <a:uFillTx/>
                <a:latin typeface="Arial"/>
                <a:cs typeface="Arial"/>
              </a:rPr>
              <a:t> </a:t>
            </a:r>
            <a:r>
              <a:rPr kumimoji="0" sz="1900" b="0" i="0" u="none" strike="noStrike" kern="0" cap="none" spc="0" normalizeH="0" baseline="0" noProof="0" dirty="0">
                <a:ln>
                  <a:noFill/>
                </a:ln>
                <a:solidFill>
                  <a:srgbClr val="3B3B3B"/>
                </a:solidFill>
                <a:effectLst/>
                <a:uLnTx/>
                <a:uFillTx/>
                <a:latin typeface="Arial"/>
                <a:cs typeface="Arial"/>
              </a:rPr>
              <a:t>transmission</a:t>
            </a:r>
            <a:r>
              <a:rPr kumimoji="0" sz="1900" b="0" i="0" u="none" strike="noStrike" kern="0" cap="none" spc="5" normalizeH="0" baseline="0" noProof="0" dirty="0">
                <a:ln>
                  <a:noFill/>
                </a:ln>
                <a:solidFill>
                  <a:srgbClr val="3B3B3B"/>
                </a:solidFill>
                <a:effectLst/>
                <a:uLnTx/>
                <a:uFillTx/>
                <a:latin typeface="Arial"/>
                <a:cs typeface="Arial"/>
              </a:rPr>
              <a:t> </a:t>
            </a:r>
            <a:r>
              <a:rPr kumimoji="0" sz="1900" b="0" i="0" u="none" strike="noStrike" kern="0" cap="none" spc="0" normalizeH="0" baseline="0" noProof="0" dirty="0">
                <a:ln>
                  <a:noFill/>
                </a:ln>
                <a:solidFill>
                  <a:srgbClr val="3B3B3B"/>
                </a:solidFill>
                <a:effectLst/>
                <a:uLnTx/>
                <a:uFillTx/>
                <a:latin typeface="Arial"/>
                <a:cs typeface="Arial"/>
              </a:rPr>
              <a:t>is only part</a:t>
            </a:r>
            <a:r>
              <a:rPr kumimoji="0" sz="1900" b="0" i="0" u="none" strike="noStrike" kern="0" cap="none" spc="-5" normalizeH="0" baseline="0" noProof="0" dirty="0">
                <a:ln>
                  <a:noFill/>
                </a:ln>
                <a:solidFill>
                  <a:srgbClr val="3B3B3B"/>
                </a:solidFill>
                <a:effectLst/>
                <a:uLnTx/>
                <a:uFillTx/>
                <a:latin typeface="Arial"/>
                <a:cs typeface="Arial"/>
              </a:rPr>
              <a:t> </a:t>
            </a:r>
            <a:r>
              <a:rPr kumimoji="0" sz="1900" b="0" i="0" u="none" strike="noStrike" kern="0" cap="none" spc="0" normalizeH="0" baseline="0" noProof="0" dirty="0">
                <a:ln>
                  <a:noFill/>
                </a:ln>
                <a:solidFill>
                  <a:srgbClr val="3B3B3B"/>
                </a:solidFill>
                <a:effectLst/>
                <a:uLnTx/>
                <a:uFillTx/>
                <a:latin typeface="Arial"/>
                <a:cs typeface="Arial"/>
              </a:rPr>
              <a:t>of</a:t>
            </a:r>
            <a:r>
              <a:rPr kumimoji="0" sz="1900" b="0" i="0" u="none" strike="noStrike" kern="0" cap="none" spc="-5" normalizeH="0" baseline="0" noProof="0" dirty="0">
                <a:ln>
                  <a:noFill/>
                </a:ln>
                <a:solidFill>
                  <a:srgbClr val="3B3B3B"/>
                </a:solidFill>
                <a:effectLst/>
                <a:uLnTx/>
                <a:uFillTx/>
                <a:latin typeface="Arial"/>
                <a:cs typeface="Arial"/>
              </a:rPr>
              <a:t> </a:t>
            </a:r>
            <a:r>
              <a:rPr kumimoji="0" sz="1900" b="0" i="0" u="none" strike="noStrike" kern="0" cap="none" spc="0" normalizeH="0" baseline="0" noProof="0" dirty="0">
                <a:ln>
                  <a:noFill/>
                </a:ln>
                <a:solidFill>
                  <a:srgbClr val="3B3B3B"/>
                </a:solidFill>
                <a:effectLst/>
                <a:uLnTx/>
                <a:uFillTx/>
                <a:latin typeface="Arial"/>
                <a:cs typeface="Arial"/>
              </a:rPr>
              <a:t>the</a:t>
            </a:r>
            <a:r>
              <a:rPr kumimoji="0" sz="1900" b="0" i="0" u="none" strike="noStrike" kern="0" cap="none" spc="10" normalizeH="0" baseline="0" noProof="0" dirty="0">
                <a:ln>
                  <a:noFill/>
                </a:ln>
                <a:solidFill>
                  <a:srgbClr val="3B3B3B"/>
                </a:solidFill>
                <a:effectLst/>
                <a:uLnTx/>
                <a:uFillTx/>
                <a:latin typeface="Arial"/>
                <a:cs typeface="Arial"/>
              </a:rPr>
              <a:t> </a:t>
            </a:r>
            <a:r>
              <a:rPr kumimoji="0" sz="1900" b="0" i="0" u="none" strike="noStrike" kern="0" cap="none" spc="-10" normalizeH="0" baseline="0" noProof="0" dirty="0">
                <a:ln>
                  <a:noFill/>
                </a:ln>
                <a:solidFill>
                  <a:srgbClr val="3B3B3B"/>
                </a:solidFill>
                <a:effectLst/>
                <a:uLnTx/>
                <a:uFillTx/>
                <a:latin typeface="Arial"/>
                <a:cs typeface="Arial"/>
              </a:rPr>
              <a:t>story.</a:t>
            </a:r>
            <a:r>
              <a:rPr kumimoji="0" sz="1900" b="0" i="0" u="none" strike="noStrike" kern="0" cap="none" spc="0" normalizeH="0" baseline="0" noProof="0" dirty="0">
                <a:ln>
                  <a:noFill/>
                </a:ln>
                <a:solidFill>
                  <a:srgbClr val="3B3B3B"/>
                </a:solidFill>
                <a:effectLst/>
                <a:uLnTx/>
                <a:uFillTx/>
                <a:latin typeface="Arial"/>
                <a:cs typeface="Arial"/>
              </a:rPr>
              <a:t>	Substantial savings</a:t>
            </a:r>
            <a:r>
              <a:rPr kumimoji="0" sz="1900" b="0" i="0" u="none" strike="noStrike" kern="0" cap="none" spc="5" normalizeH="0" baseline="0" noProof="0" dirty="0">
                <a:ln>
                  <a:noFill/>
                </a:ln>
                <a:solidFill>
                  <a:srgbClr val="3B3B3B"/>
                </a:solidFill>
                <a:effectLst/>
                <a:uLnTx/>
                <a:uFillTx/>
                <a:latin typeface="Arial"/>
                <a:cs typeface="Arial"/>
              </a:rPr>
              <a:t> </a:t>
            </a:r>
            <a:r>
              <a:rPr kumimoji="0" sz="1900" b="0" i="0" u="none" strike="noStrike" kern="0" cap="none" spc="0" normalizeH="0" baseline="0" noProof="0" dirty="0">
                <a:ln>
                  <a:noFill/>
                </a:ln>
                <a:solidFill>
                  <a:srgbClr val="3B3B3B"/>
                </a:solidFill>
                <a:effectLst/>
                <a:uLnTx/>
                <a:uFillTx/>
                <a:latin typeface="Arial"/>
                <a:cs typeface="Arial"/>
              </a:rPr>
              <a:t>come</a:t>
            </a:r>
            <a:r>
              <a:rPr kumimoji="0" sz="1900" b="0" i="0" u="none" strike="noStrike" kern="0" cap="none" spc="10" normalizeH="0" baseline="0" noProof="0" dirty="0">
                <a:ln>
                  <a:noFill/>
                </a:ln>
                <a:solidFill>
                  <a:srgbClr val="3B3B3B"/>
                </a:solidFill>
                <a:effectLst/>
                <a:uLnTx/>
                <a:uFillTx/>
                <a:latin typeface="Arial"/>
                <a:cs typeface="Arial"/>
              </a:rPr>
              <a:t> </a:t>
            </a:r>
            <a:r>
              <a:rPr kumimoji="0" sz="1900" b="0" i="0" u="none" strike="noStrike" kern="0" cap="none" spc="-20" normalizeH="0" baseline="0" noProof="0" dirty="0">
                <a:ln>
                  <a:noFill/>
                </a:ln>
                <a:solidFill>
                  <a:srgbClr val="3B3B3B"/>
                </a:solidFill>
                <a:effectLst/>
                <a:uLnTx/>
                <a:uFillTx/>
                <a:latin typeface="Arial"/>
                <a:cs typeface="Arial"/>
              </a:rPr>
              <a:t>from </a:t>
            </a:r>
            <a:r>
              <a:rPr kumimoji="0" sz="1900" b="0" i="0" u="none" strike="noStrike" kern="0" cap="none" spc="0" normalizeH="0" baseline="0" noProof="0" dirty="0">
                <a:ln>
                  <a:noFill/>
                </a:ln>
                <a:solidFill>
                  <a:srgbClr val="3B3B3B"/>
                </a:solidFill>
                <a:effectLst/>
                <a:uLnTx/>
                <a:uFillTx/>
                <a:latin typeface="Arial"/>
                <a:cs typeface="Arial"/>
              </a:rPr>
              <a:t>designs</a:t>
            </a:r>
            <a:r>
              <a:rPr kumimoji="0" sz="1900" b="0" i="0" u="none" strike="noStrike" kern="0" cap="none" spc="-15" normalizeH="0" baseline="0" noProof="0" dirty="0">
                <a:ln>
                  <a:noFill/>
                </a:ln>
                <a:solidFill>
                  <a:srgbClr val="3B3B3B"/>
                </a:solidFill>
                <a:effectLst/>
                <a:uLnTx/>
                <a:uFillTx/>
                <a:latin typeface="Arial"/>
                <a:cs typeface="Arial"/>
              </a:rPr>
              <a:t> </a:t>
            </a:r>
            <a:r>
              <a:rPr kumimoji="0" sz="1900" b="0" i="0" u="none" strike="noStrike" kern="0" cap="none" spc="0" normalizeH="0" baseline="0" noProof="0" dirty="0">
                <a:ln>
                  <a:noFill/>
                </a:ln>
                <a:solidFill>
                  <a:srgbClr val="3B3B3B"/>
                </a:solidFill>
                <a:effectLst/>
                <a:uLnTx/>
                <a:uFillTx/>
                <a:latin typeface="Arial"/>
                <a:cs typeface="Arial"/>
              </a:rPr>
              <a:t>that</a:t>
            </a:r>
            <a:r>
              <a:rPr kumimoji="0" sz="1900" b="0" i="0" u="none" strike="noStrike" kern="0" cap="none" spc="-5" normalizeH="0" baseline="0" noProof="0" dirty="0">
                <a:ln>
                  <a:noFill/>
                </a:ln>
                <a:solidFill>
                  <a:srgbClr val="3B3B3B"/>
                </a:solidFill>
                <a:effectLst/>
                <a:uLnTx/>
                <a:uFillTx/>
                <a:latin typeface="Arial"/>
                <a:cs typeface="Arial"/>
              </a:rPr>
              <a:t> </a:t>
            </a:r>
            <a:r>
              <a:rPr kumimoji="0" sz="1900" b="0" i="0" u="none" strike="noStrike" kern="0" cap="none" spc="0" normalizeH="0" baseline="0" noProof="0" dirty="0">
                <a:ln>
                  <a:noFill/>
                </a:ln>
                <a:solidFill>
                  <a:srgbClr val="3B3B3B"/>
                </a:solidFill>
                <a:effectLst/>
                <a:uLnTx/>
                <a:uFillTx/>
                <a:latin typeface="Arial"/>
                <a:cs typeface="Arial"/>
              </a:rPr>
              <a:t>leverage the</a:t>
            </a:r>
            <a:r>
              <a:rPr kumimoji="0" sz="1900" b="0" i="0" u="none" strike="noStrike" kern="0" cap="none" spc="5" normalizeH="0" baseline="0" noProof="0" dirty="0">
                <a:ln>
                  <a:noFill/>
                </a:ln>
                <a:solidFill>
                  <a:srgbClr val="3B3B3B"/>
                </a:solidFill>
                <a:effectLst/>
                <a:uLnTx/>
                <a:uFillTx/>
                <a:latin typeface="Arial"/>
                <a:cs typeface="Arial"/>
              </a:rPr>
              <a:t> </a:t>
            </a:r>
            <a:r>
              <a:rPr kumimoji="0" sz="1900" b="0" i="0" u="none" strike="noStrike" kern="0" cap="none" spc="0" normalizeH="0" baseline="0" noProof="0" dirty="0">
                <a:ln>
                  <a:noFill/>
                </a:ln>
                <a:solidFill>
                  <a:srgbClr val="3B3B3B"/>
                </a:solidFill>
                <a:effectLst/>
                <a:uLnTx/>
                <a:uFillTx/>
                <a:latin typeface="Arial"/>
                <a:cs typeface="Arial"/>
              </a:rPr>
              <a:t>efficiencies</a:t>
            </a:r>
            <a:r>
              <a:rPr kumimoji="0" sz="1900" b="0" i="0" u="none" strike="noStrike" kern="0" cap="none" spc="-5" normalizeH="0" baseline="0" noProof="0" dirty="0">
                <a:ln>
                  <a:noFill/>
                </a:ln>
                <a:solidFill>
                  <a:srgbClr val="3B3B3B"/>
                </a:solidFill>
                <a:effectLst/>
                <a:uLnTx/>
                <a:uFillTx/>
                <a:latin typeface="Arial"/>
                <a:cs typeface="Arial"/>
              </a:rPr>
              <a:t> </a:t>
            </a:r>
            <a:r>
              <a:rPr kumimoji="0" sz="1900" b="0" i="0" u="none" strike="noStrike" kern="0" cap="none" spc="0" normalizeH="0" baseline="0" noProof="0" dirty="0">
                <a:ln>
                  <a:noFill/>
                </a:ln>
                <a:solidFill>
                  <a:srgbClr val="3B3B3B"/>
                </a:solidFill>
                <a:effectLst/>
                <a:uLnTx/>
                <a:uFillTx/>
                <a:latin typeface="Arial"/>
                <a:cs typeface="Arial"/>
              </a:rPr>
              <a:t>of</a:t>
            </a:r>
            <a:r>
              <a:rPr kumimoji="0" sz="1900" b="0" i="0" u="none" strike="noStrike" kern="0" cap="none" spc="-5" normalizeH="0" baseline="0" noProof="0" dirty="0">
                <a:ln>
                  <a:noFill/>
                </a:ln>
                <a:solidFill>
                  <a:srgbClr val="3B3B3B"/>
                </a:solidFill>
                <a:effectLst/>
                <a:uLnTx/>
                <a:uFillTx/>
                <a:latin typeface="Arial"/>
                <a:cs typeface="Arial"/>
              </a:rPr>
              <a:t> </a:t>
            </a:r>
            <a:r>
              <a:rPr kumimoji="0" sz="1900" b="0" i="0" u="none" strike="noStrike" kern="0" cap="none" spc="0" normalizeH="0" baseline="0" noProof="0" dirty="0">
                <a:ln>
                  <a:noFill/>
                </a:ln>
                <a:solidFill>
                  <a:srgbClr val="3B3B3B"/>
                </a:solidFill>
                <a:effectLst/>
                <a:uLnTx/>
                <a:uFillTx/>
                <a:latin typeface="Arial"/>
                <a:cs typeface="Arial"/>
              </a:rPr>
              <a:t>moving away from offshore</a:t>
            </a:r>
            <a:r>
              <a:rPr kumimoji="0" sz="1900" b="0" i="0" u="none" strike="noStrike" kern="0" cap="none" spc="5" normalizeH="0" baseline="0" noProof="0" dirty="0">
                <a:ln>
                  <a:noFill/>
                </a:ln>
                <a:solidFill>
                  <a:srgbClr val="3B3B3B"/>
                </a:solidFill>
                <a:effectLst/>
                <a:uLnTx/>
                <a:uFillTx/>
                <a:latin typeface="Arial"/>
                <a:cs typeface="Arial"/>
              </a:rPr>
              <a:t> </a:t>
            </a:r>
            <a:r>
              <a:rPr kumimoji="0" sz="1900" b="0" i="0" u="none" strike="noStrike" kern="0" cap="none" spc="0" normalizeH="0" baseline="0" noProof="0" dirty="0">
                <a:ln>
                  <a:noFill/>
                </a:ln>
                <a:solidFill>
                  <a:srgbClr val="3B3B3B"/>
                </a:solidFill>
                <a:effectLst/>
                <a:uLnTx/>
                <a:uFillTx/>
                <a:latin typeface="Arial"/>
                <a:cs typeface="Arial"/>
              </a:rPr>
              <a:t>radial</a:t>
            </a:r>
            <a:r>
              <a:rPr kumimoji="0" sz="1900" b="0" i="0" u="none" strike="noStrike" kern="0" cap="none" spc="5" normalizeH="0" baseline="0" noProof="0" dirty="0">
                <a:ln>
                  <a:noFill/>
                </a:ln>
                <a:solidFill>
                  <a:srgbClr val="3B3B3B"/>
                </a:solidFill>
                <a:effectLst/>
                <a:uLnTx/>
                <a:uFillTx/>
                <a:latin typeface="Arial"/>
                <a:cs typeface="Arial"/>
              </a:rPr>
              <a:t> </a:t>
            </a:r>
            <a:r>
              <a:rPr kumimoji="0" sz="1900" b="0" i="0" u="none" strike="noStrike" kern="0" cap="none" spc="-10" normalizeH="0" baseline="0" noProof="0" dirty="0">
                <a:ln>
                  <a:noFill/>
                </a:ln>
                <a:solidFill>
                  <a:srgbClr val="3B3B3B"/>
                </a:solidFill>
                <a:effectLst/>
                <a:uLnTx/>
                <a:uFillTx/>
                <a:latin typeface="Arial"/>
                <a:cs typeface="Arial"/>
              </a:rPr>
              <a:t>designs</a:t>
            </a:r>
            <a:endParaRPr kumimoji="0" sz="1900" b="0" i="0" u="none" strike="noStrike" kern="0" cap="none" spc="0" normalizeH="0" baseline="0" noProof="0">
              <a:ln>
                <a:noFill/>
              </a:ln>
              <a:solidFill>
                <a:sysClr val="windowText" lastClr="000000"/>
              </a:solidFill>
              <a:effectLst/>
              <a:uLnTx/>
              <a:uFillTx/>
              <a:latin typeface="Arial"/>
              <a:cs typeface="Arial"/>
            </a:endParaRPr>
          </a:p>
          <a:p>
            <a:pPr marL="266700" marR="0" lvl="0" indent="-228600" defTabSz="914400" eaLnBrk="1" fontAlgn="auto" latinLnBrk="0" hangingPunct="1">
              <a:lnSpc>
                <a:spcPct val="100000"/>
              </a:lnSpc>
              <a:spcBef>
                <a:spcPts val="785"/>
              </a:spcBef>
              <a:spcAft>
                <a:spcPts val="0"/>
              </a:spcAft>
              <a:buClr>
                <a:srgbClr val="8EC63F"/>
              </a:buClr>
              <a:buSzTx/>
              <a:buFontTx/>
              <a:buChar char="■"/>
              <a:tabLst>
                <a:tab pos="266700" algn="l"/>
              </a:tabLst>
              <a:defRPr/>
            </a:pPr>
            <a:r>
              <a:rPr kumimoji="0" sz="2000" b="0" i="0" u="none" strike="noStrike" kern="0" cap="none" spc="0" normalizeH="0" baseline="0" noProof="0" dirty="0">
                <a:ln>
                  <a:noFill/>
                </a:ln>
                <a:solidFill>
                  <a:srgbClr val="3B3B3B"/>
                </a:solidFill>
                <a:effectLst/>
                <a:uLnTx/>
                <a:uFillTx/>
                <a:latin typeface="Arial"/>
                <a:cs typeface="Arial"/>
              </a:rPr>
              <a:t>Maximizes</a:t>
            </a:r>
            <a:r>
              <a:rPr kumimoji="0" sz="2000" b="0" i="0" u="none" strike="noStrike" kern="0" cap="none" spc="-2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points</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of</a:t>
            </a:r>
            <a:r>
              <a:rPr kumimoji="0" sz="2000" b="0" i="0" u="none" strike="noStrike" kern="0" cap="none" spc="-2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interconnection</a:t>
            </a:r>
            <a:r>
              <a:rPr kumimoji="0" sz="2000" b="0" i="0" u="none" strike="noStrike" kern="0" cap="none" spc="-1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and</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avoids</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certain</a:t>
            </a:r>
            <a:r>
              <a:rPr kumimoji="0" sz="2000" b="0" i="0" u="none" strike="noStrike" kern="0" cap="none" spc="-1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costly</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onshore</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grid</a:t>
            </a:r>
            <a:r>
              <a:rPr kumimoji="0" sz="2000" b="0" i="0" u="none" strike="noStrike" kern="0" cap="none" spc="-10" normalizeH="0" baseline="0" noProof="0" dirty="0">
                <a:ln>
                  <a:noFill/>
                </a:ln>
                <a:solidFill>
                  <a:srgbClr val="3B3B3B"/>
                </a:solidFill>
                <a:effectLst/>
                <a:uLnTx/>
                <a:uFillTx/>
                <a:latin typeface="Arial"/>
                <a:cs typeface="Arial"/>
              </a:rPr>
              <a:t> upgrades</a:t>
            </a:r>
            <a:endParaRPr kumimoji="0" sz="2000" b="0" i="0" u="none" strike="noStrike" kern="0" cap="none" spc="0" normalizeH="0" baseline="0" noProof="0">
              <a:ln>
                <a:noFill/>
              </a:ln>
              <a:solidFill>
                <a:sysClr val="windowText" lastClr="000000"/>
              </a:solidFill>
              <a:effectLst/>
              <a:uLnTx/>
              <a:uFillTx/>
              <a:latin typeface="Arial"/>
              <a:cs typeface="Arial"/>
            </a:endParaRPr>
          </a:p>
          <a:p>
            <a:pPr marL="266700" marR="30480" lvl="0" indent="-228600" defTabSz="914400" eaLnBrk="1" fontAlgn="auto" latinLnBrk="0" hangingPunct="1">
              <a:lnSpc>
                <a:spcPct val="94000"/>
              </a:lnSpc>
              <a:spcBef>
                <a:spcPts val="1030"/>
              </a:spcBef>
              <a:spcAft>
                <a:spcPts val="0"/>
              </a:spcAft>
              <a:buClr>
                <a:srgbClr val="8EC63F"/>
              </a:buClr>
              <a:buSzTx/>
              <a:buFontTx/>
              <a:buChar char="■"/>
              <a:tabLst>
                <a:tab pos="266700" algn="l"/>
                <a:tab pos="8202295" algn="l"/>
              </a:tabLst>
              <a:defRPr/>
            </a:pPr>
            <a:r>
              <a:rPr kumimoji="0" sz="2000" b="0" i="0" u="none" strike="noStrike" kern="0" cap="none" spc="0" normalizeH="0" baseline="0" noProof="0" dirty="0">
                <a:ln>
                  <a:noFill/>
                </a:ln>
                <a:solidFill>
                  <a:srgbClr val="3B3B3B"/>
                </a:solidFill>
                <a:effectLst/>
                <a:uLnTx/>
                <a:uFillTx/>
                <a:latin typeface="Arial"/>
                <a:cs typeface="Arial"/>
              </a:rPr>
              <a:t>An</a:t>
            </a:r>
            <a:r>
              <a:rPr kumimoji="0" sz="2000" b="0" i="0" u="none" strike="noStrike" kern="0" cap="none" spc="-2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OceanGrid</a:t>
            </a:r>
            <a:r>
              <a:rPr kumimoji="0" sz="1950" b="0" i="0" u="none" strike="noStrike" kern="0" cap="none" spc="0" normalizeH="0" baseline="25641" noProof="0" dirty="0">
                <a:ln>
                  <a:noFill/>
                </a:ln>
                <a:solidFill>
                  <a:srgbClr val="3B3B3B"/>
                </a:solidFill>
                <a:effectLst/>
                <a:uLnTx/>
                <a:uFillTx/>
                <a:latin typeface="Arial"/>
                <a:cs typeface="Arial"/>
              </a:rPr>
              <a:t>TM</a:t>
            </a:r>
            <a:r>
              <a:rPr kumimoji="0" sz="1950" b="0" i="0" u="none" strike="noStrike" kern="0" cap="none" spc="315" normalizeH="0" baseline="25641"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has</a:t>
            </a:r>
            <a:r>
              <a:rPr kumimoji="0" sz="2000" b="0" i="0" u="none" strike="noStrike" kern="0" cap="none" spc="-1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been</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shown</a:t>
            </a:r>
            <a:r>
              <a:rPr kumimoji="0" sz="2000" b="0" i="0" u="none" strike="noStrike" kern="0" cap="none" spc="-1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to</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materially</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reduce</a:t>
            </a:r>
            <a:r>
              <a:rPr kumimoji="0" sz="2000" b="0" i="0" u="none" strike="noStrike" kern="0" cap="none" spc="-1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curtailments</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of</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wind</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energy</a:t>
            </a:r>
            <a:r>
              <a:rPr kumimoji="0" sz="2000" b="0" i="0" u="none" strike="noStrike" kern="0" cap="none" spc="-10" normalizeH="0" baseline="0" noProof="0" dirty="0">
                <a:ln>
                  <a:noFill/>
                </a:ln>
                <a:solidFill>
                  <a:srgbClr val="3B3B3B"/>
                </a:solidFill>
                <a:effectLst/>
                <a:uLnTx/>
                <a:uFillTx/>
                <a:latin typeface="Arial"/>
                <a:cs typeface="Arial"/>
              </a:rPr>
              <a:t> </a:t>
            </a:r>
            <a:r>
              <a:rPr kumimoji="0" sz="2000" b="0" i="0" u="none" strike="noStrike" kern="0" cap="none" spc="-25" normalizeH="0" baseline="0" noProof="0" dirty="0">
                <a:ln>
                  <a:noFill/>
                </a:ln>
                <a:solidFill>
                  <a:srgbClr val="3B3B3B"/>
                </a:solidFill>
                <a:effectLst/>
                <a:uLnTx/>
                <a:uFillTx/>
                <a:latin typeface="Arial"/>
                <a:cs typeface="Arial"/>
              </a:rPr>
              <a:t>in </a:t>
            </a:r>
            <a:r>
              <a:rPr kumimoji="0" sz="2000" b="0" i="0" u="none" strike="noStrike" kern="0" cap="none" spc="0" normalizeH="0" baseline="0" noProof="0" dirty="0">
                <a:ln>
                  <a:noFill/>
                </a:ln>
                <a:solidFill>
                  <a:srgbClr val="3B3B3B"/>
                </a:solidFill>
                <a:effectLst/>
                <a:uLnTx/>
                <a:uFillTx/>
                <a:latin typeface="Arial"/>
                <a:cs typeface="Arial"/>
              </a:rPr>
              <a:t>multiple</a:t>
            </a:r>
            <a:r>
              <a:rPr kumimoji="0" sz="2000" b="0" i="0" u="none" strike="noStrike" kern="0" cap="none" spc="-2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studies,</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which</a:t>
            </a:r>
            <a:r>
              <a:rPr kumimoji="0" sz="2000" b="0" i="0" u="none" strike="noStrike" kern="0" cap="none" spc="-1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showed</a:t>
            </a:r>
            <a:r>
              <a:rPr kumimoji="0" sz="2000" b="0" i="0" u="none" strike="noStrike" kern="0" cap="none" spc="-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significant</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annual consumer</a:t>
            </a:r>
            <a:r>
              <a:rPr kumimoji="0" sz="2000" b="0" i="0" u="none" strike="noStrike" kern="0" cap="none" spc="-5" normalizeH="0" baseline="0" noProof="0" dirty="0">
                <a:ln>
                  <a:noFill/>
                </a:ln>
                <a:solidFill>
                  <a:srgbClr val="3B3B3B"/>
                </a:solidFill>
                <a:effectLst/>
                <a:uLnTx/>
                <a:uFillTx/>
                <a:latin typeface="Arial"/>
                <a:cs typeface="Arial"/>
              </a:rPr>
              <a:t> </a:t>
            </a:r>
            <a:r>
              <a:rPr kumimoji="0" sz="2000" b="0" i="0" u="none" strike="noStrike" kern="0" cap="none" spc="-10" normalizeH="0" baseline="0" noProof="0" dirty="0">
                <a:ln>
                  <a:noFill/>
                </a:ln>
                <a:solidFill>
                  <a:srgbClr val="3B3B3B"/>
                </a:solidFill>
                <a:effectLst/>
                <a:uLnTx/>
                <a:uFillTx/>
                <a:latin typeface="Arial"/>
                <a:cs typeface="Arial"/>
              </a:rPr>
              <a:t>savings.</a:t>
            </a:r>
            <a:r>
              <a:rPr kumimoji="0" sz="1950" b="0" i="0" u="none" strike="noStrike" kern="0" cap="none" spc="-15" normalizeH="0" baseline="25641" noProof="0" dirty="0">
                <a:ln>
                  <a:noFill/>
                </a:ln>
                <a:solidFill>
                  <a:srgbClr val="3B3B3B"/>
                </a:solidFill>
                <a:effectLst/>
                <a:uLnTx/>
                <a:uFillTx/>
                <a:latin typeface="Arial"/>
                <a:cs typeface="Arial"/>
              </a:rPr>
              <a:t>1</a:t>
            </a:r>
            <a:r>
              <a:rPr kumimoji="0" sz="1950" b="0" i="0" u="none" strike="noStrike" kern="0" cap="none" spc="0" normalizeH="0" baseline="25641"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These</a:t>
            </a:r>
            <a:r>
              <a:rPr kumimoji="0" sz="2000" b="0" i="0" u="none" strike="noStrike" kern="0" cap="none" spc="-10" normalizeH="0" baseline="0" noProof="0" dirty="0">
                <a:ln>
                  <a:noFill/>
                </a:ln>
                <a:solidFill>
                  <a:srgbClr val="3B3B3B"/>
                </a:solidFill>
                <a:effectLst/>
                <a:uLnTx/>
                <a:uFillTx/>
                <a:latin typeface="Arial"/>
                <a:cs typeface="Arial"/>
              </a:rPr>
              <a:t> savings </a:t>
            </a:r>
            <a:r>
              <a:rPr kumimoji="0" sz="2000" b="0" i="0" u="none" strike="noStrike" kern="0" cap="none" spc="0" normalizeH="0" baseline="0" noProof="0" dirty="0">
                <a:ln>
                  <a:noFill/>
                </a:ln>
                <a:solidFill>
                  <a:srgbClr val="3B3B3B"/>
                </a:solidFill>
                <a:effectLst/>
                <a:uLnTx/>
                <a:uFillTx/>
                <a:latin typeface="Arial"/>
                <a:cs typeface="Arial"/>
              </a:rPr>
              <a:t>in</a:t>
            </a:r>
            <a:r>
              <a:rPr kumimoji="0" sz="2000" b="0" i="0" u="none" strike="noStrike" kern="0" cap="none" spc="-2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New England,</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for</a:t>
            </a:r>
            <a:r>
              <a:rPr kumimoji="0" sz="2000" b="0" i="0" u="none" strike="noStrike" kern="0" cap="none" spc="-1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example,</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were</a:t>
            </a:r>
            <a:r>
              <a:rPr kumimoji="0" sz="2000" b="0" i="0" u="none" strike="noStrike" kern="0" cap="none" spc="-1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found</a:t>
            </a:r>
            <a:r>
              <a:rPr kumimoji="0" sz="2000" b="0" i="0" u="none" strike="noStrike" kern="0" cap="none" spc="-1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to</a:t>
            </a:r>
            <a:r>
              <a:rPr kumimoji="0" sz="2000" b="0" i="0" u="none" strike="noStrike" kern="0" cap="none" spc="-1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be</a:t>
            </a:r>
            <a:r>
              <a:rPr kumimoji="0" sz="2000" b="0" i="0" u="none" strike="noStrike" kern="0" cap="none" spc="-1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in</a:t>
            </a:r>
            <a:r>
              <a:rPr kumimoji="0" sz="2000" b="0" i="0" u="none" strike="noStrike" kern="0" cap="none" spc="-1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excess</a:t>
            </a:r>
            <a:r>
              <a:rPr kumimoji="0" sz="2000" b="0" i="0" u="none" strike="noStrike" kern="0" cap="none" spc="-1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of</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over</a:t>
            </a:r>
            <a:r>
              <a:rPr kumimoji="0" sz="2000" b="0" i="0" u="none" strike="noStrike" kern="0" cap="none" spc="-1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$300</a:t>
            </a:r>
            <a:r>
              <a:rPr kumimoji="0" sz="2000" b="0" i="0" u="none" strike="noStrike" kern="0" cap="none" spc="-1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million</a:t>
            </a:r>
            <a:r>
              <a:rPr kumimoji="0" sz="2000" b="0" i="0" u="none" strike="noStrike" kern="0" cap="none" spc="-1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per</a:t>
            </a:r>
            <a:r>
              <a:rPr kumimoji="0" sz="2000" b="0" i="0" u="none" strike="noStrike" kern="0" cap="none" spc="-5" normalizeH="0" baseline="0" noProof="0" dirty="0">
                <a:ln>
                  <a:noFill/>
                </a:ln>
                <a:solidFill>
                  <a:srgbClr val="3B3B3B"/>
                </a:solidFill>
                <a:effectLst/>
                <a:uLnTx/>
                <a:uFillTx/>
                <a:latin typeface="Arial"/>
                <a:cs typeface="Arial"/>
              </a:rPr>
              <a:t> </a:t>
            </a:r>
            <a:r>
              <a:rPr kumimoji="0" sz="2000" b="0" i="0" u="none" strike="noStrike" kern="0" cap="none" spc="-20" normalizeH="0" baseline="0" noProof="0" dirty="0">
                <a:ln>
                  <a:noFill/>
                </a:ln>
                <a:solidFill>
                  <a:srgbClr val="3B3B3B"/>
                </a:solidFill>
                <a:effectLst/>
                <a:uLnTx/>
                <a:uFillTx/>
                <a:latin typeface="Arial"/>
                <a:cs typeface="Arial"/>
              </a:rPr>
              <a:t>year</a:t>
            </a:r>
            <a:endParaRPr kumimoji="0" sz="2000" b="0" i="0" u="none" strike="noStrike" kern="0" cap="none" spc="0" normalizeH="0" baseline="0" noProof="0">
              <a:ln>
                <a:noFill/>
              </a:ln>
              <a:solidFill>
                <a:sysClr val="windowText" lastClr="000000"/>
              </a:solidFill>
              <a:effectLst/>
              <a:uLnTx/>
              <a:uFillTx/>
              <a:latin typeface="Arial"/>
              <a:cs typeface="Arial"/>
            </a:endParaRPr>
          </a:p>
          <a:p>
            <a:pPr marL="266700" marR="553720" lvl="0" indent="-228600" defTabSz="914400" eaLnBrk="1" fontAlgn="auto" latinLnBrk="0" hangingPunct="1">
              <a:lnSpc>
                <a:spcPts val="2300"/>
              </a:lnSpc>
              <a:spcBef>
                <a:spcPts val="955"/>
              </a:spcBef>
              <a:spcAft>
                <a:spcPts val="0"/>
              </a:spcAft>
              <a:buClr>
                <a:srgbClr val="8EC63F"/>
              </a:buClr>
              <a:buSzTx/>
              <a:buFontTx/>
              <a:buChar char="■"/>
              <a:tabLst>
                <a:tab pos="266700" algn="l"/>
              </a:tabLst>
              <a:defRPr/>
            </a:pPr>
            <a:r>
              <a:rPr kumimoji="0" sz="2000" b="0" i="0" u="none" strike="noStrike" kern="0" cap="none" spc="0" normalizeH="0" baseline="0" noProof="0" dirty="0">
                <a:ln>
                  <a:noFill/>
                </a:ln>
                <a:solidFill>
                  <a:srgbClr val="3B3B3B"/>
                </a:solidFill>
                <a:effectLst/>
                <a:uLnTx/>
                <a:uFillTx/>
                <a:latin typeface="Arial"/>
                <a:cs typeface="Arial"/>
              </a:rPr>
              <a:t>SAA</a:t>
            </a:r>
            <a:r>
              <a:rPr kumimoji="0" sz="2000" b="0" i="0" u="none" strike="noStrike" kern="0" cap="none" spc="-13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transmission</a:t>
            </a:r>
            <a:r>
              <a:rPr kumimoji="0" sz="2000" b="0" i="0" u="none" strike="noStrike" kern="0" cap="none" spc="-2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can</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also</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be</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used</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for</a:t>
            </a:r>
            <a:r>
              <a:rPr kumimoji="0" sz="2000" b="0" i="0" u="none" strike="noStrike" kern="0" cap="none" spc="-20"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already</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awarded</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offshore</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wind,</a:t>
            </a:r>
            <a:r>
              <a:rPr kumimoji="0" sz="2000" b="0" i="0" u="none" strike="noStrike" kern="0" cap="none" spc="-20" normalizeH="0" baseline="0" noProof="0" dirty="0">
                <a:ln>
                  <a:noFill/>
                </a:ln>
                <a:solidFill>
                  <a:srgbClr val="3B3B3B"/>
                </a:solidFill>
                <a:effectLst/>
                <a:uLnTx/>
                <a:uFillTx/>
                <a:latin typeface="Arial"/>
                <a:cs typeface="Arial"/>
              </a:rPr>
              <a:t> </a:t>
            </a:r>
            <a:r>
              <a:rPr kumimoji="0" sz="2000" b="0" i="0" u="none" strike="noStrike" kern="0" cap="none" spc="-10" normalizeH="0" baseline="0" noProof="0" dirty="0">
                <a:ln>
                  <a:noFill/>
                </a:ln>
                <a:solidFill>
                  <a:srgbClr val="3B3B3B"/>
                </a:solidFill>
                <a:effectLst/>
                <a:uLnTx/>
                <a:uFillTx/>
                <a:latin typeface="Arial"/>
                <a:cs typeface="Arial"/>
              </a:rPr>
              <a:t>potentially </a:t>
            </a:r>
            <a:r>
              <a:rPr kumimoji="0" sz="2000" b="0" i="0" u="none" strike="noStrike" kern="0" cap="none" spc="0" normalizeH="0" baseline="0" noProof="0" dirty="0">
                <a:ln>
                  <a:noFill/>
                </a:ln>
                <a:solidFill>
                  <a:srgbClr val="3B3B3B"/>
                </a:solidFill>
                <a:effectLst/>
                <a:uLnTx/>
                <a:uFillTx/>
                <a:latin typeface="Arial"/>
                <a:cs typeface="Arial"/>
              </a:rPr>
              <a:t>eliminating</a:t>
            </a:r>
            <a:r>
              <a:rPr kumimoji="0" sz="2000" b="0" i="0" u="none" strike="noStrike" kern="0" cap="none" spc="-1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another </a:t>
            </a:r>
            <a:r>
              <a:rPr kumimoji="0" sz="2000" b="0" i="0" u="none" strike="noStrike" kern="0" cap="none" spc="-10" normalizeH="0" baseline="0" noProof="0" dirty="0">
                <a:ln>
                  <a:noFill/>
                </a:ln>
                <a:solidFill>
                  <a:srgbClr val="3B3B3B"/>
                </a:solidFill>
                <a:effectLst/>
                <a:uLnTx/>
                <a:uFillTx/>
                <a:latin typeface="Arial"/>
                <a:cs typeface="Arial"/>
              </a:rPr>
              <a:t>multi-</a:t>
            </a:r>
            <a:r>
              <a:rPr kumimoji="0" sz="2000" b="0" i="0" u="none" strike="noStrike" kern="0" cap="none" spc="0" normalizeH="0" baseline="0" noProof="0" dirty="0">
                <a:ln>
                  <a:noFill/>
                </a:ln>
                <a:solidFill>
                  <a:srgbClr val="3B3B3B"/>
                </a:solidFill>
                <a:effectLst/>
                <a:uLnTx/>
                <a:uFillTx/>
                <a:latin typeface="Arial"/>
                <a:cs typeface="Arial"/>
              </a:rPr>
              <a:t>hundred</a:t>
            </a:r>
            <a:r>
              <a:rPr kumimoji="0" sz="2000" b="0" i="0" u="none" strike="noStrike" kern="0" cap="none" spc="-5" normalizeH="0" baseline="0" noProof="0" dirty="0">
                <a:ln>
                  <a:noFill/>
                </a:ln>
                <a:solidFill>
                  <a:srgbClr val="3B3B3B"/>
                </a:solidFill>
                <a:effectLst/>
                <a:uLnTx/>
                <a:uFillTx/>
                <a:latin typeface="Arial"/>
                <a:cs typeface="Arial"/>
              </a:rPr>
              <a:t> </a:t>
            </a:r>
            <a:r>
              <a:rPr kumimoji="0" sz="2000" b="0" i="0" u="none" strike="noStrike" kern="0" cap="none" spc="0" normalizeH="0" baseline="0" noProof="0" dirty="0">
                <a:ln>
                  <a:noFill/>
                </a:ln>
                <a:solidFill>
                  <a:srgbClr val="3B3B3B"/>
                </a:solidFill>
                <a:effectLst/>
                <a:uLnTx/>
                <a:uFillTx/>
                <a:latin typeface="Arial"/>
                <a:cs typeface="Arial"/>
              </a:rPr>
              <a:t>million transmission </a:t>
            </a:r>
            <a:r>
              <a:rPr kumimoji="0" sz="2000" b="0" i="0" u="none" strike="noStrike" kern="0" cap="none" spc="-10" normalizeH="0" baseline="0" noProof="0" dirty="0">
                <a:ln>
                  <a:noFill/>
                </a:ln>
                <a:solidFill>
                  <a:srgbClr val="3B3B3B"/>
                </a:solidFill>
                <a:effectLst/>
                <a:uLnTx/>
                <a:uFillTx/>
                <a:latin typeface="Arial"/>
                <a:cs typeface="Arial"/>
              </a:rPr>
              <a:t>connection</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727462" y="5900420"/>
            <a:ext cx="7037705" cy="385445"/>
          </a:xfrm>
          <a:prstGeom prst="rect">
            <a:avLst/>
          </a:prstGeom>
        </p:spPr>
        <p:txBody>
          <a:bodyPr vert="horz" wrap="square" lIns="0" tIns="23495" rIns="0" bIns="0" rtlCol="0">
            <a:spAutoFit/>
          </a:bodyPr>
          <a:lstStyle/>
          <a:p>
            <a:pPr marL="38100" marR="30480" lvl="0" indent="0" defTabSz="914400" eaLnBrk="1" fontAlgn="auto" latinLnBrk="0" hangingPunct="1">
              <a:lnSpc>
                <a:spcPts val="1390"/>
              </a:lnSpc>
              <a:spcBef>
                <a:spcPts val="185"/>
              </a:spcBef>
              <a:spcAft>
                <a:spcPts val="0"/>
              </a:spcAft>
              <a:buClrTx/>
              <a:buSzTx/>
              <a:buFontTx/>
              <a:buNone/>
              <a:tabLst/>
              <a:defRPr/>
            </a:pPr>
            <a:r>
              <a:rPr kumimoji="0" sz="1200" b="0" i="0" u="none" strike="noStrike" kern="0" cap="none" spc="0" normalizeH="0" baseline="27777" noProof="0" dirty="0">
                <a:ln>
                  <a:noFill/>
                </a:ln>
                <a:solidFill>
                  <a:sysClr val="windowText" lastClr="000000"/>
                </a:solidFill>
                <a:effectLst/>
                <a:uLnTx/>
                <a:uFillTx/>
                <a:latin typeface="Arial"/>
                <a:cs typeface="Arial"/>
              </a:rPr>
              <a:t>1</a:t>
            </a:r>
            <a:r>
              <a:rPr kumimoji="0" sz="1200" b="0" i="0" u="none" strike="noStrike" kern="0" cap="none" spc="217" normalizeH="0" baseline="27777" noProof="0" dirty="0">
                <a:ln>
                  <a:noFill/>
                </a:ln>
                <a:solidFill>
                  <a:sysClr val="windowText" lastClr="000000"/>
                </a:solidFill>
                <a:effectLst/>
                <a:uLnTx/>
                <a:uFillTx/>
                <a:latin typeface="Arial"/>
                <a:cs typeface="Arial"/>
              </a:rPr>
              <a:t> </a:t>
            </a:r>
            <a:r>
              <a:rPr kumimoji="0" sz="1200" b="0" i="0" u="sng" strike="noStrike" kern="0" cap="none" spc="-10" normalizeH="0" baseline="0" noProof="0" dirty="0">
                <a:ln>
                  <a:noFill/>
                </a:ln>
                <a:solidFill>
                  <a:srgbClr val="0563C1"/>
                </a:solidFill>
                <a:effectLst/>
                <a:uLnTx/>
                <a:uFill>
                  <a:solidFill>
                    <a:srgbClr val="0563C1"/>
                  </a:solidFill>
                </a:uFill>
                <a:latin typeface="Arial"/>
                <a:cs typeface="Arial"/>
              </a:rPr>
              <a:t>https://</a:t>
            </a:r>
            <a:r>
              <a:rPr kumimoji="0" sz="1200" b="0" i="0" u="sng" strike="noStrike" kern="0" cap="none" spc="-10" normalizeH="0" baseline="0" noProof="0" dirty="0">
                <a:ln>
                  <a:noFill/>
                </a:ln>
                <a:solidFill>
                  <a:srgbClr val="0563C1"/>
                </a:solidFill>
                <a:effectLst/>
                <a:uLnTx/>
                <a:uFill>
                  <a:solidFill>
                    <a:srgbClr val="0563C1"/>
                  </a:solidFill>
                </a:uFill>
                <a:latin typeface="Arial"/>
                <a:cs typeface="Arial"/>
                <a:hlinkClick r:id="rId4"/>
              </a:rPr>
              <a:t>www.brattle.com/wp-content/uploads/2021/05/18939_offshore_transmission_in_new_england_-</a:t>
            </a:r>
            <a:r>
              <a:rPr kumimoji="0" sz="1200" b="0" i="0" u="none" strike="noStrike" kern="0" cap="none" spc="-10" normalizeH="0" baseline="0" noProof="0" dirty="0">
                <a:ln>
                  <a:noFill/>
                </a:ln>
                <a:solidFill>
                  <a:srgbClr val="0563C1"/>
                </a:solidFill>
                <a:effectLst/>
                <a:uLnTx/>
                <a:uFillTx/>
                <a:latin typeface="Arial"/>
                <a:cs typeface="Arial"/>
              </a:rPr>
              <a:t> </a:t>
            </a:r>
            <a:r>
              <a:rPr kumimoji="0" sz="1200" b="0" i="0" u="sng" strike="noStrike" kern="0" cap="none" spc="-10" normalizeH="0" baseline="0" noProof="0" dirty="0">
                <a:ln>
                  <a:noFill/>
                </a:ln>
                <a:solidFill>
                  <a:srgbClr val="0563C1"/>
                </a:solidFill>
                <a:effectLst/>
                <a:uLnTx/>
                <a:uFill>
                  <a:solidFill>
                    <a:srgbClr val="0563C1"/>
                  </a:solidFill>
                </a:uFill>
                <a:latin typeface="Arial"/>
                <a:cs typeface="Arial"/>
              </a:rPr>
              <a:t>the_benefits_of_a_better-planned_grid_brattle.pdf</a:t>
            </a:r>
            <a:r>
              <a:rPr kumimoji="0" sz="1200" b="0" i="0" u="none" strike="noStrike" kern="0" cap="none" spc="105" normalizeH="0" baseline="0" noProof="0" dirty="0">
                <a:ln>
                  <a:noFill/>
                </a:ln>
                <a:solidFill>
                  <a:srgbClr val="0563C1"/>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at</a:t>
            </a:r>
            <a:r>
              <a:rPr kumimoji="0" sz="1200" b="0" i="0" u="none" strike="noStrike" kern="0" cap="none" spc="10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page</a:t>
            </a:r>
            <a:r>
              <a:rPr kumimoji="0" sz="1200" b="0" i="0" u="none" strike="noStrike" kern="0" cap="none" spc="90" normalizeH="0" baseline="0" noProof="0" dirty="0">
                <a:ln>
                  <a:noFill/>
                </a:ln>
                <a:solidFill>
                  <a:sysClr val="windowText" lastClr="000000"/>
                </a:solidFill>
                <a:effectLst/>
                <a:uLnTx/>
                <a:uFillTx/>
                <a:latin typeface="Arial"/>
                <a:cs typeface="Arial"/>
              </a:rPr>
              <a:t> </a:t>
            </a:r>
            <a:r>
              <a:rPr kumimoji="0" sz="1200" b="0" i="0" u="none" strike="noStrike" kern="0" cap="none" spc="-25" normalizeH="0" baseline="0" noProof="0" dirty="0">
                <a:ln>
                  <a:noFill/>
                </a:ln>
                <a:solidFill>
                  <a:sysClr val="windowText" lastClr="000000"/>
                </a:solidFill>
                <a:effectLst/>
                <a:uLnTx/>
                <a:uFillTx/>
                <a:latin typeface="Arial"/>
                <a:cs typeface="Arial"/>
              </a:rPr>
              <a:t>19.</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33450102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3098" y="506475"/>
            <a:ext cx="436753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0070BB"/>
                </a:solidFill>
              </a:rPr>
              <a:t>Avoided</a:t>
            </a:r>
            <a:r>
              <a:rPr sz="2800" spc="-55" dirty="0">
                <a:solidFill>
                  <a:srgbClr val="0070BB"/>
                </a:solidFill>
              </a:rPr>
              <a:t> </a:t>
            </a:r>
            <a:r>
              <a:rPr sz="2800" dirty="0">
                <a:solidFill>
                  <a:srgbClr val="0070BB"/>
                </a:solidFill>
              </a:rPr>
              <a:t>Costs</a:t>
            </a:r>
            <a:r>
              <a:rPr sz="2800" spc="-45" dirty="0">
                <a:solidFill>
                  <a:srgbClr val="0070BB"/>
                </a:solidFill>
              </a:rPr>
              <a:t> </a:t>
            </a:r>
            <a:r>
              <a:rPr sz="2800" spc="-10" dirty="0">
                <a:solidFill>
                  <a:srgbClr val="0070BB"/>
                </a:solidFill>
              </a:rPr>
              <a:t>Continued</a:t>
            </a:r>
            <a:endParaRPr sz="2800"/>
          </a:p>
        </p:txBody>
      </p:sp>
      <p:sp>
        <p:nvSpPr>
          <p:cNvPr id="5" name="object 5"/>
          <p:cNvSpPr txBox="1">
            <a:spLocks noGrp="1"/>
          </p:cNvSpPr>
          <p:nvPr>
            <p:ph type="sldNum" sz="quarter" idx="7"/>
          </p:nvPr>
        </p:nvSpPr>
        <p:spPr>
          <a:prstGeom prst="rect">
            <a:avLst/>
          </a:prstGeom>
        </p:spPr>
        <p:txBody>
          <a:bodyPr vert="horz" wrap="square" lIns="0" tIns="635" rIns="0" bIns="0" rtlCol="0">
            <a:spAutoFit/>
          </a:bodyPr>
          <a:lstStyle/>
          <a:p>
            <a:pPr marL="38100" marR="0" lvl="0" indent="0" defTabSz="914400" eaLnBrk="1" fontAlgn="auto" latinLnBrk="0" hangingPunct="1">
              <a:lnSpc>
                <a:spcPct val="100000"/>
              </a:lnSpc>
              <a:spcBef>
                <a:spcPts val="5"/>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prstClr val="white"/>
                </a:solidFill>
                <a:effectLst/>
                <a:uLnTx/>
                <a:uFillTx/>
                <a:latin typeface="Arial"/>
                <a:cs typeface="Arial"/>
              </a:rPr>
              <a:pPr marL="38100" marR="0" lvl="0" indent="0" defTabSz="914400" eaLnBrk="1" fontAlgn="auto" latinLnBrk="0" hangingPunct="1">
                <a:lnSpc>
                  <a:spcPct val="100000"/>
                </a:lnSpc>
                <a:spcBef>
                  <a:spcPts val="5"/>
                </a:spcBef>
                <a:spcAft>
                  <a:spcPts val="0"/>
                </a:spcAft>
                <a:buClrTx/>
                <a:buSzTx/>
                <a:buFontTx/>
                <a:buNone/>
                <a:tabLst/>
                <a:defRPr/>
              </a:pPr>
              <a:t>65</a:t>
            </a:fld>
            <a:r>
              <a:rPr kumimoji="0" sz="1000" b="0" i="0" u="none" strike="noStrike" kern="0" cap="none" spc="-25" normalizeH="0" baseline="0" noProof="0" dirty="0">
                <a:ln>
                  <a:noFill/>
                </a:ln>
                <a:solidFill>
                  <a:prstClr val="white"/>
                </a:solidFill>
                <a:effectLst/>
                <a:uLnTx/>
                <a:uFillTx/>
                <a:latin typeface="Arial"/>
                <a:cs typeface="Arial"/>
              </a:rPr>
              <a:t> </a:t>
            </a:r>
          </a:p>
        </p:txBody>
      </p:sp>
      <p:sp>
        <p:nvSpPr>
          <p:cNvPr id="6" name="object 6"/>
          <p:cNvSpPr txBox="1">
            <a:spLocks noGrp="1"/>
          </p:cNvSpPr>
          <p:nvPr>
            <p:ph type="ftr" sz="quarter" idx="5"/>
          </p:nvPr>
        </p:nvSpPr>
        <p:spPr>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80" normalizeH="0" baseline="0" noProof="0" dirty="0">
                <a:ln>
                  <a:noFill/>
                </a:ln>
                <a:solidFill>
                  <a:prstClr val="white"/>
                </a:solidFill>
                <a:effectLst/>
                <a:uLnTx/>
                <a:uFillTx/>
                <a:latin typeface="Arial"/>
                <a:cs typeface="Arial"/>
              </a:rPr>
              <a:t>ANBARI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15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a:t>
            </a:r>
            <a:r>
              <a:rPr kumimoji="0" sz="800" b="0" i="0" u="none" strike="noStrike" kern="0" cap="none" spc="16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NEW</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J</a:t>
            </a:r>
            <a:r>
              <a:rPr kumimoji="0" sz="800" b="0" i="0" u="none" strike="noStrike" kern="0" cap="none" spc="-125" normalizeH="0" baseline="0" noProof="0" dirty="0">
                <a:ln>
                  <a:noFill/>
                </a:ln>
                <a:solidFill>
                  <a:prstClr val="white"/>
                </a:solidFill>
                <a:effectLst/>
                <a:uLnTx/>
                <a:uFillTx/>
                <a:latin typeface="Arial"/>
                <a:cs typeface="Arial"/>
              </a:rPr>
              <a:t> </a:t>
            </a:r>
            <a:r>
              <a:rPr kumimoji="0" sz="800" b="0" i="0" u="none" strike="noStrike" kern="0" cap="none" spc="75" normalizeH="0" baseline="0" noProof="0" dirty="0">
                <a:ln>
                  <a:noFill/>
                </a:ln>
                <a:solidFill>
                  <a:prstClr val="white"/>
                </a:solidFill>
                <a:effectLst/>
                <a:uLnTx/>
                <a:uFillTx/>
                <a:latin typeface="Arial"/>
                <a:cs typeface="Arial"/>
              </a:rPr>
              <a:t>ERSEY</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50" normalizeH="0" baseline="0" noProof="0" dirty="0">
                <a:ln>
                  <a:noFill/>
                </a:ln>
                <a:solidFill>
                  <a:prstClr val="white"/>
                </a:solidFill>
                <a:effectLst/>
                <a:uLnTx/>
                <a:uFillTx/>
                <a:latin typeface="Arial"/>
                <a:cs typeface="Arial"/>
              </a:rPr>
              <a:t>BO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ARD</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F</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70" normalizeH="0" baseline="0" noProof="0" dirty="0">
                <a:ln>
                  <a:noFill/>
                </a:ln>
                <a:solidFill>
                  <a:prstClr val="white"/>
                </a:solidFill>
                <a:effectLst/>
                <a:uLnTx/>
                <a:uFillTx/>
                <a:latin typeface="Arial"/>
                <a:cs typeface="Arial"/>
              </a:rPr>
              <a:t>PUBL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60" normalizeH="0" baseline="0" noProof="0" dirty="0">
                <a:ln>
                  <a:noFill/>
                </a:ln>
                <a:solidFill>
                  <a:prstClr val="white"/>
                </a:solidFill>
                <a:effectLst/>
                <a:uLnTx/>
                <a:uFillTx/>
                <a:latin typeface="Arial"/>
                <a:cs typeface="Arial"/>
              </a:rPr>
              <a:t>UTI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45" normalizeH="0" baseline="0" noProof="0" dirty="0">
                <a:ln>
                  <a:noFill/>
                </a:ln>
                <a:solidFill>
                  <a:prstClr val="white"/>
                </a:solidFill>
                <a:effectLst/>
                <a:uLnTx/>
                <a:uFillTx/>
                <a:latin typeface="Arial"/>
                <a:cs typeface="Arial"/>
              </a:rPr>
              <a:t>TI</a:t>
            </a:r>
            <a:r>
              <a:rPr kumimoji="0" sz="800" b="0" i="0" u="none" strike="noStrike" kern="0" cap="none" spc="-114" normalizeH="0" baseline="0" noProof="0" dirty="0">
                <a:ln>
                  <a:noFill/>
                </a:ln>
                <a:solidFill>
                  <a:prstClr val="white"/>
                </a:solidFill>
                <a:effectLst/>
                <a:uLnTx/>
                <a:uFillTx/>
                <a:latin typeface="Arial"/>
                <a:cs typeface="Arial"/>
              </a:rPr>
              <a:t> </a:t>
            </a:r>
            <a:r>
              <a:rPr kumimoji="0" sz="800" b="0" i="0" u="none" strike="noStrike" kern="0" cap="none" spc="15" normalizeH="0" baseline="0" noProof="0" dirty="0">
                <a:ln>
                  <a:noFill/>
                </a:ln>
                <a:solidFill>
                  <a:prstClr val="white"/>
                </a:solidFill>
                <a:effectLst/>
                <a:uLnTx/>
                <a:uFillTx/>
                <a:latin typeface="Arial"/>
                <a:cs typeface="Arial"/>
              </a:rPr>
              <a:t>ES </a:t>
            </a:r>
          </a:p>
        </p:txBody>
      </p:sp>
      <p:sp>
        <p:nvSpPr>
          <p:cNvPr id="3" name="object 3"/>
          <p:cNvSpPr txBox="1"/>
          <p:nvPr/>
        </p:nvSpPr>
        <p:spPr>
          <a:xfrm>
            <a:off x="650240" y="1322323"/>
            <a:ext cx="10887075" cy="3585845"/>
          </a:xfrm>
          <a:prstGeom prst="rect">
            <a:avLst/>
          </a:prstGeom>
        </p:spPr>
        <p:txBody>
          <a:bodyPr vert="horz" wrap="square" lIns="0" tIns="6350" rIns="0" bIns="0" rtlCol="0">
            <a:spAutoFit/>
          </a:bodyPr>
          <a:lstStyle/>
          <a:p>
            <a:pPr marL="60960" marR="400050" lvl="0" indent="0" defTabSz="914400" eaLnBrk="1" fontAlgn="auto" latinLnBrk="0" hangingPunct="1">
              <a:lnSpc>
                <a:spcPct val="102200"/>
              </a:lnSpc>
              <a:spcBef>
                <a:spcPts val="50"/>
              </a:spcBef>
              <a:spcAft>
                <a:spcPts val="0"/>
              </a:spcAft>
              <a:buClrTx/>
              <a:buSzTx/>
              <a:buFontTx/>
              <a:buNone/>
              <a:tabLst/>
              <a:defRPr/>
            </a:pPr>
            <a:r>
              <a:rPr kumimoji="0" sz="1800" b="1" i="0" u="none" strike="noStrike" kern="0" cap="none" spc="0" normalizeH="0" baseline="0" noProof="0" dirty="0">
                <a:ln>
                  <a:noFill/>
                </a:ln>
                <a:solidFill>
                  <a:srgbClr val="3B3B3B"/>
                </a:solidFill>
                <a:effectLst/>
                <a:uLnTx/>
                <a:uFillTx/>
                <a:latin typeface="Arial"/>
                <a:cs typeface="Arial"/>
              </a:rPr>
              <a:t>Planned</a:t>
            </a:r>
            <a:r>
              <a:rPr kumimoji="0" sz="1800" b="1" i="0" u="none" strike="noStrike" kern="0" cap="none" spc="-30" normalizeH="0" baseline="0" noProof="0" dirty="0">
                <a:ln>
                  <a:noFill/>
                </a:ln>
                <a:solidFill>
                  <a:srgbClr val="3B3B3B"/>
                </a:solidFill>
                <a:effectLst/>
                <a:uLnTx/>
                <a:uFillTx/>
                <a:latin typeface="Arial"/>
                <a:cs typeface="Arial"/>
              </a:rPr>
              <a:t> </a:t>
            </a:r>
            <a:r>
              <a:rPr kumimoji="0" sz="1800" b="1" i="0" u="none" strike="noStrike" kern="0" cap="none" spc="-10" normalizeH="0" baseline="0" noProof="0" dirty="0">
                <a:ln>
                  <a:noFill/>
                </a:ln>
                <a:solidFill>
                  <a:srgbClr val="3B3B3B"/>
                </a:solidFill>
                <a:effectLst/>
                <a:uLnTx/>
                <a:uFillTx/>
                <a:latin typeface="Arial"/>
                <a:cs typeface="Arial"/>
              </a:rPr>
              <a:t>Transmission</a:t>
            </a:r>
            <a:r>
              <a:rPr kumimoji="0" sz="1800" b="1" i="0" u="none" strike="noStrike" kern="0" cap="none" spc="-3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Enables</a:t>
            </a:r>
            <a:r>
              <a:rPr kumimoji="0" sz="1800" b="1" i="0" u="none" strike="noStrike" kern="0" cap="none" spc="-3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the</a:t>
            </a:r>
            <a:r>
              <a:rPr kumimoji="0" sz="1800" b="1" i="0" u="none" strike="noStrike" kern="0" cap="none" spc="-3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Scaling</a:t>
            </a:r>
            <a:r>
              <a:rPr kumimoji="0" sz="1800" b="1" i="0" u="none" strike="noStrike" kern="0" cap="none" spc="-3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of</a:t>
            </a:r>
            <a:r>
              <a:rPr kumimoji="0" sz="1800" b="1" i="0" u="none" strike="noStrike" kern="0" cap="none" spc="-2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Wind</a:t>
            </a:r>
            <a:r>
              <a:rPr kumimoji="0" sz="1800" b="1" i="0" u="none" strike="noStrike" kern="0" cap="none" spc="-25" normalizeH="0" baseline="0" noProof="0" dirty="0">
                <a:ln>
                  <a:noFill/>
                </a:ln>
                <a:solidFill>
                  <a:srgbClr val="3B3B3B"/>
                </a:solidFill>
                <a:effectLst/>
                <a:uLnTx/>
                <a:uFillTx/>
                <a:latin typeface="Arial"/>
                <a:cs typeface="Arial"/>
              </a:rPr>
              <a:t> </a:t>
            </a:r>
            <a:r>
              <a:rPr kumimoji="0" sz="1800" b="1" i="0" u="none" strike="noStrike" kern="0" cap="none" spc="-10" normalizeH="0" baseline="0" noProof="0" dirty="0">
                <a:ln>
                  <a:noFill/>
                </a:ln>
                <a:solidFill>
                  <a:srgbClr val="3B3B3B"/>
                </a:solidFill>
                <a:effectLst/>
                <a:uLnTx/>
                <a:uFillTx/>
                <a:latin typeface="Arial"/>
                <a:cs typeface="Arial"/>
              </a:rPr>
              <a:t>Energy,</a:t>
            </a:r>
            <a:r>
              <a:rPr kumimoji="0" sz="1800" b="1" i="0" u="none" strike="noStrike" kern="0" cap="none" spc="-3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Reducing</a:t>
            </a:r>
            <a:r>
              <a:rPr kumimoji="0" sz="1800" b="1" i="0" u="none" strike="noStrike" kern="0" cap="none" spc="-3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the</a:t>
            </a:r>
            <a:r>
              <a:rPr kumimoji="0" sz="1800" b="1" i="0" u="none" strike="noStrike" kern="0" cap="none" spc="-3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Cost</a:t>
            </a:r>
            <a:r>
              <a:rPr kumimoji="0" sz="1800" b="1" i="0" u="none" strike="noStrike" kern="0" cap="none" spc="-2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of</a:t>
            </a:r>
            <a:r>
              <a:rPr kumimoji="0" sz="1800" b="1" i="0" u="none" strike="noStrike" kern="0" cap="none" spc="-2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Electricity</a:t>
            </a:r>
            <a:r>
              <a:rPr kumimoji="0" sz="1800" b="1" i="0" u="none" strike="noStrike" kern="0" cap="none" spc="-25" normalizeH="0" baseline="0" noProof="0" dirty="0">
                <a:ln>
                  <a:noFill/>
                </a:ln>
                <a:solidFill>
                  <a:srgbClr val="3B3B3B"/>
                </a:solidFill>
                <a:effectLst/>
                <a:uLnTx/>
                <a:uFillTx/>
                <a:latin typeface="Arial"/>
                <a:cs typeface="Arial"/>
              </a:rPr>
              <a:t> and </a:t>
            </a:r>
            <a:r>
              <a:rPr kumimoji="0" sz="1800" b="1" i="0" u="none" strike="noStrike" kern="0" cap="none" spc="0" normalizeH="0" baseline="0" noProof="0" dirty="0">
                <a:ln>
                  <a:noFill/>
                </a:ln>
                <a:solidFill>
                  <a:srgbClr val="3B3B3B"/>
                </a:solidFill>
                <a:effectLst/>
                <a:uLnTx/>
                <a:uFillTx/>
                <a:latin typeface="Arial"/>
                <a:cs typeface="Arial"/>
              </a:rPr>
              <a:t>Resulting</a:t>
            </a:r>
            <a:r>
              <a:rPr kumimoji="0" sz="1800" b="1" i="0" u="none" strike="noStrike" kern="0" cap="none" spc="-2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in</a:t>
            </a:r>
            <a:r>
              <a:rPr kumimoji="0" sz="1800" b="1" i="0" u="none" strike="noStrike" kern="0" cap="none" spc="-1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Significant</a:t>
            </a:r>
            <a:r>
              <a:rPr kumimoji="0" sz="1800" b="1" i="0" u="none" strike="noStrike" kern="0" cap="none" spc="-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Public</a:t>
            </a:r>
            <a:r>
              <a:rPr kumimoji="0" sz="1800" b="1" i="0" u="none" strike="noStrike" kern="0" cap="none" spc="-1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Health</a:t>
            </a:r>
            <a:r>
              <a:rPr kumimoji="0" sz="1800" b="1" i="0" u="none" strike="noStrike" kern="0" cap="none" spc="-5" normalizeH="0" baseline="0" noProof="0" dirty="0">
                <a:ln>
                  <a:noFill/>
                </a:ln>
                <a:solidFill>
                  <a:srgbClr val="3B3B3B"/>
                </a:solidFill>
                <a:effectLst/>
                <a:uLnTx/>
                <a:uFillTx/>
                <a:latin typeface="Arial"/>
                <a:cs typeface="Arial"/>
              </a:rPr>
              <a:t> </a:t>
            </a:r>
            <a:r>
              <a:rPr kumimoji="0" sz="1800" b="1" i="0" u="none" strike="noStrike" kern="0" cap="none" spc="-10" normalizeH="0" baseline="0" noProof="0" dirty="0">
                <a:ln>
                  <a:noFill/>
                </a:ln>
                <a:solidFill>
                  <a:srgbClr val="3B3B3B"/>
                </a:solidFill>
                <a:effectLst/>
                <a:uLnTx/>
                <a:uFillTx/>
                <a:latin typeface="Arial"/>
                <a:cs typeface="Arial"/>
              </a:rPr>
              <a:t>Benefits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89560" marR="869315" lvl="0" indent="-228600" defTabSz="914400" eaLnBrk="1" fontAlgn="auto" latinLnBrk="0" hangingPunct="1">
              <a:lnSpc>
                <a:spcPct val="102200"/>
              </a:lnSpc>
              <a:spcBef>
                <a:spcPts val="1080"/>
              </a:spcBef>
              <a:spcAft>
                <a:spcPts val="0"/>
              </a:spcAft>
              <a:buClr>
                <a:srgbClr val="0070BB"/>
              </a:buClr>
              <a:buSzTx/>
              <a:buFontTx/>
              <a:buChar char="■"/>
              <a:tabLst>
                <a:tab pos="290195" algn="l"/>
              </a:tabLst>
              <a:defRPr/>
            </a:pPr>
            <a:r>
              <a:rPr kumimoji="0" sz="1800" b="0" i="0" u="none" strike="noStrike" kern="0" cap="none" spc="0" normalizeH="0" baseline="0" noProof="0" dirty="0">
                <a:ln>
                  <a:noFill/>
                </a:ln>
                <a:solidFill>
                  <a:srgbClr val="3B3B3B"/>
                </a:solidFill>
                <a:effectLst/>
                <a:uLnTx/>
                <a:uFillTx/>
                <a:latin typeface="Arial"/>
                <a:cs typeface="Arial"/>
              </a:rPr>
              <a:t>A</a:t>
            </a:r>
            <a:r>
              <a:rPr kumimoji="0" sz="1800" b="0" i="0" u="none" strike="noStrike" kern="0" cap="none" spc="-114"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2020</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ISO</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New</a:t>
            </a:r>
            <a:r>
              <a:rPr kumimoji="0" sz="1800" b="0" i="0" u="none" strike="noStrike" kern="0" cap="none" spc="-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England</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study</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found</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that</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8</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GWs</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of</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wind</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1" u="none" strike="noStrike" kern="0" cap="none" spc="0" normalizeH="0" baseline="0" noProof="0" dirty="0">
                <a:ln>
                  <a:noFill/>
                </a:ln>
                <a:solidFill>
                  <a:srgbClr val="3B3B3B"/>
                </a:solidFill>
                <a:effectLst/>
                <a:uLnTx/>
                <a:uFillTx/>
                <a:latin typeface="Arial"/>
                <a:cs typeface="Arial"/>
              </a:rPr>
              <a:t>lowered</a:t>
            </a:r>
            <a:r>
              <a:rPr kumimoji="0" sz="1800" b="0" i="1" u="none" strike="noStrike" kern="0" cap="none" spc="-15" normalizeH="0" baseline="0" noProof="0" dirty="0">
                <a:ln>
                  <a:noFill/>
                </a:ln>
                <a:solidFill>
                  <a:srgbClr val="3B3B3B"/>
                </a:solidFill>
                <a:effectLst/>
                <a:uLnTx/>
                <a:uFillTx/>
                <a:latin typeface="Arial"/>
                <a:cs typeface="Arial"/>
              </a:rPr>
              <a:t> </a:t>
            </a:r>
            <a:r>
              <a:rPr kumimoji="0" sz="1800" b="0" i="1" u="none" strike="noStrike" kern="0" cap="none" spc="-25" normalizeH="0" baseline="0" noProof="0" dirty="0">
                <a:ln>
                  <a:noFill/>
                </a:ln>
                <a:solidFill>
                  <a:srgbClr val="3B3B3B"/>
                </a:solidFill>
                <a:effectLst/>
                <a:uLnTx/>
                <a:uFillTx/>
                <a:latin typeface="Arial"/>
                <a:cs typeface="Arial"/>
              </a:rPr>
              <a:t>RTO-</a:t>
            </a:r>
            <a:r>
              <a:rPr kumimoji="0" sz="1800" b="0" i="1" u="none" strike="noStrike" kern="0" cap="none" spc="0" normalizeH="0" baseline="0" noProof="0" dirty="0">
                <a:ln>
                  <a:noFill/>
                </a:ln>
                <a:solidFill>
                  <a:srgbClr val="3B3B3B"/>
                </a:solidFill>
                <a:effectLst/>
                <a:uLnTx/>
                <a:uFillTx/>
                <a:latin typeface="Arial"/>
                <a:cs typeface="Arial"/>
              </a:rPr>
              <a:t>wide</a:t>
            </a:r>
            <a:r>
              <a:rPr kumimoji="0" sz="1800" b="0" i="1" u="none" strike="noStrike" kern="0" cap="none" spc="-15" normalizeH="0" baseline="0" noProof="0" dirty="0">
                <a:ln>
                  <a:noFill/>
                </a:ln>
                <a:solidFill>
                  <a:srgbClr val="3B3B3B"/>
                </a:solidFill>
                <a:effectLst/>
                <a:uLnTx/>
                <a:uFillTx/>
                <a:latin typeface="Arial"/>
                <a:cs typeface="Arial"/>
              </a:rPr>
              <a:t> </a:t>
            </a:r>
            <a:r>
              <a:rPr kumimoji="0" sz="1800" b="0" i="1" u="none" strike="noStrike" kern="0" cap="none" spc="0" normalizeH="0" baseline="0" noProof="0" dirty="0">
                <a:ln>
                  <a:noFill/>
                </a:ln>
                <a:solidFill>
                  <a:srgbClr val="3B3B3B"/>
                </a:solidFill>
                <a:effectLst/>
                <a:uLnTx/>
                <a:uFillTx/>
                <a:latin typeface="Arial"/>
                <a:cs typeface="Arial"/>
              </a:rPr>
              <a:t>production</a:t>
            </a:r>
            <a:r>
              <a:rPr kumimoji="0" sz="1800" b="0" i="1" u="none" strike="noStrike" kern="0" cap="none" spc="-15" normalizeH="0" baseline="0" noProof="0" dirty="0">
                <a:ln>
                  <a:noFill/>
                </a:ln>
                <a:solidFill>
                  <a:srgbClr val="3B3B3B"/>
                </a:solidFill>
                <a:effectLst/>
                <a:uLnTx/>
                <a:uFillTx/>
                <a:latin typeface="Arial"/>
                <a:cs typeface="Arial"/>
              </a:rPr>
              <a:t> </a:t>
            </a:r>
            <a:r>
              <a:rPr kumimoji="0" sz="1800" b="0" i="1" u="none" strike="noStrike" kern="0" cap="none" spc="0" normalizeH="0" baseline="0" noProof="0" dirty="0">
                <a:ln>
                  <a:noFill/>
                </a:ln>
                <a:solidFill>
                  <a:srgbClr val="3B3B3B"/>
                </a:solidFill>
                <a:effectLst/>
                <a:uLnTx/>
                <a:uFillTx/>
                <a:latin typeface="Arial"/>
                <a:cs typeface="Arial"/>
              </a:rPr>
              <a:t>cost</a:t>
            </a:r>
            <a:r>
              <a:rPr kumimoji="0" sz="1800" b="0" i="1" u="none" strike="noStrike" kern="0" cap="none" spc="-10" normalizeH="0" baseline="0" noProof="0" dirty="0">
                <a:ln>
                  <a:noFill/>
                </a:ln>
                <a:solidFill>
                  <a:srgbClr val="3B3B3B"/>
                </a:solidFill>
                <a:effectLst/>
                <a:uLnTx/>
                <a:uFillTx/>
                <a:latin typeface="Arial"/>
                <a:cs typeface="Arial"/>
              </a:rPr>
              <a:t> </a:t>
            </a:r>
            <a:r>
              <a:rPr kumimoji="0" sz="1800" b="0" i="1" u="none" strike="noStrike" kern="0" cap="none" spc="-25" normalizeH="0" baseline="0" noProof="0" dirty="0">
                <a:ln>
                  <a:noFill/>
                </a:ln>
                <a:solidFill>
                  <a:srgbClr val="3B3B3B"/>
                </a:solidFill>
                <a:effectLst/>
                <a:uLnTx/>
                <a:uFillTx/>
                <a:latin typeface="Arial"/>
                <a:cs typeface="Arial"/>
              </a:rPr>
              <a:t>for </a:t>
            </a:r>
            <a:r>
              <a:rPr kumimoji="0" sz="1800" b="0" i="1" u="none" strike="noStrike" kern="0" cap="none" spc="0" normalizeH="0" baseline="0" noProof="0" dirty="0">
                <a:ln>
                  <a:noFill/>
                </a:ln>
                <a:solidFill>
                  <a:srgbClr val="3B3B3B"/>
                </a:solidFill>
                <a:effectLst/>
                <a:uLnTx/>
                <a:uFillTx/>
                <a:latin typeface="Arial"/>
                <a:cs typeface="Arial"/>
              </a:rPr>
              <a:t>electricity</a:t>
            </a:r>
            <a:r>
              <a:rPr kumimoji="0" sz="1800" b="0" i="1" u="none" strike="noStrike" kern="0" cap="none" spc="-25" normalizeH="0" baseline="0" noProof="0" dirty="0">
                <a:ln>
                  <a:noFill/>
                </a:ln>
                <a:solidFill>
                  <a:srgbClr val="3B3B3B"/>
                </a:solidFill>
                <a:effectLst/>
                <a:uLnTx/>
                <a:uFillTx/>
                <a:latin typeface="Arial"/>
                <a:cs typeface="Arial"/>
              </a:rPr>
              <a:t> </a:t>
            </a:r>
            <a:r>
              <a:rPr kumimoji="0" sz="1800" b="0" i="1" u="none" strike="noStrike" kern="0" cap="none" spc="0" normalizeH="0" baseline="0" noProof="0" dirty="0">
                <a:ln>
                  <a:noFill/>
                </a:ln>
                <a:solidFill>
                  <a:srgbClr val="3B3B3B"/>
                </a:solidFill>
                <a:effectLst/>
                <a:uLnTx/>
                <a:uFillTx/>
                <a:latin typeface="Arial"/>
                <a:cs typeface="Arial"/>
              </a:rPr>
              <a:t>by</a:t>
            </a:r>
            <a:r>
              <a:rPr kumimoji="0" sz="1800" b="0" i="1" u="none" strike="noStrike" kern="0" cap="none" spc="-10" normalizeH="0" baseline="0" noProof="0" dirty="0">
                <a:ln>
                  <a:noFill/>
                </a:ln>
                <a:solidFill>
                  <a:srgbClr val="3B3B3B"/>
                </a:solidFill>
                <a:effectLst/>
                <a:uLnTx/>
                <a:uFillTx/>
                <a:latin typeface="Arial"/>
                <a:cs typeface="Arial"/>
              </a:rPr>
              <a:t> one-</a:t>
            </a:r>
            <a:r>
              <a:rPr kumimoji="0" sz="1800" b="0" i="1" u="none" strike="noStrike" kern="0" cap="none" spc="0" normalizeH="0" baseline="0" noProof="0" dirty="0">
                <a:ln>
                  <a:noFill/>
                </a:ln>
                <a:solidFill>
                  <a:srgbClr val="3B3B3B"/>
                </a:solidFill>
                <a:effectLst/>
                <a:uLnTx/>
                <a:uFillTx/>
                <a:latin typeface="Arial"/>
                <a:cs typeface="Arial"/>
              </a:rPr>
              <a:t>half</a:t>
            </a:r>
            <a:r>
              <a:rPr kumimoji="0" sz="1800" b="0" i="0" u="none" strike="noStrike" kern="0" cap="none" spc="0" normalizeH="0" baseline="0" noProof="0" dirty="0">
                <a:ln>
                  <a:noFill/>
                </a:ln>
                <a:solidFill>
                  <a:srgbClr val="3B3B3B"/>
                </a:solidFill>
                <a:effectLst/>
                <a:uLnTx/>
                <a:uFillTx/>
                <a:latin typeface="Arial"/>
                <a:cs typeface="Arial"/>
              </a:rPr>
              <a:t>,</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and</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reduced</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carbon</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emissions</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by</a:t>
            </a:r>
            <a:r>
              <a:rPr kumimoji="0" sz="1800" b="0" i="0" u="none" strike="noStrike" kern="0" cap="none" spc="-10" normalizeH="0" baseline="0" noProof="0" dirty="0">
                <a:ln>
                  <a:noFill/>
                </a:ln>
                <a:solidFill>
                  <a:srgbClr val="3B3B3B"/>
                </a:solidFill>
                <a:effectLst/>
                <a:uLnTx/>
                <a:uFillTx/>
                <a:latin typeface="Arial"/>
                <a:cs typeface="Arial"/>
              </a:rPr>
              <a:t> one-third</a:t>
            </a:r>
            <a:r>
              <a:rPr kumimoji="0" sz="1800" b="0" i="0" u="none" strike="noStrike" kern="0" cap="none" spc="-15" normalizeH="0" baseline="23148" noProof="0" dirty="0">
                <a:ln>
                  <a:noFill/>
                </a:ln>
                <a:solidFill>
                  <a:srgbClr val="3B3B3B"/>
                </a:solidFill>
                <a:effectLst/>
                <a:uLnTx/>
                <a:uFillTx/>
                <a:latin typeface="Arial"/>
                <a:cs typeface="Arial"/>
              </a:rPr>
              <a:t>2</a:t>
            </a:r>
            <a:endParaRPr kumimoji="0" sz="1800" b="0" i="0" u="none" strike="noStrike" kern="0" cap="none" spc="0" normalizeH="0" baseline="23148"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
                <a:srgbClr val="0070BB"/>
              </a:buClr>
              <a:buSzTx/>
              <a:buFont typeface="Arial"/>
              <a:buChar char="■"/>
              <a:tabLst/>
              <a:defRPr/>
            </a:pPr>
            <a:endParaRPr kumimoji="0" sz="2700" b="0" i="0" u="none" strike="noStrike" kern="0" cap="none" spc="0" normalizeH="0" baseline="0" noProof="0">
              <a:ln>
                <a:noFill/>
              </a:ln>
              <a:solidFill>
                <a:sysClr val="windowText" lastClr="000000"/>
              </a:solidFill>
              <a:effectLst/>
              <a:uLnTx/>
              <a:uFillTx/>
              <a:latin typeface="Arial"/>
              <a:cs typeface="Arial"/>
            </a:endParaRPr>
          </a:p>
          <a:p>
            <a:pPr marL="336550" marR="43180" lvl="0" indent="-285750" defTabSz="914400" eaLnBrk="1" fontAlgn="auto" latinLnBrk="0" hangingPunct="1">
              <a:lnSpc>
                <a:spcPct val="99600"/>
              </a:lnSpc>
              <a:spcBef>
                <a:spcPts val="0"/>
              </a:spcBef>
              <a:spcAft>
                <a:spcPts val="0"/>
              </a:spcAft>
              <a:buClr>
                <a:srgbClr val="0070BB"/>
              </a:buClr>
              <a:buSzTx/>
              <a:buFontTx/>
              <a:buChar char="■"/>
              <a:tabLst>
                <a:tab pos="335915" algn="l"/>
                <a:tab pos="336550" algn="l"/>
              </a:tabLst>
              <a:defRPr/>
            </a:pPr>
            <a:r>
              <a:rPr kumimoji="0" sz="1800" b="0" i="0" u="none" strike="noStrike" kern="0" cap="none" spc="0" normalizeH="0" baseline="0" noProof="0" dirty="0">
                <a:ln>
                  <a:noFill/>
                </a:ln>
                <a:solidFill>
                  <a:srgbClr val="3B3B3B"/>
                </a:solidFill>
                <a:effectLst/>
                <a:uLnTx/>
                <a:uFillTx/>
                <a:latin typeface="Arial"/>
                <a:cs typeface="Arial"/>
              </a:rPr>
              <a:t>The</a:t>
            </a:r>
            <a:r>
              <a:rPr kumimoji="0" sz="1800" b="0" i="0" u="none" strike="noStrike" kern="0" cap="none" spc="-40" normalizeH="0" baseline="0" noProof="0" dirty="0">
                <a:ln>
                  <a:noFill/>
                </a:ln>
                <a:solidFill>
                  <a:srgbClr val="3B3B3B"/>
                </a:solidFill>
                <a:effectLst/>
                <a:uLnTx/>
                <a:uFillTx/>
                <a:latin typeface="Arial"/>
                <a:cs typeface="Arial"/>
              </a:rPr>
              <a:t> </a:t>
            </a:r>
            <a:r>
              <a:rPr kumimoji="0" sz="1800" b="0" i="0" u="none" strike="noStrike" kern="0" cap="none" spc="-50" normalizeH="0" baseline="0" noProof="0" dirty="0">
                <a:ln>
                  <a:noFill/>
                </a:ln>
                <a:solidFill>
                  <a:srgbClr val="3B3B3B"/>
                </a:solidFill>
                <a:effectLst/>
                <a:uLnTx/>
                <a:uFillTx/>
                <a:latin typeface="Arial"/>
                <a:cs typeface="Arial"/>
              </a:rPr>
              <a:t>EPA</a:t>
            </a:r>
            <a:r>
              <a:rPr kumimoji="0" sz="1800" b="0" i="0" u="none" strike="noStrike" kern="0" cap="none" spc="-10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has</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noted</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that</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“[h]ealth</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research</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has</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established</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relationships</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between</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air</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pollution,</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25" normalizeH="0" baseline="0" noProof="0" dirty="0">
                <a:ln>
                  <a:noFill/>
                </a:ln>
                <a:solidFill>
                  <a:srgbClr val="3B3B3B"/>
                </a:solidFill>
                <a:effectLst/>
                <a:uLnTx/>
                <a:uFillTx/>
                <a:latin typeface="Arial"/>
                <a:cs typeface="Arial"/>
              </a:rPr>
              <a:t>air</a:t>
            </a:r>
            <a:r>
              <a:rPr kumimoji="0" sz="1800" b="0" i="0" u="none" strike="noStrike" kern="0" cap="none" spc="500" normalizeH="0" baseline="0" noProof="0" dirty="0">
                <a:ln>
                  <a:noFill/>
                </a:ln>
                <a:solidFill>
                  <a:srgbClr val="3B3B3B"/>
                </a:solidFill>
                <a:effectLst/>
                <a:uLnTx/>
                <a:uFillTx/>
                <a:latin typeface="Arial"/>
                <a:cs typeface="Arial"/>
              </a:rPr>
              <a:t> </a:t>
            </a:r>
            <a:r>
              <a:rPr kumimoji="0" sz="1800" b="0" i="0" u="none" strike="noStrike" kern="0" cap="none" spc="-10" normalizeH="0" baseline="0" noProof="0" dirty="0">
                <a:ln>
                  <a:noFill/>
                </a:ln>
                <a:solidFill>
                  <a:srgbClr val="3B3B3B"/>
                </a:solidFill>
                <a:effectLst/>
                <a:uLnTx/>
                <a:uFillTx/>
                <a:latin typeface="Arial"/>
                <a:cs typeface="Arial"/>
              </a:rPr>
              <a:t>quality,</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and</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health</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effects</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that</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range</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from</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respiratory</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symptoms</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and</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missing</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day</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of</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school</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or</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work,</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25" normalizeH="0" baseline="0" noProof="0" dirty="0">
                <a:ln>
                  <a:noFill/>
                </a:ln>
                <a:solidFill>
                  <a:srgbClr val="3B3B3B"/>
                </a:solidFill>
                <a:effectLst/>
                <a:uLnTx/>
                <a:uFillTx/>
                <a:latin typeface="Arial"/>
                <a:cs typeface="Arial"/>
              </a:rPr>
              <a:t>to </a:t>
            </a:r>
            <a:r>
              <a:rPr kumimoji="0" sz="1800" b="0" i="0" u="none" strike="noStrike" kern="0" cap="none" spc="0" normalizeH="0" baseline="0" noProof="0" dirty="0">
                <a:ln>
                  <a:noFill/>
                </a:ln>
                <a:solidFill>
                  <a:srgbClr val="3B3B3B"/>
                </a:solidFill>
                <a:effectLst/>
                <a:uLnTx/>
                <a:uFillTx/>
                <a:latin typeface="Arial"/>
                <a:cs typeface="Arial"/>
              </a:rPr>
              <a:t>severe</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effects</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such</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as</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hospital</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admissions,</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heart</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attacks,</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onset</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of</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chronic</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heart</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and</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lung</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diseases,</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25" normalizeH="0" baseline="0" noProof="0" dirty="0">
                <a:ln>
                  <a:noFill/>
                </a:ln>
                <a:solidFill>
                  <a:srgbClr val="3B3B3B"/>
                </a:solidFill>
                <a:effectLst/>
                <a:uLnTx/>
                <a:uFillTx/>
                <a:latin typeface="Arial"/>
                <a:cs typeface="Arial"/>
              </a:rPr>
              <a:t>and </a:t>
            </a:r>
            <a:r>
              <a:rPr kumimoji="0" sz="1800" b="0" i="0" u="none" strike="noStrike" kern="0" cap="none" spc="0" normalizeH="0" baseline="0" noProof="0" dirty="0">
                <a:ln>
                  <a:noFill/>
                </a:ln>
                <a:solidFill>
                  <a:srgbClr val="3B3B3B"/>
                </a:solidFill>
                <a:effectLst/>
                <a:uLnTx/>
                <a:uFillTx/>
                <a:latin typeface="Arial"/>
                <a:cs typeface="Arial"/>
              </a:rPr>
              <a:t>premature</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death.”</a:t>
            </a:r>
            <a:r>
              <a:rPr kumimoji="0" sz="1800" b="0" i="0" u="none" strike="noStrike" kern="0" cap="none" spc="38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An</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analysis</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of</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the</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first</a:t>
            </a:r>
            <a:r>
              <a:rPr kumimoji="0" sz="1800" b="0" i="0" u="none" strike="noStrike" kern="0" cap="none" spc="47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2,400</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MW</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of</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wind</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for</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New</a:t>
            </a:r>
            <a:r>
              <a:rPr kumimoji="0" sz="1800" b="0" i="0" u="none" strike="noStrike" kern="0" cap="none" spc="-45" normalizeH="0" baseline="0" noProof="0" dirty="0">
                <a:ln>
                  <a:noFill/>
                </a:ln>
                <a:solidFill>
                  <a:srgbClr val="3B3B3B"/>
                </a:solidFill>
                <a:effectLst/>
                <a:uLnTx/>
                <a:uFillTx/>
                <a:latin typeface="Arial"/>
                <a:cs typeface="Arial"/>
              </a:rPr>
              <a:t> </a:t>
            </a:r>
            <a:r>
              <a:rPr kumimoji="0" sz="1800" b="0" i="0" u="none" strike="noStrike" kern="0" cap="none" spc="-20" normalizeH="0" baseline="0" noProof="0" dirty="0">
                <a:ln>
                  <a:noFill/>
                </a:ln>
                <a:solidFill>
                  <a:srgbClr val="3B3B3B"/>
                </a:solidFill>
                <a:effectLst/>
                <a:uLnTx/>
                <a:uFillTx/>
                <a:latin typeface="Arial"/>
                <a:cs typeface="Arial"/>
              </a:rPr>
              <a:t>York</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found</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it</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resulted</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in</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in</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8</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to</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25" normalizeH="0" baseline="0" noProof="0" dirty="0">
                <a:ln>
                  <a:noFill/>
                </a:ln>
                <a:solidFill>
                  <a:srgbClr val="3B3B3B"/>
                </a:solidFill>
                <a:effectLst/>
                <a:uLnTx/>
                <a:uFillTx/>
                <a:latin typeface="Arial"/>
                <a:cs typeface="Arial"/>
              </a:rPr>
              <a:t>18 </a:t>
            </a:r>
            <a:r>
              <a:rPr kumimoji="0" sz="1800" b="0" i="0" u="none" strike="noStrike" kern="0" cap="none" spc="0" normalizeH="0" baseline="0" noProof="0" dirty="0">
                <a:ln>
                  <a:noFill/>
                </a:ln>
                <a:solidFill>
                  <a:srgbClr val="3B3B3B"/>
                </a:solidFill>
                <a:effectLst/>
                <a:uLnTx/>
                <a:uFillTx/>
                <a:latin typeface="Arial"/>
                <a:cs typeface="Arial"/>
              </a:rPr>
              <a:t>fewer</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annual</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premature</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deaths</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and</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avoided</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multiple,</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costly</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adverse</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health</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outcomes.</a:t>
            </a:r>
            <a:r>
              <a:rPr kumimoji="0" sz="1800" b="0" i="0" u="none" strike="noStrike" kern="0" cap="none" spc="0" normalizeH="0" baseline="23148" noProof="0" dirty="0">
                <a:ln>
                  <a:noFill/>
                </a:ln>
                <a:solidFill>
                  <a:srgbClr val="3B3B3B"/>
                </a:solidFill>
                <a:effectLst/>
                <a:uLnTx/>
                <a:uFillTx/>
                <a:latin typeface="Arial"/>
                <a:cs typeface="Arial"/>
              </a:rPr>
              <a:t>3</a:t>
            </a:r>
            <a:r>
              <a:rPr kumimoji="0" sz="1800" b="0" i="0" u="none" strike="noStrike" kern="0" cap="none" spc="465" normalizeH="0" baseline="23148"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Other</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10" normalizeH="0" baseline="0" noProof="0" dirty="0">
                <a:ln>
                  <a:noFill/>
                </a:ln>
                <a:solidFill>
                  <a:srgbClr val="3B3B3B"/>
                </a:solidFill>
                <a:effectLst/>
                <a:uLnTx/>
                <a:uFillTx/>
                <a:latin typeface="Arial"/>
                <a:cs typeface="Arial"/>
              </a:rPr>
              <a:t>studies </a:t>
            </a:r>
            <a:r>
              <a:rPr kumimoji="0" sz="1800" b="0" i="0" u="none" strike="noStrike" kern="0" cap="none" spc="0" normalizeH="0" baseline="0" noProof="0" dirty="0">
                <a:ln>
                  <a:noFill/>
                </a:ln>
                <a:solidFill>
                  <a:srgbClr val="3B3B3B"/>
                </a:solidFill>
                <a:effectLst/>
                <a:uLnTx/>
                <a:uFillTx/>
                <a:latin typeface="Arial"/>
                <a:cs typeface="Arial"/>
              </a:rPr>
              <a:t>have</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found</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that</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thousands</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of</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premature</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deaths</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are</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avoided</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and</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billions</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in</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costs</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saved</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with</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10" normalizeH="0" baseline="0" noProof="0" dirty="0">
                <a:ln>
                  <a:noFill/>
                </a:ln>
                <a:solidFill>
                  <a:srgbClr val="3B3B3B"/>
                </a:solidFill>
                <a:effectLst/>
                <a:uLnTx/>
                <a:uFillTx/>
                <a:latin typeface="Arial"/>
                <a:cs typeface="Arial"/>
              </a:rPr>
              <a:t>large-scale </a:t>
            </a:r>
            <a:r>
              <a:rPr kumimoji="0" sz="1800" b="0" i="0" u="none" strike="noStrike" kern="0" cap="none" spc="0" normalizeH="0" baseline="0" noProof="0" dirty="0">
                <a:ln>
                  <a:noFill/>
                </a:ln>
                <a:solidFill>
                  <a:srgbClr val="3B3B3B"/>
                </a:solidFill>
                <a:effectLst/>
                <a:uLnTx/>
                <a:uFillTx/>
                <a:latin typeface="Arial"/>
                <a:cs typeface="Arial"/>
              </a:rPr>
              <a:t>adoption</a:t>
            </a:r>
            <a:r>
              <a:rPr kumimoji="0" sz="1800" b="0" i="0" u="none" strike="noStrike" kern="0" cap="none" spc="-3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of</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renewable</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energy</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in</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the</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United</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10" normalizeH="0" baseline="0" noProof="0" dirty="0">
                <a:ln>
                  <a:noFill/>
                </a:ln>
                <a:solidFill>
                  <a:srgbClr val="3B3B3B"/>
                </a:solidFill>
                <a:effectLst/>
                <a:uLnTx/>
                <a:uFillTx/>
                <a:latin typeface="Arial"/>
                <a:cs typeface="Arial"/>
              </a:rPr>
              <a:t>States.</a:t>
            </a:r>
            <a:r>
              <a:rPr kumimoji="0" sz="1800" b="0" i="0" u="none" strike="noStrike" kern="0" cap="none" spc="-15" normalizeH="0" baseline="23148" noProof="0" dirty="0">
                <a:ln>
                  <a:noFill/>
                </a:ln>
                <a:solidFill>
                  <a:srgbClr val="3B3B3B"/>
                </a:solidFill>
                <a:effectLst/>
                <a:uLnTx/>
                <a:uFillTx/>
                <a:latin typeface="Arial"/>
                <a:cs typeface="Arial"/>
              </a:rPr>
              <a:t>4</a:t>
            </a:r>
            <a:endParaRPr kumimoji="0" sz="1800" b="0" i="0" u="none" strike="noStrike" kern="0" cap="none" spc="0" normalizeH="0" baseline="23148" noProof="0">
              <a:ln>
                <a:noFill/>
              </a:ln>
              <a:solidFill>
                <a:sysClr val="windowText" lastClr="000000"/>
              </a:solidFill>
              <a:effectLst/>
              <a:uLnTx/>
              <a:uFillTx/>
              <a:latin typeface="Arial"/>
              <a:cs typeface="Arial"/>
            </a:endParaRPr>
          </a:p>
        </p:txBody>
      </p:sp>
      <p:sp>
        <p:nvSpPr>
          <p:cNvPr id="4" name="object 4"/>
          <p:cNvSpPr txBox="1"/>
          <p:nvPr/>
        </p:nvSpPr>
        <p:spPr>
          <a:xfrm>
            <a:off x="875152" y="5354828"/>
            <a:ext cx="8814435" cy="754380"/>
          </a:xfrm>
          <a:prstGeom prst="rect">
            <a:avLst/>
          </a:prstGeom>
        </p:spPr>
        <p:txBody>
          <a:bodyPr vert="horz" wrap="square" lIns="0" tIns="12700" rIns="0" bIns="0" rtlCol="0">
            <a:spAutoFit/>
          </a:bodyPr>
          <a:lstStyle/>
          <a:p>
            <a:pPr marL="139700" marR="0" lvl="0" indent="-127000" defTabSz="914400" eaLnBrk="1" fontAlgn="auto" latinLnBrk="0" hangingPunct="1">
              <a:lnSpc>
                <a:spcPts val="1415"/>
              </a:lnSpc>
              <a:spcBef>
                <a:spcPts val="100"/>
              </a:spcBef>
              <a:spcAft>
                <a:spcPts val="0"/>
              </a:spcAft>
              <a:buClr>
                <a:srgbClr val="000000"/>
              </a:buClr>
              <a:buSzTx/>
              <a:buFontTx/>
              <a:buAutoNum type="arabicPlain" startAt="2"/>
              <a:tabLst>
                <a:tab pos="139700" algn="l"/>
              </a:tabLst>
              <a:defRPr/>
            </a:pPr>
            <a:r>
              <a:rPr kumimoji="0" sz="1200" b="0" i="0" u="sng" strike="noStrike" kern="0" cap="none" spc="-10" normalizeH="0" baseline="0" noProof="0" dirty="0">
                <a:ln>
                  <a:noFill/>
                </a:ln>
                <a:solidFill>
                  <a:srgbClr val="0563C1"/>
                </a:solidFill>
                <a:effectLst/>
                <a:uLnTx/>
                <a:uFill>
                  <a:solidFill>
                    <a:srgbClr val="0563C1"/>
                  </a:solidFill>
                </a:uFill>
                <a:latin typeface="Arial"/>
                <a:cs typeface="Arial"/>
              </a:rPr>
              <a:t>https://</a:t>
            </a:r>
            <a:r>
              <a:rPr kumimoji="0" sz="1200" b="0" i="0" u="sng" strike="noStrike" kern="0" cap="none" spc="-10" normalizeH="0" baseline="0" noProof="0" dirty="0">
                <a:ln>
                  <a:noFill/>
                </a:ln>
                <a:solidFill>
                  <a:srgbClr val="0563C1"/>
                </a:solidFill>
                <a:effectLst/>
                <a:uLnTx/>
                <a:uFill>
                  <a:solidFill>
                    <a:srgbClr val="0563C1"/>
                  </a:solidFill>
                </a:uFill>
                <a:latin typeface="Arial"/>
                <a:cs typeface="Arial"/>
                <a:hlinkClick r:id="rId2"/>
              </a:rPr>
              <a:t>www.iso-ne.com/static-assets/documents/2020/10/2019-anbaric-economic-study-final.docx</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39700" marR="0" lvl="0" indent="-127000" defTabSz="914400" eaLnBrk="1" fontAlgn="auto" latinLnBrk="0" hangingPunct="1">
              <a:lnSpc>
                <a:spcPts val="1390"/>
              </a:lnSpc>
              <a:spcBef>
                <a:spcPts val="0"/>
              </a:spcBef>
              <a:spcAft>
                <a:spcPts val="0"/>
              </a:spcAft>
              <a:buClr>
                <a:srgbClr val="000000"/>
              </a:buClr>
              <a:buSzTx/>
              <a:buFontTx/>
              <a:buAutoNum type="arabicPlain" startAt="2"/>
              <a:tabLst>
                <a:tab pos="139700" algn="l"/>
              </a:tabLst>
              <a:defRPr/>
            </a:pPr>
            <a:r>
              <a:rPr kumimoji="0" sz="1200" b="0" i="0" u="sng" strike="noStrike" kern="0" cap="none" spc="-10" normalizeH="0" baseline="0" noProof="0" dirty="0">
                <a:ln>
                  <a:noFill/>
                </a:ln>
                <a:solidFill>
                  <a:srgbClr val="0563C1"/>
                </a:solidFill>
                <a:effectLst/>
                <a:uLnTx/>
                <a:uFill>
                  <a:solidFill>
                    <a:srgbClr val="0563C1"/>
                  </a:solidFill>
                </a:uFill>
                <a:latin typeface="Arial"/>
                <a:cs typeface="Arial"/>
              </a:rPr>
              <a:t>https://tethys.pnnl.gov/publications/draft-generic-environmental-impact-statement-procurement-offshore-</a:t>
            </a:r>
            <a:r>
              <a:rPr kumimoji="0" sz="1200" b="0" i="0" u="sng" strike="noStrike" kern="0" cap="none" spc="-20" normalizeH="0" baseline="0" noProof="0" dirty="0">
                <a:ln>
                  <a:noFill/>
                </a:ln>
                <a:solidFill>
                  <a:srgbClr val="0563C1"/>
                </a:solidFill>
                <a:effectLst/>
                <a:uLnTx/>
                <a:uFill>
                  <a:solidFill>
                    <a:srgbClr val="0563C1"/>
                  </a:solidFill>
                </a:uFill>
                <a:latin typeface="Arial"/>
                <a:cs typeface="Arial"/>
              </a:rPr>
              <a:t>wind</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39700" marR="0" lvl="0" indent="-127000" defTabSz="914400" eaLnBrk="1" fontAlgn="auto" latinLnBrk="0" hangingPunct="1">
              <a:lnSpc>
                <a:spcPts val="1415"/>
              </a:lnSpc>
              <a:spcBef>
                <a:spcPts val="0"/>
              </a:spcBef>
              <a:spcAft>
                <a:spcPts val="0"/>
              </a:spcAft>
              <a:buClr>
                <a:srgbClr val="000000"/>
              </a:buClr>
              <a:buSzTx/>
              <a:buFontTx/>
              <a:buAutoNum type="arabicPlain" startAt="2"/>
              <a:tabLst>
                <a:tab pos="139700" algn="l"/>
              </a:tabLst>
              <a:defRPr/>
            </a:pPr>
            <a:r>
              <a:rPr kumimoji="0" sz="1200" b="0" i="0" u="sng" strike="noStrike" kern="0" cap="none" spc="0" normalizeH="0" baseline="0" noProof="0" dirty="0">
                <a:ln>
                  <a:noFill/>
                </a:ln>
                <a:solidFill>
                  <a:srgbClr val="0563C1"/>
                </a:solidFill>
                <a:effectLst/>
                <a:uLnTx/>
                <a:uFill>
                  <a:solidFill>
                    <a:srgbClr val="0563C1"/>
                  </a:solidFill>
                </a:uFill>
                <a:latin typeface="Arial"/>
                <a:cs typeface="Arial"/>
              </a:rPr>
              <a:t>https://</a:t>
            </a:r>
            <a:r>
              <a:rPr kumimoji="0" sz="1200" b="0" i="0" u="sng" strike="noStrike" kern="0" cap="none" spc="0" normalizeH="0" baseline="0" noProof="0" dirty="0">
                <a:ln>
                  <a:noFill/>
                </a:ln>
                <a:solidFill>
                  <a:srgbClr val="0563C1"/>
                </a:solidFill>
                <a:effectLst/>
                <a:uLnTx/>
                <a:uFill>
                  <a:solidFill>
                    <a:srgbClr val="0563C1"/>
                  </a:solidFill>
                </a:uFill>
                <a:latin typeface="Arial"/>
                <a:cs typeface="Arial"/>
                <a:hlinkClick r:id="rId3"/>
              </a:rPr>
              <a:t>www.nature.com/articles/nenergy2017134</a:t>
            </a:r>
            <a:r>
              <a:rPr kumimoji="0" sz="1200" b="0" i="0" u="none" strike="noStrike" kern="0" cap="none" spc="270" normalizeH="0" baseline="0" noProof="0" dirty="0">
                <a:ln>
                  <a:noFill/>
                </a:ln>
                <a:solidFill>
                  <a:srgbClr val="0563C1"/>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noting</a:t>
            </a:r>
            <a:r>
              <a:rPr kumimoji="0" sz="1200" b="0" i="1" u="none" strike="noStrike" kern="0" cap="none" spc="-35" normalizeH="0" baseline="0" noProof="0" dirty="0">
                <a:ln>
                  <a:noFill/>
                </a:ln>
                <a:solidFill>
                  <a:sysClr val="windowText" lastClr="000000"/>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3,000</a:t>
            </a:r>
            <a:r>
              <a:rPr kumimoji="0" sz="1200" b="0" i="1" u="none" strike="noStrike" kern="0" cap="none" spc="-35" normalizeH="0" baseline="0" noProof="0" dirty="0">
                <a:ln>
                  <a:noFill/>
                </a:ln>
                <a:solidFill>
                  <a:sysClr val="windowText" lastClr="000000"/>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to</a:t>
            </a:r>
            <a:r>
              <a:rPr kumimoji="0" sz="1200" b="0" i="1" u="none" strike="noStrike" kern="0" cap="none" spc="-35" normalizeH="0" baseline="0" noProof="0" dirty="0">
                <a:ln>
                  <a:noFill/>
                </a:ln>
                <a:solidFill>
                  <a:sysClr val="windowText" lastClr="000000"/>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12,700</a:t>
            </a:r>
            <a:r>
              <a:rPr kumimoji="0" sz="1200" b="0" i="1" u="none" strike="noStrike" kern="0" cap="none" spc="-35" normalizeH="0" baseline="0" noProof="0" dirty="0">
                <a:ln>
                  <a:noFill/>
                </a:ln>
                <a:solidFill>
                  <a:sysClr val="windowText" lastClr="000000"/>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avoided</a:t>
            </a:r>
            <a:r>
              <a:rPr kumimoji="0" sz="1200" b="0" i="1" u="none" strike="noStrike" kern="0" cap="none" spc="-35" normalizeH="0" baseline="0" noProof="0" dirty="0">
                <a:ln>
                  <a:noFill/>
                </a:ln>
                <a:solidFill>
                  <a:sysClr val="windowText" lastClr="000000"/>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premature</a:t>
            </a:r>
            <a:r>
              <a:rPr kumimoji="0" sz="1200" b="0" i="1" u="none" strike="noStrike" kern="0" cap="none" spc="-35" normalizeH="0" baseline="0" noProof="0" dirty="0">
                <a:ln>
                  <a:noFill/>
                </a:ln>
                <a:solidFill>
                  <a:sysClr val="windowText" lastClr="000000"/>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deaths</a:t>
            </a:r>
            <a:r>
              <a:rPr kumimoji="0" sz="1200" b="0" i="1" u="none" strike="noStrike" kern="0" cap="none" spc="-30" normalizeH="0" baseline="0" noProof="0" dirty="0">
                <a:ln>
                  <a:noFill/>
                </a:ln>
                <a:solidFill>
                  <a:sysClr val="windowText" lastClr="000000"/>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and</a:t>
            </a:r>
            <a:r>
              <a:rPr kumimoji="0" sz="1200" b="0" i="1" u="none" strike="noStrike" kern="0" cap="none" spc="-35" normalizeH="0" baseline="0" noProof="0" dirty="0">
                <a:ln>
                  <a:noFill/>
                </a:ln>
                <a:solidFill>
                  <a:sysClr val="windowText" lastClr="000000"/>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$29.7</a:t>
            </a:r>
            <a:r>
              <a:rPr kumimoji="0" sz="1200" b="0" i="1" u="none" strike="noStrike" kern="0" cap="none" spc="-35" normalizeH="0" baseline="0" noProof="0" dirty="0">
                <a:ln>
                  <a:noFill/>
                </a:ln>
                <a:solidFill>
                  <a:sysClr val="windowText" lastClr="000000"/>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to</a:t>
            </a:r>
            <a:r>
              <a:rPr kumimoji="0" sz="1200" b="0" i="1" u="none" strike="noStrike" kern="0" cap="none" spc="-35" normalizeH="0" baseline="0" noProof="0" dirty="0">
                <a:ln>
                  <a:noFill/>
                </a:ln>
                <a:solidFill>
                  <a:sysClr val="windowText" lastClr="000000"/>
                </a:solidFill>
                <a:effectLst/>
                <a:uLnTx/>
                <a:uFillTx/>
                <a:latin typeface="Arial"/>
                <a:cs typeface="Arial"/>
              </a:rPr>
              <a:t> </a:t>
            </a:r>
            <a:r>
              <a:rPr kumimoji="0" sz="1200" b="0" i="1" u="none" strike="noStrike" kern="0" cap="none" spc="-10" normalizeH="0" baseline="0" noProof="0" dirty="0">
                <a:ln>
                  <a:noFill/>
                </a:ln>
                <a:solidFill>
                  <a:sysClr val="windowText" lastClr="000000"/>
                </a:solidFill>
                <a:effectLst/>
                <a:uLnTx/>
                <a:uFillTx/>
                <a:latin typeface="Arial"/>
                <a:cs typeface="Arial"/>
              </a:rPr>
              <a:t>$112.8</a:t>
            </a:r>
            <a:r>
              <a:rPr kumimoji="0" sz="1200" b="0" i="1" u="none" strike="noStrike" kern="0" cap="none" spc="-35" normalizeH="0" baseline="0" noProof="0" dirty="0">
                <a:ln>
                  <a:noFill/>
                </a:ln>
                <a:solidFill>
                  <a:sysClr val="windowText" lastClr="000000"/>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billion</a:t>
            </a:r>
            <a:r>
              <a:rPr kumimoji="0" sz="1200" b="0" i="1" u="none" strike="noStrike" kern="0" cap="none" spc="-35" normalizeH="0" baseline="0" noProof="0" dirty="0">
                <a:ln>
                  <a:noFill/>
                </a:ln>
                <a:solidFill>
                  <a:sysClr val="windowText" lastClr="000000"/>
                </a:solidFill>
                <a:effectLst/>
                <a:uLnTx/>
                <a:uFillTx/>
                <a:latin typeface="Arial"/>
                <a:cs typeface="Arial"/>
              </a:rPr>
              <a:t> </a:t>
            </a:r>
            <a:r>
              <a:rPr kumimoji="0" sz="1200" b="0" i="1" u="none" strike="noStrike" kern="0" cap="none" spc="-25" normalizeH="0" baseline="0" noProof="0" dirty="0">
                <a:ln>
                  <a:noFill/>
                </a:ln>
                <a:solidFill>
                  <a:sysClr val="windowText" lastClr="000000"/>
                </a:solidFill>
                <a:effectLst/>
                <a:uLnTx/>
                <a:uFillTx/>
                <a:latin typeface="Arial"/>
                <a:cs typeface="Arial"/>
              </a:rPr>
              <a:t>in</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70"/>
              </a:spcBef>
              <a:spcAft>
                <a:spcPts val="0"/>
              </a:spcAft>
              <a:buClrTx/>
              <a:buSzTx/>
              <a:buFontTx/>
              <a:buNone/>
              <a:tabLst/>
              <a:defRPr/>
            </a:pPr>
            <a:r>
              <a:rPr kumimoji="0" sz="1200" b="0" i="1" u="none" strike="noStrike" kern="0" cap="none" spc="0" normalizeH="0" baseline="0" noProof="0" dirty="0">
                <a:ln>
                  <a:noFill/>
                </a:ln>
                <a:solidFill>
                  <a:sysClr val="windowText" lastClr="000000"/>
                </a:solidFill>
                <a:effectLst/>
                <a:uLnTx/>
                <a:uFillTx/>
                <a:latin typeface="Arial"/>
                <a:cs typeface="Arial"/>
              </a:rPr>
              <a:t>avoided</a:t>
            </a:r>
            <a:r>
              <a:rPr kumimoji="0" sz="1200" b="0" i="1" u="none" strike="noStrike" kern="0" cap="none" spc="-35" normalizeH="0" baseline="0" noProof="0" dirty="0">
                <a:ln>
                  <a:noFill/>
                </a:ln>
                <a:solidFill>
                  <a:sysClr val="windowText" lastClr="000000"/>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costs</a:t>
            </a:r>
            <a:r>
              <a:rPr kumimoji="0" sz="1200" b="0" i="1" u="none" strike="noStrike" kern="0" cap="none" spc="-20" normalizeH="0" baseline="0" noProof="0" dirty="0">
                <a:ln>
                  <a:noFill/>
                </a:ln>
                <a:solidFill>
                  <a:sysClr val="windowText" lastClr="000000"/>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from</a:t>
            </a:r>
            <a:r>
              <a:rPr kumimoji="0" sz="1200" b="0" i="1" u="none" strike="noStrike" kern="0" cap="none" spc="-20" normalizeH="0" baseline="0" noProof="0" dirty="0">
                <a:ln>
                  <a:noFill/>
                </a:ln>
                <a:solidFill>
                  <a:sysClr val="windowText" lastClr="000000"/>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renewable</a:t>
            </a:r>
            <a:r>
              <a:rPr kumimoji="0" sz="1200" b="0" i="1" u="none" strike="noStrike" kern="0" cap="none" spc="-25" normalizeH="0" baseline="0" noProof="0" dirty="0">
                <a:ln>
                  <a:noFill/>
                </a:ln>
                <a:solidFill>
                  <a:sysClr val="windowText" lastClr="000000"/>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energy</a:t>
            </a:r>
            <a:r>
              <a:rPr kumimoji="0" sz="1200" b="0" i="1" u="none" strike="noStrike" kern="0" cap="none" spc="-15" normalizeH="0" baseline="0" noProof="0" dirty="0">
                <a:ln>
                  <a:noFill/>
                </a:ln>
                <a:solidFill>
                  <a:sysClr val="windowText" lastClr="000000"/>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installed</a:t>
            </a:r>
            <a:r>
              <a:rPr kumimoji="0" sz="1200" b="0" i="1" u="none" strike="noStrike" kern="0" cap="none" spc="-25" normalizeH="0" baseline="0" noProof="0" dirty="0">
                <a:ln>
                  <a:noFill/>
                </a:ln>
                <a:solidFill>
                  <a:sysClr val="windowText" lastClr="000000"/>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between</a:t>
            </a:r>
            <a:r>
              <a:rPr kumimoji="0" sz="1200" b="0" i="1" u="none" strike="noStrike" kern="0" cap="none" spc="-25" normalizeH="0" baseline="0" noProof="0" dirty="0">
                <a:ln>
                  <a:noFill/>
                </a:ln>
                <a:solidFill>
                  <a:sysClr val="windowText" lastClr="000000"/>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2007</a:t>
            </a:r>
            <a:r>
              <a:rPr kumimoji="0" sz="1200" b="0" i="1" u="none" strike="noStrike" kern="0" cap="none" spc="-25" normalizeH="0" baseline="0" noProof="0" dirty="0">
                <a:ln>
                  <a:noFill/>
                </a:ln>
                <a:solidFill>
                  <a:sysClr val="windowText" lastClr="000000"/>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and</a:t>
            </a:r>
            <a:r>
              <a:rPr kumimoji="0" sz="1200" b="0" i="1" u="none" strike="noStrike" kern="0" cap="none" spc="-20" normalizeH="0" baseline="0" noProof="0" dirty="0">
                <a:ln>
                  <a:noFill/>
                </a:ln>
                <a:solidFill>
                  <a:sysClr val="windowText" lastClr="000000"/>
                </a:solidFill>
                <a:effectLst/>
                <a:uLnTx/>
                <a:uFillTx/>
                <a:latin typeface="Arial"/>
                <a:cs typeface="Arial"/>
              </a:rPr>
              <a:t> 2015</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15091385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592488" y="3496918"/>
            <a:ext cx="5944955" cy="2626841"/>
          </a:xfrm>
          <a:prstGeom prst="rect">
            <a:avLst/>
          </a:prstGeom>
        </p:spPr>
      </p:pic>
      <p:sp>
        <p:nvSpPr>
          <p:cNvPr id="3" name="object 3"/>
          <p:cNvSpPr txBox="1"/>
          <p:nvPr/>
        </p:nvSpPr>
        <p:spPr>
          <a:xfrm>
            <a:off x="698671" y="1059179"/>
            <a:ext cx="9829165" cy="4543425"/>
          </a:xfrm>
          <a:prstGeom prst="rect">
            <a:avLst/>
          </a:prstGeom>
        </p:spPr>
        <p:txBody>
          <a:bodyPr vert="horz" wrap="square" lIns="0" tIns="12700" rIns="0" bIns="0" rtlCol="0">
            <a:spAutoFit/>
          </a:bodyPr>
          <a:lstStyle/>
          <a:p>
            <a:pPr marL="12700" marR="5080" lvl="0" indent="0" defTabSz="914400" eaLnBrk="1" fontAlgn="auto" latinLnBrk="0" hangingPunct="1">
              <a:lnSpc>
                <a:spcPct val="112999"/>
              </a:lnSpc>
              <a:spcBef>
                <a:spcPts val="100"/>
              </a:spcBef>
              <a:spcAft>
                <a:spcPts val="0"/>
              </a:spcAft>
              <a:buClrTx/>
              <a:buSzTx/>
              <a:buFontTx/>
              <a:buNone/>
              <a:tabLst/>
              <a:defRPr/>
            </a:pPr>
            <a:r>
              <a:rPr kumimoji="0" sz="2000" b="1" i="0" u="none" strike="noStrike" kern="0" cap="none" spc="0" normalizeH="0" baseline="0" noProof="0" dirty="0">
                <a:ln>
                  <a:noFill/>
                </a:ln>
                <a:solidFill>
                  <a:srgbClr val="3B3B3B"/>
                </a:solidFill>
                <a:effectLst/>
                <a:uLnTx/>
                <a:uFillTx/>
                <a:latin typeface="Arial"/>
                <a:cs typeface="Arial"/>
              </a:rPr>
              <a:t>Planned</a:t>
            </a:r>
            <a:r>
              <a:rPr kumimoji="0" sz="2000" b="1" i="0" u="none" strike="noStrike" kern="0" cap="none" spc="-35" normalizeH="0" baseline="0" noProof="0" dirty="0">
                <a:ln>
                  <a:noFill/>
                </a:ln>
                <a:solidFill>
                  <a:srgbClr val="3B3B3B"/>
                </a:solidFill>
                <a:effectLst/>
                <a:uLnTx/>
                <a:uFillTx/>
                <a:latin typeface="Arial"/>
                <a:cs typeface="Arial"/>
              </a:rPr>
              <a:t> </a:t>
            </a:r>
            <a:r>
              <a:rPr kumimoji="0" sz="2000" b="1" i="0" u="none" strike="noStrike" kern="0" cap="none" spc="-10" normalizeH="0" baseline="0" noProof="0" dirty="0">
                <a:ln>
                  <a:noFill/>
                </a:ln>
                <a:solidFill>
                  <a:srgbClr val="3B3B3B"/>
                </a:solidFill>
                <a:effectLst/>
                <a:uLnTx/>
                <a:uFillTx/>
                <a:latin typeface="Arial"/>
                <a:cs typeface="Arial"/>
              </a:rPr>
              <a:t>Transmission</a:t>
            </a:r>
            <a:r>
              <a:rPr kumimoji="0" sz="2000" b="1" i="0" u="none" strike="noStrike" kern="0" cap="none" spc="-25" normalizeH="0" baseline="0" noProof="0" dirty="0">
                <a:ln>
                  <a:noFill/>
                </a:ln>
                <a:solidFill>
                  <a:srgbClr val="3B3B3B"/>
                </a:solidFill>
                <a:effectLst/>
                <a:uLnTx/>
                <a:uFillTx/>
                <a:latin typeface="Arial"/>
                <a:cs typeface="Arial"/>
              </a:rPr>
              <a:t> </a:t>
            </a:r>
            <a:r>
              <a:rPr kumimoji="0" sz="2000" b="1" i="0" u="none" strike="noStrike" kern="0" cap="none" spc="0" normalizeH="0" baseline="0" noProof="0" dirty="0">
                <a:ln>
                  <a:noFill/>
                </a:ln>
                <a:solidFill>
                  <a:srgbClr val="3B3B3B"/>
                </a:solidFill>
                <a:effectLst/>
                <a:uLnTx/>
                <a:uFillTx/>
                <a:latin typeface="Arial"/>
                <a:cs typeface="Arial"/>
              </a:rPr>
              <a:t>through</a:t>
            </a:r>
            <a:r>
              <a:rPr kumimoji="0" sz="2000" b="1" i="0" u="none" strike="noStrike" kern="0" cap="none" spc="-25" normalizeH="0" baseline="0" noProof="0" dirty="0">
                <a:ln>
                  <a:noFill/>
                </a:ln>
                <a:solidFill>
                  <a:srgbClr val="3B3B3B"/>
                </a:solidFill>
                <a:effectLst/>
                <a:uLnTx/>
                <a:uFillTx/>
                <a:latin typeface="Arial"/>
                <a:cs typeface="Arial"/>
              </a:rPr>
              <a:t> </a:t>
            </a:r>
            <a:r>
              <a:rPr kumimoji="0" sz="2000" b="1" i="0" u="none" strike="noStrike" kern="0" cap="none" spc="0" normalizeH="0" baseline="0" noProof="0" dirty="0">
                <a:ln>
                  <a:noFill/>
                </a:ln>
                <a:solidFill>
                  <a:srgbClr val="3B3B3B"/>
                </a:solidFill>
                <a:effectLst/>
                <a:uLnTx/>
                <a:uFillTx/>
                <a:latin typeface="Arial"/>
                <a:cs typeface="Arial"/>
              </a:rPr>
              <a:t>the</a:t>
            </a:r>
            <a:r>
              <a:rPr kumimoji="0" sz="2000" b="1" i="0" u="none" strike="noStrike" kern="0" cap="none" spc="-30" normalizeH="0" baseline="0" noProof="0" dirty="0">
                <a:ln>
                  <a:noFill/>
                </a:ln>
                <a:solidFill>
                  <a:srgbClr val="3B3B3B"/>
                </a:solidFill>
                <a:effectLst/>
                <a:uLnTx/>
                <a:uFillTx/>
                <a:latin typeface="Arial"/>
                <a:cs typeface="Arial"/>
              </a:rPr>
              <a:t> </a:t>
            </a:r>
            <a:r>
              <a:rPr kumimoji="0" sz="2000" b="1" i="0" u="none" strike="noStrike" kern="0" cap="none" spc="0" normalizeH="0" baseline="0" noProof="0" dirty="0">
                <a:ln>
                  <a:noFill/>
                </a:ln>
                <a:solidFill>
                  <a:srgbClr val="3B3B3B"/>
                </a:solidFill>
                <a:effectLst/>
                <a:uLnTx/>
                <a:uFillTx/>
                <a:latin typeface="Arial"/>
                <a:cs typeface="Arial"/>
              </a:rPr>
              <a:t>State</a:t>
            </a:r>
            <a:r>
              <a:rPr kumimoji="0" sz="2000" b="1" i="0" u="none" strike="noStrike" kern="0" cap="none" spc="-100" normalizeH="0" baseline="0" noProof="0" dirty="0">
                <a:ln>
                  <a:noFill/>
                </a:ln>
                <a:solidFill>
                  <a:srgbClr val="3B3B3B"/>
                </a:solidFill>
                <a:effectLst/>
                <a:uLnTx/>
                <a:uFillTx/>
                <a:latin typeface="Arial"/>
                <a:cs typeface="Arial"/>
              </a:rPr>
              <a:t> </a:t>
            </a:r>
            <a:r>
              <a:rPr kumimoji="0" sz="2000" b="1" i="0" u="none" strike="noStrike" kern="0" cap="none" spc="0" normalizeH="0" baseline="0" noProof="0" dirty="0">
                <a:ln>
                  <a:noFill/>
                </a:ln>
                <a:solidFill>
                  <a:srgbClr val="3B3B3B"/>
                </a:solidFill>
                <a:effectLst/>
                <a:uLnTx/>
                <a:uFillTx/>
                <a:latin typeface="Arial"/>
                <a:cs typeface="Arial"/>
              </a:rPr>
              <a:t>Agreement</a:t>
            </a:r>
            <a:r>
              <a:rPr kumimoji="0" sz="2000" b="1" i="0" u="none" strike="noStrike" kern="0" cap="none" spc="-100" normalizeH="0" baseline="0" noProof="0" dirty="0">
                <a:ln>
                  <a:noFill/>
                </a:ln>
                <a:solidFill>
                  <a:srgbClr val="3B3B3B"/>
                </a:solidFill>
                <a:effectLst/>
                <a:uLnTx/>
                <a:uFillTx/>
                <a:latin typeface="Arial"/>
                <a:cs typeface="Arial"/>
              </a:rPr>
              <a:t> </a:t>
            </a:r>
            <a:r>
              <a:rPr kumimoji="0" sz="2000" b="1" i="0" u="none" strike="noStrike" kern="0" cap="none" spc="0" normalizeH="0" baseline="0" noProof="0" dirty="0">
                <a:ln>
                  <a:noFill/>
                </a:ln>
                <a:solidFill>
                  <a:srgbClr val="3B3B3B"/>
                </a:solidFill>
                <a:effectLst/>
                <a:uLnTx/>
                <a:uFillTx/>
                <a:latin typeface="Arial"/>
                <a:cs typeface="Arial"/>
              </a:rPr>
              <a:t>Approach</a:t>
            </a:r>
            <a:r>
              <a:rPr kumimoji="0" sz="2000" b="1" i="0" u="none" strike="noStrike" kern="0" cap="none" spc="-25" normalizeH="0" baseline="0" noProof="0" dirty="0">
                <a:ln>
                  <a:noFill/>
                </a:ln>
                <a:solidFill>
                  <a:srgbClr val="3B3B3B"/>
                </a:solidFill>
                <a:effectLst/>
                <a:uLnTx/>
                <a:uFillTx/>
                <a:latin typeface="Arial"/>
                <a:cs typeface="Arial"/>
              </a:rPr>
              <a:t> </a:t>
            </a:r>
            <a:r>
              <a:rPr kumimoji="0" sz="2000" b="1" i="0" u="none" strike="noStrike" kern="0" cap="none" spc="0" normalizeH="0" baseline="0" noProof="0" dirty="0">
                <a:ln>
                  <a:noFill/>
                </a:ln>
                <a:solidFill>
                  <a:srgbClr val="3B3B3B"/>
                </a:solidFill>
                <a:effectLst/>
                <a:uLnTx/>
                <a:uFillTx/>
                <a:latin typeface="Arial"/>
                <a:cs typeface="Arial"/>
              </a:rPr>
              <a:t>enables</a:t>
            </a:r>
            <a:r>
              <a:rPr kumimoji="0" sz="2000" b="1" i="0" u="none" strike="noStrike" kern="0" cap="none" spc="-25" normalizeH="0" baseline="0" noProof="0" dirty="0">
                <a:ln>
                  <a:noFill/>
                </a:ln>
                <a:solidFill>
                  <a:srgbClr val="3B3B3B"/>
                </a:solidFill>
                <a:effectLst/>
                <a:uLnTx/>
                <a:uFillTx/>
                <a:latin typeface="Arial"/>
                <a:cs typeface="Arial"/>
              </a:rPr>
              <a:t> </a:t>
            </a:r>
            <a:r>
              <a:rPr kumimoji="0" sz="2000" b="1" i="0" u="none" strike="noStrike" kern="0" cap="none" spc="-10" normalizeH="0" baseline="0" noProof="0" dirty="0">
                <a:ln>
                  <a:noFill/>
                </a:ln>
                <a:solidFill>
                  <a:srgbClr val="3B3B3B"/>
                </a:solidFill>
                <a:effectLst/>
                <a:uLnTx/>
                <a:uFillTx/>
                <a:latin typeface="Arial"/>
                <a:cs typeface="Arial"/>
              </a:rPr>
              <a:t>consumer </a:t>
            </a:r>
            <a:r>
              <a:rPr kumimoji="0" sz="2000" b="1" i="0" u="none" strike="noStrike" kern="0" cap="none" spc="0" normalizeH="0" baseline="0" noProof="0" dirty="0">
                <a:ln>
                  <a:noFill/>
                </a:ln>
                <a:solidFill>
                  <a:srgbClr val="3B3B3B"/>
                </a:solidFill>
                <a:effectLst/>
                <a:uLnTx/>
                <a:uFillTx/>
                <a:latin typeface="Arial"/>
                <a:cs typeface="Arial"/>
              </a:rPr>
              <a:t>savings</a:t>
            </a:r>
            <a:r>
              <a:rPr kumimoji="0" sz="2000" b="1" i="0" u="none" strike="noStrike" kern="0" cap="none" spc="-20" normalizeH="0" baseline="0" noProof="0" dirty="0">
                <a:ln>
                  <a:noFill/>
                </a:ln>
                <a:solidFill>
                  <a:srgbClr val="3B3B3B"/>
                </a:solidFill>
                <a:effectLst/>
                <a:uLnTx/>
                <a:uFillTx/>
                <a:latin typeface="Arial"/>
                <a:cs typeface="Arial"/>
              </a:rPr>
              <a:t> </a:t>
            </a:r>
            <a:r>
              <a:rPr kumimoji="0" sz="2000" b="1" i="0" u="none" strike="noStrike" kern="0" cap="none" spc="0" normalizeH="0" baseline="0" noProof="0" dirty="0">
                <a:ln>
                  <a:noFill/>
                </a:ln>
                <a:solidFill>
                  <a:srgbClr val="3B3B3B"/>
                </a:solidFill>
                <a:effectLst/>
                <a:uLnTx/>
                <a:uFillTx/>
                <a:latin typeface="Arial"/>
                <a:cs typeface="Arial"/>
              </a:rPr>
              <a:t>by</a:t>
            </a:r>
            <a:r>
              <a:rPr kumimoji="0" sz="2000" b="1" i="0" u="none" strike="noStrike" kern="0" cap="none" spc="-20" normalizeH="0" baseline="0" noProof="0" dirty="0">
                <a:ln>
                  <a:noFill/>
                </a:ln>
                <a:solidFill>
                  <a:srgbClr val="3B3B3B"/>
                </a:solidFill>
                <a:effectLst/>
                <a:uLnTx/>
                <a:uFillTx/>
                <a:latin typeface="Arial"/>
                <a:cs typeface="Arial"/>
              </a:rPr>
              <a:t> </a:t>
            </a:r>
            <a:r>
              <a:rPr kumimoji="0" sz="2000" b="1" i="0" u="none" strike="noStrike" kern="0" cap="none" spc="0" normalizeH="0" baseline="0" noProof="0" dirty="0">
                <a:ln>
                  <a:noFill/>
                </a:ln>
                <a:solidFill>
                  <a:srgbClr val="3B3B3B"/>
                </a:solidFill>
                <a:effectLst/>
                <a:uLnTx/>
                <a:uFillTx/>
                <a:latin typeface="Arial"/>
                <a:cs typeface="Arial"/>
              </a:rPr>
              <a:t>ensuring</a:t>
            </a:r>
            <a:r>
              <a:rPr kumimoji="0" sz="2000" b="1" i="0" u="none" strike="noStrike" kern="0" cap="none" spc="-10" normalizeH="0" baseline="0" noProof="0" dirty="0">
                <a:ln>
                  <a:noFill/>
                </a:ln>
                <a:solidFill>
                  <a:srgbClr val="3B3B3B"/>
                </a:solidFill>
                <a:effectLst/>
                <a:uLnTx/>
                <a:uFillTx/>
                <a:latin typeface="Arial"/>
                <a:cs typeface="Arial"/>
              </a:rPr>
              <a:t> </a:t>
            </a:r>
            <a:r>
              <a:rPr kumimoji="0" sz="2000" b="1" i="0" u="none" strike="noStrike" kern="0" cap="none" spc="-20" normalizeH="0" baseline="0" noProof="0" dirty="0">
                <a:ln>
                  <a:noFill/>
                </a:ln>
                <a:solidFill>
                  <a:srgbClr val="3B3B3B"/>
                </a:solidFill>
                <a:effectLst/>
                <a:uLnTx/>
                <a:uFillTx/>
                <a:latin typeface="Arial"/>
                <a:cs typeface="Arial"/>
              </a:rPr>
              <a:t>that</a:t>
            </a:r>
            <a:r>
              <a:rPr kumimoji="0" sz="2000" b="0" i="0" u="none" strike="noStrike" kern="0" cap="none" spc="-20" normalizeH="0" baseline="0" noProof="0" dirty="0">
                <a:ln>
                  <a:noFill/>
                </a:ln>
                <a:solidFill>
                  <a:srgbClr val="3B3B3B"/>
                </a:solidFill>
                <a:effectLst/>
                <a:uLnTx/>
                <a:uFillTx/>
                <a:latin typeface="Arial"/>
                <a:cs typeface="Arial"/>
              </a:rPr>
              <a:t>:</a:t>
            </a:r>
            <a:endParaRPr kumimoji="0" sz="20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ct val="100000"/>
              </a:lnSpc>
              <a:spcBef>
                <a:spcPts val="1305"/>
              </a:spcBef>
              <a:spcAft>
                <a:spcPts val="0"/>
              </a:spcAft>
              <a:buClr>
                <a:srgbClr val="0070BB"/>
              </a:buClr>
              <a:buSzTx/>
              <a:buFontTx/>
              <a:buChar char="■"/>
              <a:tabLst>
                <a:tab pos="241300" algn="l"/>
              </a:tabLst>
              <a:defRPr/>
            </a:pPr>
            <a:r>
              <a:rPr kumimoji="0" sz="1800" b="0" i="0" u="none" strike="noStrike" kern="0" cap="none" spc="0" normalizeH="0" baseline="0" noProof="0" dirty="0">
                <a:ln>
                  <a:noFill/>
                </a:ln>
                <a:solidFill>
                  <a:srgbClr val="3B3B3B"/>
                </a:solidFill>
                <a:effectLst/>
                <a:uLnTx/>
                <a:uFillTx/>
                <a:latin typeface="Arial"/>
                <a:cs typeface="Arial"/>
              </a:rPr>
              <a:t>Suboptimal</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designs</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that</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lock</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in</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costly</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outcomes</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such</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as</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lack</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of</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expandability</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are</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10" normalizeH="0" baseline="0" noProof="0" dirty="0">
                <a:ln>
                  <a:noFill/>
                </a:ln>
                <a:solidFill>
                  <a:srgbClr val="3B3B3B"/>
                </a:solidFill>
                <a:effectLst/>
                <a:uLnTx/>
                <a:uFillTx/>
                <a:latin typeface="Arial"/>
                <a:cs typeface="Arial"/>
              </a:rPr>
              <a:t>avoided,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335"/>
              </a:spcBef>
              <a:spcAft>
                <a:spcPts val="0"/>
              </a:spcAft>
              <a:buClrTx/>
              <a:buSzTx/>
              <a:buFontTx/>
              <a:buNone/>
              <a:tabLst/>
              <a:defRPr/>
            </a:pPr>
            <a:r>
              <a:rPr kumimoji="0" sz="2000" b="1" i="0" u="none" strike="noStrike" kern="0" cap="none" spc="0" normalizeH="0" baseline="0" noProof="0" dirty="0">
                <a:ln>
                  <a:noFill/>
                </a:ln>
                <a:solidFill>
                  <a:srgbClr val="3B3B3B"/>
                </a:solidFill>
                <a:effectLst/>
                <a:uLnTx/>
                <a:uFillTx/>
                <a:latin typeface="Arial"/>
                <a:cs typeface="Arial"/>
              </a:rPr>
              <a:t>While</a:t>
            </a:r>
            <a:r>
              <a:rPr kumimoji="0" sz="2000" b="1" i="0" u="none" strike="noStrike" kern="0" cap="none" spc="-30" normalizeH="0" baseline="0" noProof="0" dirty="0">
                <a:ln>
                  <a:noFill/>
                </a:ln>
                <a:solidFill>
                  <a:srgbClr val="3B3B3B"/>
                </a:solidFill>
                <a:effectLst/>
                <a:uLnTx/>
                <a:uFillTx/>
                <a:latin typeface="Arial"/>
                <a:cs typeface="Arial"/>
              </a:rPr>
              <a:t> </a:t>
            </a:r>
            <a:r>
              <a:rPr kumimoji="0" sz="2000" b="1" i="0" u="none" strike="noStrike" kern="0" cap="none" spc="0" normalizeH="0" baseline="0" noProof="0" dirty="0">
                <a:ln>
                  <a:noFill/>
                </a:ln>
                <a:solidFill>
                  <a:srgbClr val="3B3B3B"/>
                </a:solidFill>
                <a:effectLst/>
                <a:uLnTx/>
                <a:uFillTx/>
                <a:latin typeface="Arial"/>
                <a:cs typeface="Arial"/>
              </a:rPr>
              <a:t>also</a:t>
            </a:r>
            <a:r>
              <a:rPr kumimoji="0" sz="2000" b="1" i="0" u="none" strike="noStrike" kern="0" cap="none" spc="-20" normalizeH="0" baseline="0" noProof="0" dirty="0">
                <a:ln>
                  <a:noFill/>
                </a:ln>
                <a:solidFill>
                  <a:srgbClr val="3B3B3B"/>
                </a:solidFill>
                <a:effectLst/>
                <a:uLnTx/>
                <a:uFillTx/>
                <a:latin typeface="Arial"/>
                <a:cs typeface="Arial"/>
              </a:rPr>
              <a:t> </a:t>
            </a:r>
            <a:r>
              <a:rPr kumimoji="0" sz="2000" b="1" i="0" u="none" strike="noStrike" kern="0" cap="none" spc="0" normalizeH="0" baseline="0" noProof="0" dirty="0">
                <a:ln>
                  <a:noFill/>
                </a:ln>
                <a:solidFill>
                  <a:srgbClr val="3B3B3B"/>
                </a:solidFill>
                <a:effectLst/>
                <a:uLnTx/>
                <a:uFillTx/>
                <a:latin typeface="Arial"/>
                <a:cs typeface="Arial"/>
              </a:rPr>
              <a:t>ensuring</a:t>
            </a:r>
            <a:r>
              <a:rPr kumimoji="0" sz="2000" b="1" i="0" u="none" strike="noStrike" kern="0" cap="none" spc="-20" normalizeH="0" baseline="0" noProof="0" dirty="0">
                <a:ln>
                  <a:noFill/>
                </a:ln>
                <a:solidFill>
                  <a:srgbClr val="3B3B3B"/>
                </a:solidFill>
                <a:effectLst/>
                <a:uLnTx/>
                <a:uFillTx/>
                <a:latin typeface="Arial"/>
                <a:cs typeface="Arial"/>
              </a:rPr>
              <a:t> that:</a:t>
            </a:r>
            <a:endParaRPr kumimoji="0" sz="2000" b="0" i="0" u="none" strike="noStrike" kern="0" cap="none" spc="0" normalizeH="0" baseline="0" noProof="0">
              <a:ln>
                <a:noFill/>
              </a:ln>
              <a:solidFill>
                <a:sysClr val="windowText" lastClr="000000"/>
              </a:solidFill>
              <a:effectLst/>
              <a:uLnTx/>
              <a:uFillTx/>
              <a:latin typeface="Arial"/>
              <a:cs typeface="Arial"/>
            </a:endParaRPr>
          </a:p>
          <a:p>
            <a:pPr marL="241300" marR="0" lvl="0" indent="-228600" defTabSz="914400" eaLnBrk="1" fontAlgn="auto" latinLnBrk="0" hangingPunct="1">
              <a:lnSpc>
                <a:spcPct val="100000"/>
              </a:lnSpc>
              <a:spcBef>
                <a:spcPts val="1305"/>
              </a:spcBef>
              <a:spcAft>
                <a:spcPts val="0"/>
              </a:spcAft>
              <a:buClr>
                <a:srgbClr val="0070BB"/>
              </a:buClr>
              <a:buSzTx/>
              <a:buFontTx/>
              <a:buChar char="■"/>
              <a:tabLst>
                <a:tab pos="241300" algn="l"/>
              </a:tabLst>
              <a:defRPr/>
            </a:pPr>
            <a:r>
              <a:rPr kumimoji="0" sz="1800" b="0" i="0" u="none" strike="noStrike" kern="0" cap="none" spc="0" normalizeH="0" baseline="0" noProof="0" dirty="0">
                <a:ln>
                  <a:noFill/>
                </a:ln>
                <a:solidFill>
                  <a:srgbClr val="3B3B3B"/>
                </a:solidFill>
                <a:effectLst/>
                <a:uLnTx/>
                <a:uFillTx/>
                <a:latin typeface="Arial"/>
                <a:cs typeface="Arial"/>
              </a:rPr>
              <a:t>Designs</a:t>
            </a:r>
            <a:r>
              <a:rPr kumimoji="0" sz="1800" b="0" i="0" u="none" strike="noStrike" kern="0" cap="none" spc="-3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are</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right</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sized</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for</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desired</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day</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one</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operational</a:t>
            </a:r>
            <a:r>
              <a:rPr kumimoji="0" sz="1800" b="0" i="0" u="none" strike="noStrike" kern="0" cap="none" spc="-10" normalizeH="0" baseline="0" noProof="0" dirty="0">
                <a:ln>
                  <a:noFill/>
                </a:ln>
                <a:solidFill>
                  <a:srgbClr val="3B3B3B"/>
                </a:solidFill>
                <a:effectLst/>
                <a:uLnTx/>
                <a:uFillTx/>
                <a:latin typeface="Arial"/>
                <a:cs typeface="Arial"/>
              </a:rPr>
              <a:t> characteristics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Arial"/>
              <a:cs typeface="Arial"/>
            </a:endParaRPr>
          </a:p>
          <a:p>
            <a:pPr marL="12700" marR="5398135" lvl="0" indent="0" defTabSz="914400" eaLnBrk="1" fontAlgn="auto" latinLnBrk="0" hangingPunct="1">
              <a:lnSpc>
                <a:spcPct val="100200"/>
              </a:lnSpc>
              <a:spcBef>
                <a:spcPts val="1195"/>
              </a:spcBef>
              <a:spcAft>
                <a:spcPts val="0"/>
              </a:spcAft>
              <a:buClrTx/>
              <a:buSzTx/>
              <a:buFontTx/>
              <a:buNone/>
              <a:tabLst/>
              <a:defRPr/>
            </a:pPr>
            <a:r>
              <a:rPr kumimoji="0" sz="1900" b="0" i="0" u="none" strike="noStrike" kern="0" cap="none" spc="0" normalizeH="0" baseline="0" noProof="0" dirty="0">
                <a:ln>
                  <a:noFill/>
                </a:ln>
                <a:solidFill>
                  <a:sysClr val="windowText" lastClr="000000"/>
                </a:solidFill>
                <a:effectLst/>
                <a:uLnTx/>
                <a:uFillTx/>
                <a:latin typeface="Arial"/>
                <a:cs typeface="Arial"/>
              </a:rPr>
              <a:t>An</a:t>
            </a:r>
            <a:r>
              <a:rPr kumimoji="0" sz="1900" b="0" i="0" u="none" strike="noStrike" kern="0" cap="none" spc="-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example of</a:t>
            </a:r>
            <a:r>
              <a:rPr kumimoji="0" sz="1900" b="0" i="0" u="none" strike="noStrike" kern="0" cap="none" spc="-10"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this</a:t>
            </a:r>
            <a:r>
              <a:rPr kumimoji="0" sz="1900" b="0" i="0" u="none" strike="noStrike" kern="0" cap="none" spc="-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are</a:t>
            </a:r>
            <a:r>
              <a:rPr kumimoji="0" sz="1900" b="0" i="0" u="none" strike="noStrike" kern="0" cap="none" spc="-10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Anbaric’s</a:t>
            </a:r>
            <a:r>
              <a:rPr kumimoji="0" sz="1900" b="0" i="0" u="none" strike="noStrike" kern="0" cap="none" spc="-5" normalizeH="0" baseline="0" noProof="0" dirty="0">
                <a:ln>
                  <a:noFill/>
                </a:ln>
                <a:solidFill>
                  <a:sysClr val="windowText" lastClr="000000"/>
                </a:solidFill>
                <a:effectLst/>
                <a:uLnTx/>
                <a:uFillTx/>
                <a:latin typeface="Arial"/>
                <a:cs typeface="Arial"/>
              </a:rPr>
              <a:t> </a:t>
            </a:r>
            <a:r>
              <a:rPr kumimoji="0" sz="1900" b="0" i="0" u="none" strike="noStrike" kern="0" cap="none" spc="-20" normalizeH="0" baseline="0" noProof="0" dirty="0">
                <a:ln>
                  <a:noFill/>
                </a:ln>
                <a:solidFill>
                  <a:sysClr val="windowText" lastClr="000000"/>
                </a:solidFill>
                <a:effectLst/>
                <a:uLnTx/>
                <a:uFillTx/>
                <a:latin typeface="Arial"/>
                <a:cs typeface="Arial"/>
              </a:rPr>
              <a:t>HVDC </a:t>
            </a:r>
            <a:r>
              <a:rPr kumimoji="0" sz="1900" b="0" i="0" u="none" strike="noStrike" kern="0" cap="none" spc="0" normalizeH="0" baseline="0" noProof="0" dirty="0">
                <a:ln>
                  <a:noFill/>
                </a:ln>
                <a:solidFill>
                  <a:sysClr val="windowText" lastClr="000000"/>
                </a:solidFill>
                <a:effectLst/>
                <a:uLnTx/>
                <a:uFillTx/>
                <a:latin typeface="Arial"/>
                <a:cs typeface="Arial"/>
              </a:rPr>
              <a:t>breaker-ready</a:t>
            </a:r>
            <a:r>
              <a:rPr kumimoji="0" sz="1900" b="0" i="0" u="none" strike="noStrike" kern="0" cap="none" spc="10"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“plug</a:t>
            </a:r>
            <a:r>
              <a:rPr kumimoji="0" sz="1900" b="0" i="0" u="none" strike="noStrike" kern="0" cap="none" spc="1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and</a:t>
            </a:r>
            <a:r>
              <a:rPr kumimoji="0" sz="1900" b="0" i="0" u="none" strike="noStrike" kern="0" cap="none" spc="1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play”</a:t>
            </a:r>
            <a:r>
              <a:rPr kumimoji="0" sz="1900" b="0" i="0" u="none" strike="noStrike" kern="0" cap="none" spc="20" normalizeH="0" baseline="0" noProof="0" dirty="0">
                <a:ln>
                  <a:noFill/>
                </a:ln>
                <a:solidFill>
                  <a:sysClr val="windowText" lastClr="000000"/>
                </a:solidFill>
                <a:effectLst/>
                <a:uLnTx/>
                <a:uFillTx/>
                <a:latin typeface="Arial"/>
                <a:cs typeface="Arial"/>
              </a:rPr>
              <a:t> </a:t>
            </a:r>
            <a:r>
              <a:rPr kumimoji="0" sz="1900" b="0" i="0" u="none" strike="noStrike" kern="0" cap="none" spc="-10" normalizeH="0" baseline="0" noProof="0" dirty="0">
                <a:ln>
                  <a:noFill/>
                </a:ln>
                <a:solidFill>
                  <a:sysClr val="windowText" lastClr="000000"/>
                </a:solidFill>
                <a:effectLst/>
                <a:uLnTx/>
                <a:uFillTx/>
                <a:latin typeface="Arial"/>
                <a:cs typeface="Arial"/>
              </a:rPr>
              <a:t>platforms </a:t>
            </a:r>
            <a:r>
              <a:rPr kumimoji="0" sz="1900" b="0" i="0" u="none" strike="noStrike" kern="0" cap="none" spc="0" normalizeH="0" baseline="0" noProof="0" dirty="0">
                <a:ln>
                  <a:noFill/>
                </a:ln>
                <a:solidFill>
                  <a:sysClr val="windowText" lastClr="000000"/>
                </a:solidFill>
                <a:effectLst/>
                <a:uLnTx/>
                <a:uFillTx/>
                <a:latin typeface="Arial"/>
                <a:cs typeface="Arial"/>
              </a:rPr>
              <a:t>that</a:t>
            </a:r>
            <a:r>
              <a:rPr kumimoji="0" sz="1900" b="0" i="0" u="none" strike="noStrike" kern="0" cap="none" spc="-1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can</a:t>
            </a:r>
            <a:r>
              <a:rPr kumimoji="0" sz="1900" b="0" i="0" u="none" strike="noStrike" kern="0" cap="none" spc="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be</a:t>
            </a:r>
            <a:r>
              <a:rPr kumimoji="0" sz="1900" b="0" i="0" u="none" strike="noStrike" kern="0" cap="none" spc="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utilized</a:t>
            </a:r>
            <a:r>
              <a:rPr kumimoji="0" sz="1900" b="0" i="0" u="none" strike="noStrike" kern="0" cap="none" spc="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in</a:t>
            </a:r>
            <a:r>
              <a:rPr kumimoji="0" sz="1900" b="0" i="0" u="none" strike="noStrike" kern="0" cap="none" spc="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a</a:t>
            </a:r>
            <a:r>
              <a:rPr kumimoji="0" sz="1900" b="0" i="0" u="none" strike="noStrike" kern="0" cap="none" spc="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reduced</a:t>
            </a:r>
            <a:r>
              <a:rPr kumimoji="0" sz="1900" b="0" i="0" u="none" strike="noStrike" kern="0" cap="none" spc="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cost </a:t>
            </a:r>
            <a:r>
              <a:rPr kumimoji="0" sz="1900" b="0" i="0" u="none" strike="noStrike" kern="0" cap="none" spc="-25" normalizeH="0" baseline="0" noProof="0" dirty="0">
                <a:ln>
                  <a:noFill/>
                </a:ln>
                <a:solidFill>
                  <a:sysClr val="windowText" lastClr="000000"/>
                </a:solidFill>
                <a:effectLst/>
                <a:uLnTx/>
                <a:uFillTx/>
                <a:latin typeface="Arial"/>
                <a:cs typeface="Arial"/>
              </a:rPr>
              <a:t>but </a:t>
            </a:r>
            <a:r>
              <a:rPr kumimoji="0" sz="1900" b="0" i="0" u="none" strike="noStrike" kern="0" cap="none" spc="0" normalizeH="0" baseline="0" noProof="0" dirty="0">
                <a:ln>
                  <a:noFill/>
                </a:ln>
                <a:solidFill>
                  <a:sysClr val="windowText" lastClr="000000"/>
                </a:solidFill>
                <a:effectLst/>
                <a:uLnTx/>
                <a:uFillTx/>
                <a:latin typeface="Arial"/>
                <a:cs typeface="Arial"/>
              </a:rPr>
              <a:t>capable</a:t>
            </a:r>
            <a:r>
              <a:rPr kumimoji="0" sz="1900" b="0" i="0" u="none" strike="noStrike" kern="0" cap="none" spc="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networked</a:t>
            </a:r>
            <a:r>
              <a:rPr kumimoji="0" sz="1900" b="0" i="0" u="none" strike="noStrike" kern="0" cap="none" spc="1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configuration</a:t>
            </a:r>
            <a:r>
              <a:rPr kumimoji="0" sz="1900" b="0" i="0" u="none" strike="noStrike" kern="0" cap="none" spc="1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that</a:t>
            </a:r>
            <a:r>
              <a:rPr kumimoji="0" sz="1900" b="0" i="0" u="none" strike="noStrike" kern="0" cap="none" spc="5" normalizeH="0" baseline="0" noProof="0" dirty="0">
                <a:ln>
                  <a:noFill/>
                </a:ln>
                <a:solidFill>
                  <a:sysClr val="windowText" lastClr="000000"/>
                </a:solidFill>
                <a:effectLst/>
                <a:uLnTx/>
                <a:uFillTx/>
                <a:latin typeface="Arial"/>
                <a:cs typeface="Arial"/>
              </a:rPr>
              <a:t> </a:t>
            </a:r>
            <a:r>
              <a:rPr kumimoji="0" sz="1900" b="0" i="0" u="none" strike="noStrike" kern="0" cap="none" spc="-10" normalizeH="0" baseline="0" noProof="0" dirty="0">
                <a:ln>
                  <a:noFill/>
                </a:ln>
                <a:solidFill>
                  <a:sysClr val="windowText" lastClr="000000"/>
                </a:solidFill>
                <a:effectLst/>
                <a:uLnTx/>
                <a:uFillTx/>
                <a:latin typeface="Arial"/>
                <a:cs typeface="Arial"/>
              </a:rPr>
              <a:t>still </a:t>
            </a:r>
            <a:r>
              <a:rPr kumimoji="0" sz="1900" b="0" i="0" u="none" strike="noStrike" kern="0" cap="none" spc="0" normalizeH="0" baseline="0" noProof="0" dirty="0">
                <a:ln>
                  <a:noFill/>
                </a:ln>
                <a:solidFill>
                  <a:sysClr val="windowText" lastClr="000000"/>
                </a:solidFill>
                <a:effectLst/>
                <a:uLnTx/>
                <a:uFillTx/>
                <a:latin typeface="Arial"/>
                <a:cs typeface="Arial"/>
              </a:rPr>
              <a:t>allow</a:t>
            </a:r>
            <a:r>
              <a:rPr kumimoji="0" sz="1900" b="0" i="0" u="none" strike="noStrike" kern="0" cap="none" spc="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for</a:t>
            </a:r>
            <a:r>
              <a:rPr kumimoji="0" sz="1900" b="0" i="0" u="none" strike="noStrike" kern="0" cap="none" spc="10"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very</a:t>
            </a:r>
            <a:r>
              <a:rPr kumimoji="0" sz="1900" b="0" i="0" u="none" strike="noStrike" kern="0" cap="none" spc="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low</a:t>
            </a:r>
            <a:r>
              <a:rPr kumimoji="0" sz="1900" b="0" i="0" u="none" strike="noStrike" kern="0" cap="none" spc="10"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loss, expandible</a:t>
            </a:r>
            <a:r>
              <a:rPr kumimoji="0" sz="1900" b="0" i="0" u="none" strike="noStrike" kern="0" cap="none" spc="10" normalizeH="0" baseline="0" noProof="0" dirty="0">
                <a:ln>
                  <a:noFill/>
                </a:ln>
                <a:solidFill>
                  <a:sysClr val="windowText" lastClr="000000"/>
                </a:solidFill>
                <a:effectLst/>
                <a:uLnTx/>
                <a:uFillTx/>
                <a:latin typeface="Arial"/>
                <a:cs typeface="Arial"/>
              </a:rPr>
              <a:t> </a:t>
            </a:r>
            <a:r>
              <a:rPr kumimoji="0" sz="1900" b="0" i="0" u="none" strike="noStrike" kern="0" cap="none" spc="-20" normalizeH="0" baseline="0" noProof="0" dirty="0">
                <a:ln>
                  <a:noFill/>
                </a:ln>
                <a:solidFill>
                  <a:sysClr val="windowText" lastClr="000000"/>
                </a:solidFill>
                <a:effectLst/>
                <a:uLnTx/>
                <a:uFillTx/>
                <a:latin typeface="Arial"/>
                <a:cs typeface="Arial"/>
              </a:rPr>
              <a:t>HVDC </a:t>
            </a:r>
            <a:r>
              <a:rPr kumimoji="0" sz="1900" b="0" i="0" u="none" strike="noStrike" kern="0" cap="none" spc="0" normalizeH="0" baseline="0" noProof="0" dirty="0">
                <a:ln>
                  <a:noFill/>
                </a:ln>
                <a:solidFill>
                  <a:sysClr val="windowText" lastClr="000000"/>
                </a:solidFill>
                <a:effectLst/>
                <a:uLnTx/>
                <a:uFillTx/>
                <a:latin typeface="Arial"/>
                <a:cs typeface="Arial"/>
              </a:rPr>
              <a:t>technology</a:t>
            </a:r>
            <a:r>
              <a:rPr kumimoji="0" sz="1900" b="0" i="0" u="none" strike="noStrike" kern="0" cap="none" spc="-10"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now</a:t>
            </a:r>
            <a:r>
              <a:rPr kumimoji="0" sz="1900" b="0" i="0" u="none" strike="noStrike" kern="0" cap="none" spc="10"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and</a:t>
            </a:r>
            <a:r>
              <a:rPr kumimoji="0" sz="1900" b="0" i="0" u="none" strike="noStrike" kern="0" cap="none" spc="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full</a:t>
            </a:r>
            <a:r>
              <a:rPr kumimoji="0" sz="1900" b="0" i="0" u="none" strike="noStrike" kern="0" cap="none" spc="10"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HVDC</a:t>
            </a:r>
            <a:r>
              <a:rPr kumimoji="0" sz="1900" b="0" i="0" u="none" strike="noStrike" kern="0" cap="none" spc="10" normalizeH="0" baseline="0" noProof="0" dirty="0">
                <a:ln>
                  <a:noFill/>
                </a:ln>
                <a:solidFill>
                  <a:sysClr val="windowText" lastClr="000000"/>
                </a:solidFill>
                <a:effectLst/>
                <a:uLnTx/>
                <a:uFillTx/>
                <a:latin typeface="Arial"/>
                <a:cs typeface="Arial"/>
              </a:rPr>
              <a:t> </a:t>
            </a:r>
            <a:r>
              <a:rPr kumimoji="0" sz="1900" b="0" i="0" u="none" strike="noStrike" kern="0" cap="none" spc="-10" normalizeH="0" baseline="0" noProof="0" dirty="0">
                <a:ln>
                  <a:noFill/>
                </a:ln>
                <a:solidFill>
                  <a:sysClr val="windowText" lastClr="000000"/>
                </a:solidFill>
                <a:effectLst/>
                <a:uLnTx/>
                <a:uFillTx/>
                <a:latin typeface="Arial"/>
                <a:cs typeface="Arial"/>
              </a:rPr>
              <a:t>breakers </a:t>
            </a:r>
            <a:r>
              <a:rPr kumimoji="0" sz="1900" b="0" i="0" u="none" strike="noStrike" kern="0" cap="none" spc="0" normalizeH="0" baseline="0" noProof="0" dirty="0">
                <a:ln>
                  <a:noFill/>
                </a:ln>
                <a:solidFill>
                  <a:sysClr val="windowText" lastClr="000000"/>
                </a:solidFill>
                <a:effectLst/>
                <a:uLnTx/>
                <a:uFillTx/>
                <a:latin typeface="Arial"/>
                <a:cs typeface="Arial"/>
              </a:rPr>
              <a:t>to be</a:t>
            </a:r>
            <a:r>
              <a:rPr kumimoji="0" sz="1900" b="0" i="0" u="none" strike="noStrike" kern="0" cap="none" spc="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swapped</a:t>
            </a:r>
            <a:r>
              <a:rPr kumimoji="0" sz="1900" b="0" i="0" u="none" strike="noStrike" kern="0" cap="none" spc="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in at</a:t>
            </a:r>
            <a:r>
              <a:rPr kumimoji="0" sz="1900" b="0" i="0" u="none" strike="noStrike" kern="0" cap="none" spc="-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a</a:t>
            </a:r>
            <a:r>
              <a:rPr kumimoji="0" sz="1900" b="0" i="0" u="none" strike="noStrike" kern="0" cap="none" spc="5" normalizeH="0" baseline="0" noProof="0" dirty="0">
                <a:ln>
                  <a:noFill/>
                </a:ln>
                <a:solidFill>
                  <a:sysClr val="windowText" lastClr="000000"/>
                </a:solidFill>
                <a:effectLst/>
                <a:uLnTx/>
                <a:uFillTx/>
                <a:latin typeface="Arial"/>
                <a:cs typeface="Arial"/>
              </a:rPr>
              <a:t> </a:t>
            </a:r>
            <a:r>
              <a:rPr kumimoji="0" sz="1900" b="0" i="0" u="none" strike="noStrike" kern="0" cap="none" spc="0" normalizeH="0" baseline="0" noProof="0" dirty="0">
                <a:ln>
                  <a:noFill/>
                </a:ln>
                <a:solidFill>
                  <a:sysClr val="windowText" lastClr="000000"/>
                </a:solidFill>
                <a:effectLst/>
                <a:uLnTx/>
                <a:uFillTx/>
                <a:latin typeface="Arial"/>
                <a:cs typeface="Arial"/>
              </a:rPr>
              <a:t>future</a:t>
            </a:r>
            <a:r>
              <a:rPr kumimoji="0" sz="1900" b="0" i="0" u="none" strike="noStrike" kern="0" cap="none" spc="5" normalizeH="0" baseline="0" noProof="0" dirty="0">
                <a:ln>
                  <a:noFill/>
                </a:ln>
                <a:solidFill>
                  <a:sysClr val="windowText" lastClr="000000"/>
                </a:solidFill>
                <a:effectLst/>
                <a:uLnTx/>
                <a:uFillTx/>
                <a:latin typeface="Arial"/>
                <a:cs typeface="Arial"/>
              </a:rPr>
              <a:t> </a:t>
            </a:r>
            <a:r>
              <a:rPr kumimoji="0" sz="1900" b="0" i="0" u="none" strike="noStrike" kern="0" cap="none" spc="-10" normalizeH="0" baseline="0" noProof="0" dirty="0">
                <a:ln>
                  <a:noFill/>
                </a:ln>
                <a:solidFill>
                  <a:sysClr val="windowText" lastClr="000000"/>
                </a:solidFill>
                <a:effectLst/>
                <a:uLnTx/>
                <a:uFillTx/>
                <a:latin typeface="Arial"/>
                <a:cs typeface="Arial"/>
              </a:rPr>
              <a:t>time.</a:t>
            </a:r>
            <a:endParaRPr kumimoji="0" sz="19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635" rIns="0" bIns="0" rtlCol="0">
            <a:spAutoFit/>
          </a:bodyPr>
          <a:lstStyle/>
          <a:p>
            <a:pPr marL="38100" marR="0" lvl="0" indent="0" defTabSz="914400" eaLnBrk="1" fontAlgn="auto" latinLnBrk="0" hangingPunct="1">
              <a:lnSpc>
                <a:spcPct val="100000"/>
              </a:lnSpc>
              <a:spcBef>
                <a:spcPts val="5"/>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prstClr val="white"/>
                </a:solidFill>
                <a:effectLst/>
                <a:uLnTx/>
                <a:uFillTx/>
                <a:latin typeface="Arial"/>
                <a:cs typeface="Arial"/>
              </a:rPr>
              <a:pPr marL="38100" marR="0" lvl="0" indent="0" defTabSz="914400" eaLnBrk="1" fontAlgn="auto" latinLnBrk="0" hangingPunct="1">
                <a:lnSpc>
                  <a:spcPct val="100000"/>
                </a:lnSpc>
                <a:spcBef>
                  <a:spcPts val="5"/>
                </a:spcBef>
                <a:spcAft>
                  <a:spcPts val="0"/>
                </a:spcAft>
                <a:buClrTx/>
                <a:buSzTx/>
                <a:buFontTx/>
                <a:buNone/>
                <a:tabLst/>
                <a:defRPr/>
              </a:pPr>
              <a:t>66</a:t>
            </a:fld>
            <a:r>
              <a:rPr kumimoji="0" sz="1000" b="0" i="0" u="none" strike="noStrike" kern="0" cap="none" spc="-25" normalizeH="0" baseline="0" noProof="0" dirty="0">
                <a:ln>
                  <a:noFill/>
                </a:ln>
                <a:solidFill>
                  <a:prstClr val="white"/>
                </a:solidFill>
                <a:effectLst/>
                <a:uLnTx/>
                <a:uFillTx/>
                <a:latin typeface="Arial"/>
                <a:cs typeface="Arial"/>
              </a:rPr>
              <a:t> </a:t>
            </a:r>
          </a:p>
        </p:txBody>
      </p:sp>
      <p:sp>
        <p:nvSpPr>
          <p:cNvPr id="6" name="object 6"/>
          <p:cNvSpPr txBox="1">
            <a:spLocks noGrp="1"/>
          </p:cNvSpPr>
          <p:nvPr>
            <p:ph type="ftr" sz="quarter" idx="5"/>
          </p:nvPr>
        </p:nvSpPr>
        <p:spPr>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80" normalizeH="0" baseline="0" noProof="0" dirty="0">
                <a:ln>
                  <a:noFill/>
                </a:ln>
                <a:solidFill>
                  <a:prstClr val="white"/>
                </a:solidFill>
                <a:effectLst/>
                <a:uLnTx/>
                <a:uFillTx/>
                <a:latin typeface="Arial"/>
                <a:cs typeface="Arial"/>
              </a:rPr>
              <a:t>ANBARI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15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a:t>
            </a:r>
            <a:r>
              <a:rPr kumimoji="0" sz="800" b="0" i="0" u="none" strike="noStrike" kern="0" cap="none" spc="16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NEW</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J</a:t>
            </a:r>
            <a:r>
              <a:rPr kumimoji="0" sz="800" b="0" i="0" u="none" strike="noStrike" kern="0" cap="none" spc="-125" normalizeH="0" baseline="0" noProof="0" dirty="0">
                <a:ln>
                  <a:noFill/>
                </a:ln>
                <a:solidFill>
                  <a:prstClr val="white"/>
                </a:solidFill>
                <a:effectLst/>
                <a:uLnTx/>
                <a:uFillTx/>
                <a:latin typeface="Arial"/>
                <a:cs typeface="Arial"/>
              </a:rPr>
              <a:t> </a:t>
            </a:r>
            <a:r>
              <a:rPr kumimoji="0" sz="800" b="0" i="0" u="none" strike="noStrike" kern="0" cap="none" spc="75" normalizeH="0" baseline="0" noProof="0" dirty="0">
                <a:ln>
                  <a:noFill/>
                </a:ln>
                <a:solidFill>
                  <a:prstClr val="white"/>
                </a:solidFill>
                <a:effectLst/>
                <a:uLnTx/>
                <a:uFillTx/>
                <a:latin typeface="Arial"/>
                <a:cs typeface="Arial"/>
              </a:rPr>
              <a:t>ERSEY</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50" normalizeH="0" baseline="0" noProof="0" dirty="0">
                <a:ln>
                  <a:noFill/>
                </a:ln>
                <a:solidFill>
                  <a:prstClr val="white"/>
                </a:solidFill>
                <a:effectLst/>
                <a:uLnTx/>
                <a:uFillTx/>
                <a:latin typeface="Arial"/>
                <a:cs typeface="Arial"/>
              </a:rPr>
              <a:t>BO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ARD</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F</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70" normalizeH="0" baseline="0" noProof="0" dirty="0">
                <a:ln>
                  <a:noFill/>
                </a:ln>
                <a:solidFill>
                  <a:prstClr val="white"/>
                </a:solidFill>
                <a:effectLst/>
                <a:uLnTx/>
                <a:uFillTx/>
                <a:latin typeface="Arial"/>
                <a:cs typeface="Arial"/>
              </a:rPr>
              <a:t>PUBL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60" normalizeH="0" baseline="0" noProof="0" dirty="0">
                <a:ln>
                  <a:noFill/>
                </a:ln>
                <a:solidFill>
                  <a:prstClr val="white"/>
                </a:solidFill>
                <a:effectLst/>
                <a:uLnTx/>
                <a:uFillTx/>
                <a:latin typeface="Arial"/>
                <a:cs typeface="Arial"/>
              </a:rPr>
              <a:t>UTI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45" normalizeH="0" baseline="0" noProof="0" dirty="0">
                <a:ln>
                  <a:noFill/>
                </a:ln>
                <a:solidFill>
                  <a:prstClr val="white"/>
                </a:solidFill>
                <a:effectLst/>
                <a:uLnTx/>
                <a:uFillTx/>
                <a:latin typeface="Arial"/>
                <a:cs typeface="Arial"/>
              </a:rPr>
              <a:t>TI</a:t>
            </a:r>
            <a:r>
              <a:rPr kumimoji="0" sz="800" b="0" i="0" u="none" strike="noStrike" kern="0" cap="none" spc="-114" normalizeH="0" baseline="0" noProof="0" dirty="0">
                <a:ln>
                  <a:noFill/>
                </a:ln>
                <a:solidFill>
                  <a:prstClr val="white"/>
                </a:solidFill>
                <a:effectLst/>
                <a:uLnTx/>
                <a:uFillTx/>
                <a:latin typeface="Arial"/>
                <a:cs typeface="Arial"/>
              </a:rPr>
              <a:t> </a:t>
            </a:r>
            <a:r>
              <a:rPr kumimoji="0" sz="800" b="0" i="0" u="none" strike="noStrike" kern="0" cap="none" spc="15" normalizeH="0" baseline="0" noProof="0" dirty="0">
                <a:ln>
                  <a:noFill/>
                </a:ln>
                <a:solidFill>
                  <a:prstClr val="white"/>
                </a:solidFill>
                <a:effectLst/>
                <a:uLnTx/>
                <a:uFillTx/>
                <a:latin typeface="Arial"/>
                <a:cs typeface="Arial"/>
              </a:rPr>
              <a:t>ES </a:t>
            </a:r>
          </a:p>
        </p:txBody>
      </p:sp>
      <p:sp>
        <p:nvSpPr>
          <p:cNvPr id="4" name="object 4"/>
          <p:cNvSpPr txBox="1">
            <a:spLocks noGrp="1"/>
          </p:cNvSpPr>
          <p:nvPr>
            <p:ph type="title"/>
          </p:nvPr>
        </p:nvSpPr>
        <p:spPr>
          <a:xfrm>
            <a:off x="673098" y="506475"/>
            <a:ext cx="2079625"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0070BB"/>
                </a:solidFill>
              </a:rPr>
              <a:t>Right</a:t>
            </a:r>
            <a:r>
              <a:rPr sz="2800" spc="-5" dirty="0">
                <a:solidFill>
                  <a:srgbClr val="0070BB"/>
                </a:solidFill>
              </a:rPr>
              <a:t> </a:t>
            </a:r>
            <a:r>
              <a:rPr sz="2800" spc="-10" dirty="0">
                <a:solidFill>
                  <a:srgbClr val="0070BB"/>
                </a:solidFill>
              </a:rPr>
              <a:t>Sizing</a:t>
            </a:r>
            <a:endParaRPr sz="2800"/>
          </a:p>
        </p:txBody>
      </p:sp>
    </p:spTree>
    <p:extLst>
      <p:ext uri="{BB962C8B-B14F-4D97-AF65-F5344CB8AC3E}">
        <p14:creationId xmlns:p14="http://schemas.microsoft.com/office/powerpoint/2010/main" val="38217902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2208" y="1092200"/>
            <a:ext cx="2757170" cy="4661535"/>
          </a:xfrm>
          <a:prstGeom prst="rect">
            <a:avLst/>
          </a:prstGeom>
        </p:spPr>
        <p:txBody>
          <a:bodyPr vert="horz" wrap="square" lIns="0" tIns="45719" rIns="0" bIns="0" rtlCol="0">
            <a:spAutoFit/>
          </a:bodyPr>
          <a:lstStyle/>
          <a:p>
            <a:pPr marL="12700" marR="112395" lvl="0" indent="0" defTabSz="914400" eaLnBrk="1" fontAlgn="auto" latinLnBrk="0" hangingPunct="1">
              <a:lnSpc>
                <a:spcPct val="89700"/>
              </a:lnSpc>
              <a:spcBef>
                <a:spcPts val="359"/>
              </a:spcBef>
              <a:spcAft>
                <a:spcPts val="0"/>
              </a:spcAft>
              <a:buClrTx/>
              <a:buSzTx/>
              <a:buFontTx/>
              <a:buNone/>
              <a:tabLst/>
              <a:defRPr/>
            </a:pPr>
            <a:r>
              <a:rPr kumimoji="0" sz="2100" b="1" i="0" u="none" strike="noStrike" kern="0" cap="none" spc="0" normalizeH="0" baseline="0" noProof="0" dirty="0">
                <a:ln>
                  <a:noFill/>
                </a:ln>
                <a:solidFill>
                  <a:srgbClr val="8EC63F"/>
                </a:solidFill>
                <a:effectLst/>
                <a:uLnTx/>
                <a:uFillTx/>
                <a:latin typeface="Arial"/>
                <a:cs typeface="Arial"/>
              </a:rPr>
              <a:t>Competitive</a:t>
            </a:r>
            <a:r>
              <a:rPr kumimoji="0" sz="2100" b="1" i="0" u="none" strike="noStrike" kern="0" cap="none" spc="-25" normalizeH="0" baseline="0" noProof="0" dirty="0">
                <a:ln>
                  <a:noFill/>
                </a:ln>
                <a:solidFill>
                  <a:srgbClr val="8EC63F"/>
                </a:solidFill>
                <a:effectLst/>
                <a:uLnTx/>
                <a:uFillTx/>
                <a:latin typeface="Arial"/>
                <a:cs typeface="Arial"/>
              </a:rPr>
              <a:t> </a:t>
            </a:r>
            <a:r>
              <a:rPr kumimoji="0" sz="2100" b="1" i="0" u="none" strike="noStrike" kern="0" cap="none" spc="-10" normalizeH="0" baseline="0" noProof="0" dirty="0">
                <a:ln>
                  <a:noFill/>
                </a:ln>
                <a:solidFill>
                  <a:srgbClr val="8EC63F"/>
                </a:solidFill>
                <a:effectLst/>
                <a:uLnTx/>
                <a:uFillTx/>
                <a:latin typeface="Arial"/>
                <a:cs typeface="Arial"/>
              </a:rPr>
              <a:t>planned </a:t>
            </a:r>
            <a:r>
              <a:rPr kumimoji="0" sz="2100" b="1" i="0" u="none" strike="noStrike" kern="0" cap="none" spc="0" normalizeH="0" baseline="0" noProof="0" dirty="0">
                <a:ln>
                  <a:noFill/>
                </a:ln>
                <a:solidFill>
                  <a:srgbClr val="8EC63F"/>
                </a:solidFill>
                <a:effectLst/>
                <a:uLnTx/>
                <a:uFillTx/>
                <a:latin typeface="Arial"/>
                <a:cs typeface="Arial"/>
              </a:rPr>
              <a:t>transmission</a:t>
            </a:r>
            <a:r>
              <a:rPr kumimoji="0" sz="2100" b="1" i="0" u="none" strike="noStrike" kern="0" cap="none" spc="-30" normalizeH="0" baseline="0" noProof="0" dirty="0">
                <a:ln>
                  <a:noFill/>
                </a:ln>
                <a:solidFill>
                  <a:srgbClr val="8EC63F"/>
                </a:solidFill>
                <a:effectLst/>
                <a:uLnTx/>
                <a:uFillTx/>
                <a:latin typeface="Arial"/>
                <a:cs typeface="Arial"/>
              </a:rPr>
              <a:t> </a:t>
            </a:r>
            <a:r>
              <a:rPr kumimoji="0" sz="2100" b="1" i="0" u="none" strike="noStrike" kern="0" cap="none" spc="-25" normalizeH="0" baseline="0" noProof="0" dirty="0">
                <a:ln>
                  <a:noFill/>
                </a:ln>
                <a:solidFill>
                  <a:srgbClr val="8EC63F"/>
                </a:solidFill>
                <a:effectLst/>
                <a:uLnTx/>
                <a:uFillTx/>
                <a:latin typeface="Arial"/>
                <a:cs typeface="Arial"/>
              </a:rPr>
              <a:t>can </a:t>
            </a:r>
            <a:r>
              <a:rPr kumimoji="0" sz="2100" b="1" i="0" u="none" strike="noStrike" kern="0" cap="none" spc="0" normalizeH="0" baseline="0" noProof="0" dirty="0">
                <a:ln>
                  <a:noFill/>
                </a:ln>
                <a:solidFill>
                  <a:srgbClr val="8EC63F"/>
                </a:solidFill>
                <a:effectLst/>
                <a:uLnTx/>
                <a:uFillTx/>
                <a:latin typeface="Arial"/>
                <a:cs typeface="Arial"/>
              </a:rPr>
              <a:t>also</a:t>
            </a:r>
            <a:r>
              <a:rPr kumimoji="0" sz="2100" b="1" i="0" u="none" strike="noStrike" kern="0" cap="none" spc="-15" normalizeH="0" baseline="0" noProof="0" dirty="0">
                <a:ln>
                  <a:noFill/>
                </a:ln>
                <a:solidFill>
                  <a:srgbClr val="8EC63F"/>
                </a:solidFill>
                <a:effectLst/>
                <a:uLnTx/>
                <a:uFillTx/>
                <a:latin typeface="Arial"/>
                <a:cs typeface="Arial"/>
              </a:rPr>
              <a:t> </a:t>
            </a:r>
            <a:r>
              <a:rPr kumimoji="0" sz="2100" b="1" i="0" u="none" strike="noStrike" kern="0" cap="none" spc="-10" normalizeH="0" baseline="0" noProof="0" dirty="0">
                <a:ln>
                  <a:noFill/>
                </a:ln>
                <a:solidFill>
                  <a:srgbClr val="8EC63F"/>
                </a:solidFill>
                <a:effectLst/>
                <a:uLnTx/>
                <a:uFillTx/>
                <a:latin typeface="Arial"/>
                <a:cs typeface="Arial"/>
              </a:rPr>
              <a:t>protect </a:t>
            </a:r>
            <a:r>
              <a:rPr kumimoji="0" sz="2100" b="1" i="0" u="none" strike="noStrike" kern="0" cap="none" spc="0" normalizeH="0" baseline="0" noProof="0" dirty="0">
                <a:ln>
                  <a:noFill/>
                </a:ln>
                <a:solidFill>
                  <a:srgbClr val="8EC63F"/>
                </a:solidFill>
                <a:effectLst/>
                <a:uLnTx/>
                <a:uFillTx/>
                <a:latin typeface="Arial"/>
                <a:cs typeface="Arial"/>
              </a:rPr>
              <a:t>consumers</a:t>
            </a:r>
            <a:r>
              <a:rPr kumimoji="0" sz="2100" b="1" i="0" u="none" strike="noStrike" kern="0" cap="none" spc="-40" normalizeH="0" baseline="0" noProof="0" dirty="0">
                <a:ln>
                  <a:noFill/>
                </a:ln>
                <a:solidFill>
                  <a:srgbClr val="8EC63F"/>
                </a:solidFill>
                <a:effectLst/>
                <a:uLnTx/>
                <a:uFillTx/>
                <a:latin typeface="Arial"/>
                <a:cs typeface="Arial"/>
              </a:rPr>
              <a:t> </a:t>
            </a:r>
            <a:r>
              <a:rPr kumimoji="0" sz="2100" b="1" i="0" u="none" strike="noStrike" kern="0" cap="none" spc="-10" normalizeH="0" baseline="0" noProof="0" dirty="0">
                <a:ln>
                  <a:noFill/>
                </a:ln>
                <a:solidFill>
                  <a:srgbClr val="8EC63F"/>
                </a:solidFill>
                <a:effectLst/>
                <a:uLnTx/>
                <a:uFillTx/>
                <a:latin typeface="Arial"/>
                <a:cs typeface="Arial"/>
              </a:rPr>
              <a:t>through </a:t>
            </a:r>
            <a:r>
              <a:rPr kumimoji="0" sz="2100" b="1" i="0" u="none" strike="noStrike" kern="0" cap="none" spc="0" normalizeH="0" baseline="0" noProof="0" dirty="0">
                <a:ln>
                  <a:noFill/>
                </a:ln>
                <a:solidFill>
                  <a:srgbClr val="8EC63F"/>
                </a:solidFill>
                <a:effectLst/>
                <a:uLnTx/>
                <a:uFillTx/>
                <a:latin typeface="Arial"/>
                <a:cs typeface="Arial"/>
              </a:rPr>
              <a:t>developer</a:t>
            </a:r>
            <a:r>
              <a:rPr kumimoji="0" sz="2100" b="1" i="0" u="none" strike="noStrike" kern="0" cap="none" spc="-25" normalizeH="0" baseline="0" noProof="0" dirty="0">
                <a:ln>
                  <a:noFill/>
                </a:ln>
                <a:solidFill>
                  <a:srgbClr val="8EC63F"/>
                </a:solidFill>
                <a:effectLst/>
                <a:uLnTx/>
                <a:uFillTx/>
                <a:latin typeface="Arial"/>
                <a:cs typeface="Arial"/>
              </a:rPr>
              <a:t> </a:t>
            </a:r>
            <a:r>
              <a:rPr kumimoji="0" sz="2100" b="1" i="0" u="none" strike="noStrike" kern="0" cap="none" spc="0" normalizeH="0" baseline="0" noProof="0" dirty="0">
                <a:ln>
                  <a:noFill/>
                </a:ln>
                <a:solidFill>
                  <a:srgbClr val="8EC63F"/>
                </a:solidFill>
                <a:effectLst/>
                <a:uLnTx/>
                <a:uFillTx/>
                <a:latin typeface="Arial"/>
                <a:cs typeface="Arial"/>
              </a:rPr>
              <a:t>work</a:t>
            </a:r>
            <a:r>
              <a:rPr kumimoji="0" sz="2100" b="1" i="0" u="none" strike="noStrike" kern="0" cap="none" spc="-25" normalizeH="0" baseline="0" noProof="0" dirty="0">
                <a:ln>
                  <a:noFill/>
                </a:ln>
                <a:solidFill>
                  <a:srgbClr val="8EC63F"/>
                </a:solidFill>
                <a:effectLst/>
                <a:uLnTx/>
                <a:uFillTx/>
                <a:latin typeface="Arial"/>
                <a:cs typeface="Arial"/>
              </a:rPr>
              <a:t> to </a:t>
            </a:r>
            <a:r>
              <a:rPr kumimoji="0" sz="2100" b="1" i="0" u="none" strike="noStrike" kern="0" cap="none" spc="-10" normalizeH="0" baseline="0" noProof="0" dirty="0">
                <a:ln>
                  <a:noFill/>
                </a:ln>
                <a:solidFill>
                  <a:srgbClr val="8EC63F"/>
                </a:solidFill>
                <a:effectLst/>
                <a:uLnTx/>
                <a:uFillTx/>
                <a:latin typeface="Arial"/>
                <a:cs typeface="Arial"/>
              </a:rPr>
              <a:t>de-</a:t>
            </a:r>
            <a:r>
              <a:rPr kumimoji="0" sz="2100" b="1" i="0" u="none" strike="noStrike" kern="0" cap="none" spc="0" normalizeH="0" baseline="0" noProof="0" dirty="0">
                <a:ln>
                  <a:noFill/>
                </a:ln>
                <a:solidFill>
                  <a:srgbClr val="8EC63F"/>
                </a:solidFill>
                <a:effectLst/>
                <a:uLnTx/>
                <a:uFillTx/>
                <a:latin typeface="Arial"/>
                <a:cs typeface="Arial"/>
              </a:rPr>
              <a:t>risk</a:t>
            </a:r>
            <a:r>
              <a:rPr kumimoji="0" sz="2100" b="1" i="0" u="none" strike="noStrike" kern="0" cap="none" spc="5" normalizeH="0" baseline="0" noProof="0" dirty="0">
                <a:ln>
                  <a:noFill/>
                </a:ln>
                <a:solidFill>
                  <a:srgbClr val="8EC63F"/>
                </a:solidFill>
                <a:effectLst/>
                <a:uLnTx/>
                <a:uFillTx/>
                <a:latin typeface="Arial"/>
                <a:cs typeface="Arial"/>
              </a:rPr>
              <a:t> </a:t>
            </a:r>
            <a:r>
              <a:rPr kumimoji="0" sz="2100" b="1" i="0" u="none" strike="noStrike" kern="0" cap="none" spc="-10" normalizeH="0" baseline="0" noProof="0" dirty="0">
                <a:ln>
                  <a:noFill/>
                </a:ln>
                <a:solidFill>
                  <a:srgbClr val="8EC63F"/>
                </a:solidFill>
                <a:effectLst/>
                <a:uLnTx/>
                <a:uFillTx/>
                <a:latin typeface="Arial"/>
                <a:cs typeface="Arial"/>
              </a:rPr>
              <a:t>projects.</a:t>
            </a:r>
            <a:endParaRPr kumimoji="0" sz="21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2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Arial"/>
              <a:cs typeface="Arial"/>
            </a:endParaRPr>
          </a:p>
          <a:p>
            <a:pPr marL="12700" marR="5080" lvl="0" indent="0" defTabSz="914400" eaLnBrk="1" fontAlgn="auto" latinLnBrk="0" hangingPunct="1">
              <a:lnSpc>
                <a:spcPct val="89800"/>
              </a:lnSpc>
              <a:spcBef>
                <a:spcPts val="0"/>
              </a:spcBef>
              <a:spcAft>
                <a:spcPts val="0"/>
              </a:spcAft>
              <a:buClrTx/>
              <a:buSzTx/>
              <a:buFontTx/>
              <a:buNone/>
              <a:tabLst/>
              <a:defRPr/>
            </a:pPr>
            <a:r>
              <a:rPr kumimoji="0" sz="2100" b="1" i="0" u="none" strike="noStrike" kern="0" cap="none" spc="0" normalizeH="0" baseline="0" noProof="0" dirty="0">
                <a:ln>
                  <a:noFill/>
                </a:ln>
                <a:solidFill>
                  <a:srgbClr val="FFFFFF"/>
                </a:solidFill>
                <a:effectLst/>
                <a:uLnTx/>
                <a:uFillTx/>
                <a:latin typeface="Arial"/>
                <a:cs typeface="Arial"/>
              </a:rPr>
              <a:t>An example</a:t>
            </a:r>
            <a:r>
              <a:rPr kumimoji="0" sz="2100" b="1" i="0" u="none" strike="noStrike" kern="0" cap="none" spc="-10" normalizeH="0" baseline="0" noProof="0" dirty="0">
                <a:ln>
                  <a:noFill/>
                </a:ln>
                <a:solidFill>
                  <a:srgbClr val="FFFFFF"/>
                </a:solidFill>
                <a:effectLst/>
                <a:uLnTx/>
                <a:uFillTx/>
                <a:latin typeface="Arial"/>
                <a:cs typeface="Arial"/>
              </a:rPr>
              <a:t> </a:t>
            </a:r>
            <a:r>
              <a:rPr kumimoji="0" sz="2100" b="1" i="0" u="none" strike="noStrike" kern="0" cap="none" spc="0" normalizeH="0" baseline="0" noProof="0" dirty="0">
                <a:ln>
                  <a:noFill/>
                </a:ln>
                <a:solidFill>
                  <a:srgbClr val="FFFFFF"/>
                </a:solidFill>
                <a:effectLst/>
                <a:uLnTx/>
                <a:uFillTx/>
                <a:latin typeface="Arial"/>
                <a:cs typeface="Arial"/>
              </a:rPr>
              <a:t>of this</a:t>
            </a:r>
            <a:r>
              <a:rPr kumimoji="0" sz="2100" b="1" i="0" u="none" strike="noStrike" kern="0" cap="none" spc="-10" normalizeH="0" baseline="0" noProof="0" dirty="0">
                <a:ln>
                  <a:noFill/>
                </a:ln>
                <a:solidFill>
                  <a:srgbClr val="FFFFFF"/>
                </a:solidFill>
                <a:effectLst/>
                <a:uLnTx/>
                <a:uFillTx/>
                <a:latin typeface="Arial"/>
                <a:cs typeface="Arial"/>
              </a:rPr>
              <a:t> </a:t>
            </a:r>
            <a:r>
              <a:rPr kumimoji="0" sz="2100" b="1" i="0" u="none" strike="noStrike" kern="0" cap="none" spc="-25" normalizeH="0" baseline="0" noProof="0" dirty="0">
                <a:ln>
                  <a:noFill/>
                </a:ln>
                <a:solidFill>
                  <a:srgbClr val="FFFFFF"/>
                </a:solidFill>
                <a:effectLst/>
                <a:uLnTx/>
                <a:uFillTx/>
                <a:latin typeface="Arial"/>
                <a:cs typeface="Arial"/>
              </a:rPr>
              <a:t>is </a:t>
            </a:r>
            <a:r>
              <a:rPr kumimoji="0" sz="2100" b="1" i="0" u="none" strike="noStrike" kern="0" cap="none" spc="0" normalizeH="0" baseline="0" noProof="0" dirty="0">
                <a:ln>
                  <a:noFill/>
                </a:ln>
                <a:solidFill>
                  <a:srgbClr val="FFFFFF"/>
                </a:solidFill>
                <a:effectLst/>
                <a:uLnTx/>
                <a:uFillTx/>
                <a:latin typeface="Arial"/>
                <a:cs typeface="Arial"/>
              </a:rPr>
              <a:t>seen</a:t>
            </a:r>
            <a:r>
              <a:rPr kumimoji="0" sz="2100" b="1" i="0" u="none" strike="noStrike" kern="0" cap="none" spc="-25" normalizeH="0" baseline="0" noProof="0" dirty="0">
                <a:ln>
                  <a:noFill/>
                </a:ln>
                <a:solidFill>
                  <a:srgbClr val="FFFFFF"/>
                </a:solidFill>
                <a:effectLst/>
                <a:uLnTx/>
                <a:uFillTx/>
                <a:latin typeface="Arial"/>
                <a:cs typeface="Arial"/>
              </a:rPr>
              <a:t> </a:t>
            </a:r>
            <a:r>
              <a:rPr kumimoji="0" sz="2100" b="1" i="0" u="none" strike="noStrike" kern="0" cap="none" spc="0" normalizeH="0" baseline="0" noProof="0" dirty="0">
                <a:ln>
                  <a:noFill/>
                </a:ln>
                <a:solidFill>
                  <a:srgbClr val="FFFFFF"/>
                </a:solidFill>
                <a:effectLst/>
                <a:uLnTx/>
                <a:uFillTx/>
                <a:latin typeface="Arial"/>
                <a:cs typeface="Arial"/>
              </a:rPr>
              <a:t>here,</a:t>
            </a:r>
            <a:r>
              <a:rPr kumimoji="0" sz="2100" b="1" i="0" u="none" strike="noStrike" kern="0" cap="none" spc="-20" normalizeH="0" baseline="0" noProof="0" dirty="0">
                <a:ln>
                  <a:noFill/>
                </a:ln>
                <a:solidFill>
                  <a:srgbClr val="FFFFFF"/>
                </a:solidFill>
                <a:effectLst/>
                <a:uLnTx/>
                <a:uFillTx/>
                <a:latin typeface="Arial"/>
                <a:cs typeface="Arial"/>
              </a:rPr>
              <a:t> </a:t>
            </a:r>
            <a:r>
              <a:rPr kumimoji="0" sz="2100" b="1" i="0" u="none" strike="noStrike" kern="0" cap="none" spc="-10" normalizeH="0" baseline="0" noProof="0" dirty="0">
                <a:ln>
                  <a:noFill/>
                </a:ln>
                <a:solidFill>
                  <a:srgbClr val="FFFFFF"/>
                </a:solidFill>
                <a:effectLst/>
                <a:uLnTx/>
                <a:uFillTx/>
                <a:latin typeface="Arial"/>
                <a:cs typeface="Arial"/>
              </a:rPr>
              <a:t>where </a:t>
            </a:r>
            <a:r>
              <a:rPr kumimoji="0" sz="2100" b="1" i="0" u="none" strike="noStrike" kern="0" cap="none" spc="0" normalizeH="0" baseline="0" noProof="0" dirty="0">
                <a:ln>
                  <a:noFill/>
                </a:ln>
                <a:solidFill>
                  <a:srgbClr val="FFFFFF"/>
                </a:solidFill>
                <a:effectLst/>
                <a:uLnTx/>
                <a:uFillTx/>
                <a:latin typeface="Arial"/>
                <a:cs typeface="Arial"/>
              </a:rPr>
              <a:t>Anbaric</a:t>
            </a:r>
            <a:r>
              <a:rPr kumimoji="0" sz="2100" b="1" i="0" u="none" strike="noStrike" kern="0" cap="none" spc="-20" normalizeH="0" baseline="0" noProof="0" dirty="0">
                <a:ln>
                  <a:noFill/>
                </a:ln>
                <a:solidFill>
                  <a:srgbClr val="FFFFFF"/>
                </a:solidFill>
                <a:effectLst/>
                <a:uLnTx/>
                <a:uFillTx/>
                <a:latin typeface="Arial"/>
                <a:cs typeface="Arial"/>
              </a:rPr>
              <a:t> </a:t>
            </a:r>
            <a:r>
              <a:rPr kumimoji="0" sz="2100" b="1" i="0" u="none" strike="noStrike" kern="0" cap="none" spc="0" normalizeH="0" baseline="0" noProof="0" dirty="0">
                <a:ln>
                  <a:noFill/>
                </a:ln>
                <a:solidFill>
                  <a:srgbClr val="FFFFFF"/>
                </a:solidFill>
                <a:effectLst/>
                <a:uLnTx/>
                <a:uFillTx/>
                <a:latin typeface="Arial"/>
                <a:cs typeface="Arial"/>
              </a:rPr>
              <a:t>has</a:t>
            </a:r>
            <a:r>
              <a:rPr kumimoji="0" sz="2100" b="1" i="0" u="none" strike="noStrike" kern="0" cap="none" spc="-15" normalizeH="0" baseline="0" noProof="0" dirty="0">
                <a:ln>
                  <a:noFill/>
                </a:ln>
                <a:solidFill>
                  <a:srgbClr val="FFFFFF"/>
                </a:solidFill>
                <a:effectLst/>
                <a:uLnTx/>
                <a:uFillTx/>
                <a:latin typeface="Arial"/>
                <a:cs typeface="Arial"/>
              </a:rPr>
              <a:t> </a:t>
            </a:r>
            <a:r>
              <a:rPr kumimoji="0" sz="2100" b="1" i="0" u="none" strike="noStrike" kern="0" cap="none" spc="-20" normalizeH="0" baseline="0" noProof="0" dirty="0">
                <a:ln>
                  <a:noFill/>
                </a:ln>
                <a:solidFill>
                  <a:srgbClr val="FFFFFF"/>
                </a:solidFill>
                <a:effectLst/>
                <a:uLnTx/>
                <a:uFillTx/>
                <a:latin typeface="Arial"/>
                <a:cs typeface="Arial"/>
              </a:rPr>
              <a:t>fully </a:t>
            </a:r>
            <a:r>
              <a:rPr kumimoji="0" sz="2100" b="1" i="0" u="none" strike="noStrike" kern="0" cap="none" spc="0" normalizeH="0" baseline="0" noProof="0" dirty="0">
                <a:ln>
                  <a:noFill/>
                </a:ln>
                <a:solidFill>
                  <a:srgbClr val="FFFFFF"/>
                </a:solidFill>
                <a:effectLst/>
                <a:uLnTx/>
                <a:uFillTx/>
                <a:latin typeface="Arial"/>
                <a:cs typeface="Arial"/>
              </a:rPr>
              <a:t>permitted</a:t>
            </a:r>
            <a:r>
              <a:rPr kumimoji="0" sz="2100" b="1" i="0" u="none" strike="noStrike" kern="0" cap="none" spc="-25" normalizeH="0" baseline="0" noProof="0" dirty="0">
                <a:ln>
                  <a:noFill/>
                </a:ln>
                <a:solidFill>
                  <a:srgbClr val="FFFFFF"/>
                </a:solidFill>
                <a:effectLst/>
                <a:uLnTx/>
                <a:uFillTx/>
                <a:latin typeface="Arial"/>
                <a:cs typeface="Arial"/>
              </a:rPr>
              <a:t> the </a:t>
            </a:r>
            <a:r>
              <a:rPr kumimoji="0" sz="2100" b="1" i="0" u="none" strike="noStrike" kern="0" cap="none" spc="0" normalizeH="0" baseline="0" noProof="0" dirty="0">
                <a:ln>
                  <a:noFill/>
                </a:ln>
                <a:solidFill>
                  <a:srgbClr val="FFFFFF"/>
                </a:solidFill>
                <a:effectLst/>
                <a:uLnTx/>
                <a:uFillTx/>
                <a:latin typeface="Arial"/>
                <a:cs typeface="Arial"/>
              </a:rPr>
              <a:t>overland,</a:t>
            </a:r>
            <a:r>
              <a:rPr kumimoji="0" sz="2100" b="1" i="0" u="none" strike="noStrike" kern="0" cap="none" spc="-20" normalizeH="0" baseline="0" noProof="0" dirty="0">
                <a:ln>
                  <a:noFill/>
                </a:ln>
                <a:solidFill>
                  <a:srgbClr val="FFFFFF"/>
                </a:solidFill>
                <a:effectLst/>
                <a:uLnTx/>
                <a:uFillTx/>
                <a:latin typeface="Arial"/>
                <a:cs typeface="Arial"/>
              </a:rPr>
              <a:t> </a:t>
            </a:r>
            <a:r>
              <a:rPr kumimoji="0" sz="2100" b="1" i="0" u="none" strike="noStrike" kern="0" cap="none" spc="-10" normalizeH="0" baseline="0" noProof="0" dirty="0">
                <a:ln>
                  <a:noFill/>
                </a:ln>
                <a:solidFill>
                  <a:srgbClr val="FFFFFF"/>
                </a:solidFill>
                <a:effectLst/>
                <a:uLnTx/>
                <a:uFillTx/>
                <a:latin typeface="Arial"/>
                <a:cs typeface="Arial"/>
              </a:rPr>
              <a:t>completely </a:t>
            </a:r>
            <a:r>
              <a:rPr kumimoji="0" sz="2100" b="1" i="0" u="none" strike="noStrike" kern="0" cap="none" spc="0" normalizeH="0" baseline="0" noProof="0" dirty="0">
                <a:ln>
                  <a:noFill/>
                </a:ln>
                <a:solidFill>
                  <a:srgbClr val="FFFFFF"/>
                </a:solidFill>
                <a:effectLst/>
                <a:uLnTx/>
                <a:uFillTx/>
                <a:latin typeface="Arial"/>
                <a:cs typeface="Arial"/>
              </a:rPr>
              <a:t>underground </a:t>
            </a:r>
            <a:r>
              <a:rPr kumimoji="0" sz="2100" b="1" i="0" u="none" strike="noStrike" kern="0" cap="none" spc="-10" normalizeH="0" baseline="0" noProof="0" dirty="0">
                <a:ln>
                  <a:noFill/>
                </a:ln>
                <a:solidFill>
                  <a:srgbClr val="FFFFFF"/>
                </a:solidFill>
                <a:effectLst/>
                <a:uLnTx/>
                <a:uFillTx/>
                <a:latin typeface="Arial"/>
                <a:cs typeface="Arial"/>
              </a:rPr>
              <a:t>route </a:t>
            </a:r>
            <a:r>
              <a:rPr kumimoji="0" sz="2100" b="1" i="0" u="none" strike="noStrike" kern="0" cap="none" spc="0" normalizeH="0" baseline="0" noProof="0" dirty="0">
                <a:ln>
                  <a:noFill/>
                </a:ln>
                <a:solidFill>
                  <a:srgbClr val="FFFFFF"/>
                </a:solidFill>
                <a:effectLst/>
                <a:uLnTx/>
                <a:uFillTx/>
                <a:latin typeface="Arial"/>
                <a:cs typeface="Arial"/>
              </a:rPr>
              <a:t>from</a:t>
            </a:r>
            <a:r>
              <a:rPr kumimoji="0" sz="2100" b="1" i="0" u="none" strike="noStrike" kern="0" cap="none" spc="-5" normalizeH="0" baseline="0" noProof="0" dirty="0">
                <a:ln>
                  <a:noFill/>
                </a:ln>
                <a:solidFill>
                  <a:srgbClr val="FFFFFF"/>
                </a:solidFill>
                <a:effectLst/>
                <a:uLnTx/>
                <a:uFillTx/>
                <a:latin typeface="Arial"/>
                <a:cs typeface="Arial"/>
              </a:rPr>
              <a:t> </a:t>
            </a:r>
            <a:r>
              <a:rPr kumimoji="0" sz="2100" b="1" i="0" u="none" strike="noStrike" kern="0" cap="none" spc="0" normalizeH="0" baseline="0" noProof="0" dirty="0">
                <a:ln>
                  <a:noFill/>
                </a:ln>
                <a:solidFill>
                  <a:srgbClr val="FFFFFF"/>
                </a:solidFill>
                <a:effectLst/>
                <a:uLnTx/>
                <a:uFillTx/>
                <a:latin typeface="Arial"/>
                <a:cs typeface="Arial"/>
              </a:rPr>
              <a:t>the</a:t>
            </a:r>
            <a:r>
              <a:rPr kumimoji="0" sz="2100" b="1" i="0" u="none" strike="noStrike" kern="0" cap="none" spc="-10" normalizeH="0" baseline="0" noProof="0" dirty="0">
                <a:ln>
                  <a:noFill/>
                </a:ln>
                <a:solidFill>
                  <a:srgbClr val="FFFFFF"/>
                </a:solidFill>
                <a:effectLst/>
                <a:uLnTx/>
                <a:uFillTx/>
                <a:latin typeface="Arial"/>
                <a:cs typeface="Arial"/>
              </a:rPr>
              <a:t> </a:t>
            </a:r>
            <a:r>
              <a:rPr kumimoji="0" sz="2100" b="1" i="0" u="none" strike="noStrike" kern="0" cap="none" spc="0" normalizeH="0" baseline="0" noProof="0" dirty="0">
                <a:ln>
                  <a:noFill/>
                </a:ln>
                <a:solidFill>
                  <a:srgbClr val="FFFFFF"/>
                </a:solidFill>
                <a:effectLst/>
                <a:uLnTx/>
                <a:uFillTx/>
                <a:latin typeface="Arial"/>
                <a:cs typeface="Arial"/>
              </a:rPr>
              <a:t>deep</a:t>
            </a:r>
            <a:r>
              <a:rPr kumimoji="0" sz="2100" b="1" i="0" u="none" strike="noStrike" kern="0" cap="none" spc="5" normalizeH="0" baseline="0" noProof="0" dirty="0">
                <a:ln>
                  <a:noFill/>
                </a:ln>
                <a:solidFill>
                  <a:srgbClr val="FFFFFF"/>
                </a:solidFill>
                <a:effectLst/>
                <a:uLnTx/>
                <a:uFillTx/>
                <a:latin typeface="Arial"/>
                <a:cs typeface="Arial"/>
              </a:rPr>
              <a:t> </a:t>
            </a:r>
            <a:r>
              <a:rPr kumimoji="0" sz="2100" b="1" i="0" u="none" strike="noStrike" kern="0" cap="none" spc="-10" normalizeH="0" baseline="0" noProof="0" dirty="0">
                <a:ln>
                  <a:noFill/>
                </a:ln>
                <a:solidFill>
                  <a:srgbClr val="FFFFFF"/>
                </a:solidFill>
                <a:effectLst/>
                <a:uLnTx/>
                <a:uFillTx/>
                <a:latin typeface="Arial"/>
                <a:cs typeface="Arial"/>
              </a:rPr>
              <a:t>drilling </a:t>
            </a:r>
            <a:r>
              <a:rPr kumimoji="0" sz="2100" b="1" i="0" u="none" strike="noStrike" kern="0" cap="none" spc="0" normalizeH="0" baseline="0" noProof="0" dirty="0">
                <a:ln>
                  <a:noFill/>
                </a:ln>
                <a:solidFill>
                  <a:srgbClr val="FFFFFF"/>
                </a:solidFill>
                <a:effectLst/>
                <a:uLnTx/>
                <a:uFillTx/>
                <a:latin typeface="Arial"/>
                <a:cs typeface="Arial"/>
              </a:rPr>
              <a:t>under</a:t>
            </a:r>
            <a:r>
              <a:rPr kumimoji="0" sz="2100" b="1" i="0" u="none" strike="noStrike" kern="0" cap="none" spc="-15" normalizeH="0" baseline="0" noProof="0" dirty="0">
                <a:ln>
                  <a:noFill/>
                </a:ln>
                <a:solidFill>
                  <a:srgbClr val="FFFFFF"/>
                </a:solidFill>
                <a:effectLst/>
                <a:uLnTx/>
                <a:uFillTx/>
                <a:latin typeface="Arial"/>
                <a:cs typeface="Arial"/>
              </a:rPr>
              <a:t> </a:t>
            </a:r>
            <a:r>
              <a:rPr kumimoji="0" sz="2100" b="1" i="0" u="none" strike="noStrike" kern="0" cap="none" spc="0" normalizeH="0" baseline="0" noProof="0" dirty="0">
                <a:ln>
                  <a:noFill/>
                </a:ln>
                <a:solidFill>
                  <a:srgbClr val="FFFFFF"/>
                </a:solidFill>
                <a:effectLst/>
                <a:uLnTx/>
                <a:uFillTx/>
                <a:latin typeface="Arial"/>
                <a:cs typeface="Arial"/>
              </a:rPr>
              <a:t>the</a:t>
            </a:r>
            <a:r>
              <a:rPr kumimoji="0" sz="2100" b="1" i="0" u="none" strike="noStrike" kern="0" cap="none" spc="-20" normalizeH="0" baseline="0" noProof="0" dirty="0">
                <a:ln>
                  <a:noFill/>
                </a:ln>
                <a:solidFill>
                  <a:srgbClr val="FFFFFF"/>
                </a:solidFill>
                <a:effectLst/>
                <a:uLnTx/>
                <a:uFillTx/>
                <a:latin typeface="Arial"/>
                <a:cs typeface="Arial"/>
              </a:rPr>
              <a:t> </a:t>
            </a:r>
            <a:r>
              <a:rPr kumimoji="0" sz="2100" b="1" i="0" u="none" strike="noStrike" kern="0" cap="none" spc="0" normalizeH="0" baseline="0" noProof="0" dirty="0">
                <a:ln>
                  <a:noFill/>
                </a:ln>
                <a:solidFill>
                  <a:srgbClr val="FFFFFF"/>
                </a:solidFill>
                <a:effectLst/>
                <a:uLnTx/>
                <a:uFillTx/>
                <a:latin typeface="Arial"/>
                <a:cs typeface="Arial"/>
              </a:rPr>
              <a:t>beach</a:t>
            </a:r>
            <a:r>
              <a:rPr kumimoji="0" sz="2100" b="1" i="0" u="none" strike="noStrike" kern="0" cap="none" spc="-5" normalizeH="0" baseline="0" noProof="0" dirty="0">
                <a:ln>
                  <a:noFill/>
                </a:ln>
                <a:solidFill>
                  <a:srgbClr val="FFFFFF"/>
                </a:solidFill>
                <a:effectLst/>
                <a:uLnTx/>
                <a:uFillTx/>
                <a:latin typeface="Arial"/>
                <a:cs typeface="Arial"/>
              </a:rPr>
              <a:t> </a:t>
            </a:r>
            <a:r>
              <a:rPr kumimoji="0" sz="2100" b="1" i="0" u="none" strike="noStrike" kern="0" cap="none" spc="-25" normalizeH="0" baseline="0" noProof="0" dirty="0">
                <a:ln>
                  <a:noFill/>
                </a:ln>
                <a:solidFill>
                  <a:srgbClr val="FFFFFF"/>
                </a:solidFill>
                <a:effectLst/>
                <a:uLnTx/>
                <a:uFillTx/>
                <a:latin typeface="Arial"/>
                <a:cs typeface="Arial"/>
              </a:rPr>
              <a:t>to </a:t>
            </a:r>
            <a:r>
              <a:rPr kumimoji="0" sz="2100" b="1" i="0" u="none" strike="noStrike" kern="0" cap="none" spc="0" normalizeH="0" baseline="0" noProof="0" dirty="0">
                <a:ln>
                  <a:noFill/>
                </a:ln>
                <a:solidFill>
                  <a:srgbClr val="FFFFFF"/>
                </a:solidFill>
                <a:effectLst/>
                <a:uLnTx/>
                <a:uFillTx/>
                <a:latin typeface="Arial"/>
                <a:cs typeface="Arial"/>
              </a:rPr>
              <a:t>the</a:t>
            </a:r>
            <a:r>
              <a:rPr kumimoji="0" sz="2100" b="1" i="0" u="none" strike="noStrike" kern="0" cap="none" spc="-15" normalizeH="0" baseline="0" noProof="0" dirty="0">
                <a:ln>
                  <a:noFill/>
                </a:ln>
                <a:solidFill>
                  <a:srgbClr val="FFFFFF"/>
                </a:solidFill>
                <a:effectLst/>
                <a:uLnTx/>
                <a:uFillTx/>
                <a:latin typeface="Arial"/>
                <a:cs typeface="Arial"/>
              </a:rPr>
              <a:t> </a:t>
            </a:r>
            <a:r>
              <a:rPr kumimoji="0" sz="2100" b="1" i="0" u="none" strike="noStrike" kern="0" cap="none" spc="0" normalizeH="0" baseline="0" noProof="0" dirty="0">
                <a:ln>
                  <a:noFill/>
                </a:ln>
                <a:solidFill>
                  <a:srgbClr val="FFFFFF"/>
                </a:solidFill>
                <a:effectLst/>
                <a:uLnTx/>
                <a:uFillTx/>
                <a:latin typeface="Arial"/>
                <a:cs typeface="Arial"/>
              </a:rPr>
              <a:t>Deans</a:t>
            </a:r>
            <a:r>
              <a:rPr kumimoji="0" sz="2100" b="1" i="0" u="none" strike="noStrike" kern="0" cap="none" spc="-15" normalizeH="0" baseline="0" noProof="0" dirty="0">
                <a:ln>
                  <a:noFill/>
                </a:ln>
                <a:solidFill>
                  <a:srgbClr val="FFFFFF"/>
                </a:solidFill>
                <a:effectLst/>
                <a:uLnTx/>
                <a:uFillTx/>
                <a:latin typeface="Arial"/>
                <a:cs typeface="Arial"/>
              </a:rPr>
              <a:t> </a:t>
            </a:r>
            <a:r>
              <a:rPr kumimoji="0" sz="2100" b="1" i="0" u="none" strike="noStrike" kern="0" cap="none" spc="-10" normalizeH="0" baseline="0" noProof="0" dirty="0">
                <a:ln>
                  <a:noFill/>
                </a:ln>
                <a:solidFill>
                  <a:srgbClr val="FFFFFF"/>
                </a:solidFill>
                <a:effectLst/>
                <a:uLnTx/>
                <a:uFillTx/>
                <a:latin typeface="Arial"/>
                <a:cs typeface="Arial"/>
              </a:rPr>
              <a:t>substation</a:t>
            </a:r>
            <a:endParaRPr kumimoji="0" sz="2100" b="0" i="0" u="none" strike="noStrike" kern="0" cap="none" spc="0" normalizeH="0" baseline="0" noProof="0">
              <a:ln>
                <a:noFill/>
              </a:ln>
              <a:solidFill>
                <a:sysClr val="windowText" lastClr="000000"/>
              </a:solidFill>
              <a:effectLst/>
              <a:uLnTx/>
              <a:uFillTx/>
              <a:latin typeface="Arial"/>
              <a:cs typeface="Arial"/>
            </a:endParaRPr>
          </a:p>
        </p:txBody>
      </p:sp>
      <p:pic>
        <p:nvPicPr>
          <p:cNvPr id="3" name="object 3"/>
          <p:cNvPicPr/>
          <p:nvPr/>
        </p:nvPicPr>
        <p:blipFill>
          <a:blip r:embed="rId2" cstate="print"/>
          <a:stretch>
            <a:fillRect/>
          </a:stretch>
        </p:blipFill>
        <p:spPr>
          <a:xfrm>
            <a:off x="5100637" y="971550"/>
            <a:ext cx="5857873" cy="5281766"/>
          </a:xfrm>
          <a:prstGeom prst="rect">
            <a:avLst/>
          </a:prstGeom>
        </p:spPr>
      </p:pic>
      <p:pic>
        <p:nvPicPr>
          <p:cNvPr id="4" name="object 4"/>
          <p:cNvPicPr/>
          <p:nvPr/>
        </p:nvPicPr>
        <p:blipFill>
          <a:blip r:embed="rId3" cstate="print"/>
          <a:stretch>
            <a:fillRect/>
          </a:stretch>
        </p:blipFill>
        <p:spPr>
          <a:xfrm>
            <a:off x="0" y="6382989"/>
            <a:ext cx="12192000" cy="475011"/>
          </a:xfrm>
          <a:prstGeom prst="rect">
            <a:avLst/>
          </a:prstGeom>
        </p:spPr>
      </p:pic>
      <p:sp>
        <p:nvSpPr>
          <p:cNvPr id="5" name="object 5"/>
          <p:cNvSpPr txBox="1">
            <a:spLocks noGrp="1"/>
          </p:cNvSpPr>
          <p:nvPr>
            <p:ph type="sldNum" sz="quarter" idx="7"/>
          </p:nvPr>
        </p:nvSpPr>
        <p:spPr>
          <a:prstGeom prst="rect">
            <a:avLst/>
          </a:prstGeom>
        </p:spPr>
        <p:txBody>
          <a:bodyPr vert="horz" wrap="square" lIns="0" tIns="635" rIns="0" bIns="0" rtlCol="0">
            <a:spAutoFit/>
          </a:bodyPr>
          <a:lstStyle/>
          <a:p>
            <a:pPr marL="38100" marR="0" lvl="0" indent="0" defTabSz="914400" eaLnBrk="1" fontAlgn="auto" latinLnBrk="0" hangingPunct="1">
              <a:lnSpc>
                <a:spcPct val="100000"/>
              </a:lnSpc>
              <a:spcBef>
                <a:spcPts val="5"/>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prstClr val="white"/>
                </a:solidFill>
                <a:effectLst/>
                <a:uLnTx/>
                <a:uFillTx/>
                <a:latin typeface="Arial"/>
                <a:cs typeface="Arial"/>
              </a:rPr>
              <a:pPr marL="38100" marR="0" lvl="0" indent="0" defTabSz="914400" eaLnBrk="1" fontAlgn="auto" latinLnBrk="0" hangingPunct="1">
                <a:lnSpc>
                  <a:spcPct val="100000"/>
                </a:lnSpc>
                <a:spcBef>
                  <a:spcPts val="5"/>
                </a:spcBef>
                <a:spcAft>
                  <a:spcPts val="0"/>
                </a:spcAft>
                <a:buClrTx/>
                <a:buSzTx/>
                <a:buFontTx/>
                <a:buNone/>
                <a:tabLst/>
                <a:defRPr/>
              </a:pPr>
              <a:t>67</a:t>
            </a:fld>
            <a:r>
              <a:rPr kumimoji="0" sz="1000" b="0" i="0" u="none" strike="noStrike" kern="0" cap="none" spc="-25" normalizeH="0" baseline="0" noProof="0" dirty="0">
                <a:ln>
                  <a:noFill/>
                </a:ln>
                <a:solidFill>
                  <a:prstClr val="white"/>
                </a:solidFill>
                <a:effectLst/>
                <a:uLnTx/>
                <a:uFillTx/>
                <a:latin typeface="Arial"/>
                <a:cs typeface="Arial"/>
              </a:rPr>
              <a:t> </a:t>
            </a:r>
          </a:p>
        </p:txBody>
      </p:sp>
      <p:sp>
        <p:nvSpPr>
          <p:cNvPr id="6" name="object 6"/>
          <p:cNvSpPr txBox="1">
            <a:spLocks noGrp="1"/>
          </p:cNvSpPr>
          <p:nvPr>
            <p:ph type="ftr" sz="quarter" idx="5"/>
          </p:nvPr>
        </p:nvSpPr>
        <p:spPr>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80" normalizeH="0" baseline="0" noProof="0" dirty="0">
                <a:ln>
                  <a:noFill/>
                </a:ln>
                <a:solidFill>
                  <a:prstClr val="white"/>
                </a:solidFill>
                <a:effectLst/>
                <a:uLnTx/>
                <a:uFillTx/>
                <a:latin typeface="Arial"/>
                <a:cs typeface="Arial"/>
              </a:rPr>
              <a:t>ANBARI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15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a:t>
            </a:r>
            <a:r>
              <a:rPr kumimoji="0" sz="800" b="0" i="0" u="none" strike="noStrike" kern="0" cap="none" spc="16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NEW</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J</a:t>
            </a:r>
            <a:r>
              <a:rPr kumimoji="0" sz="800" b="0" i="0" u="none" strike="noStrike" kern="0" cap="none" spc="-125" normalizeH="0" baseline="0" noProof="0" dirty="0">
                <a:ln>
                  <a:noFill/>
                </a:ln>
                <a:solidFill>
                  <a:prstClr val="white"/>
                </a:solidFill>
                <a:effectLst/>
                <a:uLnTx/>
                <a:uFillTx/>
                <a:latin typeface="Arial"/>
                <a:cs typeface="Arial"/>
              </a:rPr>
              <a:t> </a:t>
            </a:r>
            <a:r>
              <a:rPr kumimoji="0" sz="800" b="0" i="0" u="none" strike="noStrike" kern="0" cap="none" spc="75" normalizeH="0" baseline="0" noProof="0" dirty="0">
                <a:ln>
                  <a:noFill/>
                </a:ln>
                <a:solidFill>
                  <a:prstClr val="white"/>
                </a:solidFill>
                <a:effectLst/>
                <a:uLnTx/>
                <a:uFillTx/>
                <a:latin typeface="Arial"/>
                <a:cs typeface="Arial"/>
              </a:rPr>
              <a:t>ERSEY</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50" normalizeH="0" baseline="0" noProof="0" dirty="0">
                <a:ln>
                  <a:noFill/>
                </a:ln>
                <a:solidFill>
                  <a:prstClr val="white"/>
                </a:solidFill>
                <a:effectLst/>
                <a:uLnTx/>
                <a:uFillTx/>
                <a:latin typeface="Arial"/>
                <a:cs typeface="Arial"/>
              </a:rPr>
              <a:t>BO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ARD</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F</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70" normalizeH="0" baseline="0" noProof="0" dirty="0">
                <a:ln>
                  <a:noFill/>
                </a:ln>
                <a:solidFill>
                  <a:prstClr val="white"/>
                </a:solidFill>
                <a:effectLst/>
                <a:uLnTx/>
                <a:uFillTx/>
                <a:latin typeface="Arial"/>
                <a:cs typeface="Arial"/>
              </a:rPr>
              <a:t>PUBL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60" normalizeH="0" baseline="0" noProof="0" dirty="0">
                <a:ln>
                  <a:noFill/>
                </a:ln>
                <a:solidFill>
                  <a:prstClr val="white"/>
                </a:solidFill>
                <a:effectLst/>
                <a:uLnTx/>
                <a:uFillTx/>
                <a:latin typeface="Arial"/>
                <a:cs typeface="Arial"/>
              </a:rPr>
              <a:t>UTI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45" normalizeH="0" baseline="0" noProof="0" dirty="0">
                <a:ln>
                  <a:noFill/>
                </a:ln>
                <a:solidFill>
                  <a:prstClr val="white"/>
                </a:solidFill>
                <a:effectLst/>
                <a:uLnTx/>
                <a:uFillTx/>
                <a:latin typeface="Arial"/>
                <a:cs typeface="Arial"/>
              </a:rPr>
              <a:t>TI</a:t>
            </a:r>
            <a:r>
              <a:rPr kumimoji="0" sz="800" b="0" i="0" u="none" strike="noStrike" kern="0" cap="none" spc="-114" normalizeH="0" baseline="0" noProof="0" dirty="0">
                <a:ln>
                  <a:noFill/>
                </a:ln>
                <a:solidFill>
                  <a:prstClr val="white"/>
                </a:solidFill>
                <a:effectLst/>
                <a:uLnTx/>
                <a:uFillTx/>
                <a:latin typeface="Arial"/>
                <a:cs typeface="Arial"/>
              </a:rPr>
              <a:t> </a:t>
            </a:r>
            <a:r>
              <a:rPr kumimoji="0" sz="800" b="0" i="0" u="none" strike="noStrike" kern="0" cap="none" spc="15" normalizeH="0" baseline="0" noProof="0" dirty="0">
                <a:ln>
                  <a:noFill/>
                </a:ln>
                <a:solidFill>
                  <a:prstClr val="white"/>
                </a:solidFill>
                <a:effectLst/>
                <a:uLnTx/>
                <a:uFillTx/>
                <a:latin typeface="Arial"/>
                <a:cs typeface="Arial"/>
              </a:rPr>
              <a:t>ES </a:t>
            </a:r>
          </a:p>
        </p:txBody>
      </p:sp>
    </p:spTree>
    <p:extLst>
      <p:ext uri="{BB962C8B-B14F-4D97-AF65-F5344CB8AC3E}">
        <p14:creationId xmlns:p14="http://schemas.microsoft.com/office/powerpoint/2010/main" val="12751898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3098" y="506475"/>
            <a:ext cx="4142104"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0070BB"/>
                </a:solidFill>
              </a:rPr>
              <a:t>Rate</a:t>
            </a:r>
            <a:r>
              <a:rPr sz="2800" spc="-5" dirty="0">
                <a:solidFill>
                  <a:srgbClr val="0070BB"/>
                </a:solidFill>
              </a:rPr>
              <a:t> </a:t>
            </a:r>
            <a:r>
              <a:rPr sz="2800" dirty="0">
                <a:solidFill>
                  <a:srgbClr val="0070BB"/>
                </a:solidFill>
              </a:rPr>
              <a:t>Design</a:t>
            </a:r>
            <a:r>
              <a:rPr sz="2800" spc="5" dirty="0">
                <a:solidFill>
                  <a:srgbClr val="0070BB"/>
                </a:solidFill>
              </a:rPr>
              <a:t> </a:t>
            </a:r>
            <a:r>
              <a:rPr sz="2800" spc="-10" dirty="0">
                <a:solidFill>
                  <a:srgbClr val="0070BB"/>
                </a:solidFill>
              </a:rPr>
              <a:t>Protections</a:t>
            </a:r>
            <a:endParaRPr sz="2800"/>
          </a:p>
        </p:txBody>
      </p:sp>
      <p:sp>
        <p:nvSpPr>
          <p:cNvPr id="3" name="object 3"/>
          <p:cNvSpPr txBox="1"/>
          <p:nvPr/>
        </p:nvSpPr>
        <p:spPr>
          <a:xfrm>
            <a:off x="698671" y="1172971"/>
            <a:ext cx="10556240" cy="1857375"/>
          </a:xfrm>
          <a:prstGeom prst="rect">
            <a:avLst/>
          </a:prstGeom>
        </p:spPr>
        <p:txBody>
          <a:bodyPr vert="horz" wrap="square" lIns="0" tIns="12700" rIns="0" bIns="0" rtlCol="0">
            <a:spAutoFit/>
          </a:bodyPr>
          <a:lstStyle/>
          <a:p>
            <a:pPr marL="12700" marR="5080" lvl="0" indent="0" defTabSz="914400" eaLnBrk="1" fontAlgn="auto" latinLnBrk="0" hangingPunct="1">
              <a:lnSpc>
                <a:spcPct val="116700"/>
              </a:lnSpc>
              <a:spcBef>
                <a:spcPts val="100"/>
              </a:spcBef>
              <a:spcAft>
                <a:spcPts val="0"/>
              </a:spcAft>
              <a:buClrTx/>
              <a:buSzTx/>
              <a:buFontTx/>
              <a:buNone/>
              <a:tabLst/>
              <a:defRPr/>
            </a:pPr>
            <a:r>
              <a:rPr kumimoji="0" sz="1800" b="1" i="0" u="none" strike="noStrike" kern="0" cap="none" spc="0" normalizeH="0" baseline="0" noProof="0" dirty="0">
                <a:ln>
                  <a:noFill/>
                </a:ln>
                <a:solidFill>
                  <a:srgbClr val="3B3B3B"/>
                </a:solidFill>
                <a:effectLst/>
                <a:uLnTx/>
                <a:uFillTx/>
                <a:latin typeface="Arial"/>
                <a:cs typeface="Arial"/>
              </a:rPr>
              <a:t>A</a:t>
            </a:r>
            <a:r>
              <a:rPr kumimoji="0" sz="1800" b="1" i="0" u="none" strike="noStrike" kern="0" cap="none" spc="-9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key</a:t>
            </a:r>
            <a:r>
              <a:rPr kumimoji="0" sz="1800" b="1" i="0" u="none" strike="noStrike" kern="0" cap="none" spc="-1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set</a:t>
            </a:r>
            <a:r>
              <a:rPr kumimoji="0" sz="1800" b="1" i="0" u="none" strike="noStrike" kern="0" cap="none" spc="-1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of</a:t>
            </a:r>
            <a:r>
              <a:rPr kumimoji="0" sz="1800" b="1" i="0" u="none" strike="noStrike" kern="0" cap="none" spc="-1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consumer</a:t>
            </a:r>
            <a:r>
              <a:rPr kumimoji="0" sz="1800" b="1" i="0" u="none" strike="noStrike" kern="0" cap="none" spc="-1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protections</a:t>
            </a:r>
            <a:r>
              <a:rPr kumimoji="0" sz="1800" b="1" i="0" u="none" strike="noStrike" kern="0" cap="none" spc="-1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from</a:t>
            </a:r>
            <a:r>
              <a:rPr kumimoji="0" sz="1800" b="1" i="0" u="none" strike="noStrike" kern="0" cap="none" spc="-1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the</a:t>
            </a:r>
            <a:r>
              <a:rPr kumimoji="0" sz="1800" b="1" i="0" u="none" strike="noStrike" kern="0" cap="none" spc="-1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competitive</a:t>
            </a:r>
            <a:r>
              <a:rPr kumimoji="0" sz="1800" b="1" i="0" u="none" strike="noStrike" kern="0" cap="none" spc="-1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State</a:t>
            </a:r>
            <a:r>
              <a:rPr kumimoji="0" sz="1800" b="1" i="0" u="none" strike="noStrike" kern="0" cap="none" spc="-8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Agreement</a:t>
            </a:r>
            <a:r>
              <a:rPr kumimoji="0" sz="1800" b="1" i="0" u="none" strike="noStrike" kern="0" cap="none" spc="-8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Approach</a:t>
            </a:r>
            <a:r>
              <a:rPr kumimoji="0" sz="1800" b="1" i="0" u="none" strike="noStrike" kern="0" cap="none" spc="-10" normalizeH="0" baseline="0" noProof="0" dirty="0">
                <a:ln>
                  <a:noFill/>
                </a:ln>
                <a:solidFill>
                  <a:srgbClr val="3B3B3B"/>
                </a:solidFill>
                <a:effectLst/>
                <a:uLnTx/>
                <a:uFillTx/>
                <a:latin typeface="Arial"/>
                <a:cs typeface="Arial"/>
              </a:rPr>
              <a:t> transmission </a:t>
            </a:r>
            <a:r>
              <a:rPr kumimoji="0" sz="1800" b="1" i="0" u="none" strike="noStrike" kern="0" cap="none" spc="0" normalizeH="0" baseline="0" noProof="0" dirty="0">
                <a:ln>
                  <a:noFill/>
                </a:ln>
                <a:solidFill>
                  <a:srgbClr val="3B3B3B"/>
                </a:solidFill>
                <a:effectLst/>
                <a:uLnTx/>
                <a:uFillTx/>
                <a:latin typeface="Arial"/>
                <a:cs typeface="Arial"/>
              </a:rPr>
              <a:t>process</a:t>
            </a:r>
            <a:r>
              <a:rPr kumimoji="0" sz="1800" b="1" i="0" u="none" strike="noStrike" kern="0" cap="none" spc="-1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are</a:t>
            </a:r>
            <a:r>
              <a:rPr kumimoji="0" sz="1800" b="1" i="0" u="none" strike="noStrike" kern="0" cap="none" spc="-1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found</a:t>
            </a:r>
            <a:r>
              <a:rPr kumimoji="0" sz="1800" b="1" i="0" u="none" strike="noStrike" kern="0" cap="none" spc="-1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in</a:t>
            </a:r>
            <a:r>
              <a:rPr kumimoji="0" sz="1800" b="1" i="0" u="none" strike="noStrike" kern="0" cap="none" spc="-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rate</a:t>
            </a:r>
            <a:r>
              <a:rPr kumimoji="0" sz="1800" b="1" i="0" u="none" strike="noStrike" kern="0" cap="none" spc="-10" normalizeH="0" baseline="0" noProof="0" dirty="0">
                <a:ln>
                  <a:noFill/>
                </a:ln>
                <a:solidFill>
                  <a:srgbClr val="3B3B3B"/>
                </a:solidFill>
                <a:effectLst/>
                <a:uLnTx/>
                <a:uFillTx/>
                <a:latin typeface="Arial"/>
                <a:cs typeface="Arial"/>
              </a:rPr>
              <a:t> </a:t>
            </a:r>
            <a:r>
              <a:rPr kumimoji="0" sz="1800" b="1" i="0" u="none" strike="noStrike" kern="0" cap="none" spc="-20" normalizeH="0" baseline="0" noProof="0" dirty="0">
                <a:ln>
                  <a:noFill/>
                </a:ln>
                <a:solidFill>
                  <a:srgbClr val="3B3B3B"/>
                </a:solidFill>
                <a:effectLst/>
                <a:uLnTx/>
                <a:uFillTx/>
                <a:latin typeface="Arial"/>
                <a:cs typeface="Arial"/>
              </a:rPr>
              <a:t>terms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320"/>
              </a:spcBef>
              <a:spcAft>
                <a:spcPts val="0"/>
              </a:spcAft>
              <a:buClrTx/>
              <a:buSzTx/>
              <a:buFontTx/>
              <a:buNone/>
              <a:tabLst/>
              <a:defRPr/>
            </a:pPr>
            <a:r>
              <a:rPr kumimoji="0" sz="1800" b="1" i="0" u="none" strike="noStrike" kern="0" cap="none" spc="-10" normalizeH="0" baseline="0" noProof="0" dirty="0">
                <a:ln>
                  <a:noFill/>
                </a:ln>
                <a:solidFill>
                  <a:srgbClr val="3B3B3B"/>
                </a:solidFill>
                <a:effectLst/>
                <a:uLnTx/>
                <a:uFillTx/>
                <a:latin typeface="Arial"/>
                <a:cs typeface="Arial"/>
              </a:rPr>
              <a:t>Traditional</a:t>
            </a:r>
            <a:r>
              <a:rPr kumimoji="0" sz="1800" b="1" i="0" u="none" strike="noStrike" kern="0" cap="none" spc="-3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utility</a:t>
            </a:r>
            <a:r>
              <a:rPr kumimoji="0" sz="1800" b="1" i="0" u="none" strike="noStrike" kern="0" cap="none" spc="-3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rates</a:t>
            </a:r>
            <a:r>
              <a:rPr kumimoji="0" sz="1800" b="1" i="0" u="none" strike="noStrike" kern="0" cap="none" spc="-3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can</a:t>
            </a:r>
            <a:r>
              <a:rPr kumimoji="0" sz="1800" b="1" i="0" u="none" strike="noStrike" kern="0" cap="none" spc="-2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have</a:t>
            </a:r>
            <a:r>
              <a:rPr kumimoji="0" sz="1800" b="1" i="0" u="none" strike="noStrike" kern="0" cap="none" spc="-3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11%,</a:t>
            </a:r>
            <a:r>
              <a:rPr kumimoji="0" sz="1800" b="1" i="0" u="none" strike="noStrike" kern="0" cap="none" spc="-3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or</a:t>
            </a:r>
            <a:r>
              <a:rPr kumimoji="0" sz="1800" b="1" i="0" u="none" strike="noStrike" kern="0" cap="none" spc="-3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higher,</a:t>
            </a:r>
            <a:r>
              <a:rPr kumimoji="0" sz="1800" b="1" i="0" u="none" strike="noStrike" kern="0" cap="none" spc="-3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returns</a:t>
            </a:r>
            <a:r>
              <a:rPr kumimoji="0" sz="1800" b="1" i="0" u="none" strike="noStrike" kern="0" cap="none" spc="-3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on</a:t>
            </a:r>
            <a:r>
              <a:rPr kumimoji="0" sz="1800" b="1" i="0" u="none" strike="noStrike" kern="0" cap="none" spc="-3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equity</a:t>
            </a:r>
            <a:r>
              <a:rPr kumimoji="0" sz="1800" b="1" i="0" u="none" strike="noStrike" kern="0" cap="none" spc="-30" normalizeH="0" baseline="0" noProof="0" dirty="0">
                <a:ln>
                  <a:noFill/>
                </a:ln>
                <a:solidFill>
                  <a:srgbClr val="3B3B3B"/>
                </a:solidFill>
                <a:effectLst/>
                <a:uLnTx/>
                <a:uFillTx/>
                <a:latin typeface="Arial"/>
                <a:cs typeface="Arial"/>
              </a:rPr>
              <a:t> </a:t>
            </a:r>
            <a:r>
              <a:rPr kumimoji="0" sz="1800" b="1" i="0" u="none" strike="noStrike" kern="0" cap="none" spc="-10" normalizeH="0" baseline="0" noProof="0" dirty="0">
                <a:ln>
                  <a:noFill/>
                </a:ln>
                <a:solidFill>
                  <a:srgbClr val="3B3B3B"/>
                </a:solidFill>
                <a:effectLst/>
                <a:uLnTx/>
                <a:uFillTx/>
                <a:latin typeface="Arial"/>
                <a:cs typeface="Arial"/>
              </a:rPr>
              <a:t>(“ROE”)</a:t>
            </a:r>
            <a:endParaRPr kumimoji="0" sz="1800" b="0" i="0" u="none" strike="noStrike" kern="0" cap="none" spc="0" normalizeH="0" baseline="0" noProof="0">
              <a:ln>
                <a:noFill/>
              </a:ln>
              <a:solidFill>
                <a:sysClr val="windowText" lastClr="000000"/>
              </a:solidFill>
              <a:effectLst/>
              <a:uLnTx/>
              <a:uFillTx/>
              <a:latin typeface="Arial"/>
              <a:cs typeface="Arial"/>
            </a:endParaRPr>
          </a:p>
          <a:p>
            <a:pPr marL="12700" marR="767715" lvl="0" indent="0" defTabSz="914400" eaLnBrk="1" fontAlgn="auto" latinLnBrk="0" hangingPunct="1">
              <a:lnSpc>
                <a:spcPct val="115599"/>
              </a:lnSpc>
              <a:spcBef>
                <a:spcPts val="910"/>
              </a:spcBef>
              <a:spcAft>
                <a:spcPts val="0"/>
              </a:spcAft>
              <a:buClrTx/>
              <a:buSzTx/>
              <a:buFontTx/>
              <a:buNone/>
              <a:tabLst/>
              <a:defRPr/>
            </a:pPr>
            <a:r>
              <a:rPr kumimoji="0" sz="1800" b="1" i="0" u="none" strike="noStrike" kern="0" cap="none" spc="0" normalizeH="0" baseline="0" noProof="0" dirty="0">
                <a:ln>
                  <a:noFill/>
                </a:ln>
                <a:solidFill>
                  <a:srgbClr val="3B3B3B"/>
                </a:solidFill>
                <a:effectLst/>
                <a:uLnTx/>
                <a:uFillTx/>
                <a:latin typeface="Arial"/>
                <a:cs typeface="Arial"/>
              </a:rPr>
              <a:t>SAA</a:t>
            </a:r>
            <a:r>
              <a:rPr kumimoji="0" sz="1800" b="1" i="0" u="none" strike="noStrike" kern="0" cap="none" spc="-8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allows</a:t>
            </a:r>
            <a:r>
              <a:rPr kumimoji="0" sz="1800" b="1" i="0" u="none" strike="noStrike" kern="0" cap="none" spc="-2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for</a:t>
            </a:r>
            <a:r>
              <a:rPr kumimoji="0" sz="1800" b="1" i="0" u="none" strike="noStrike" kern="0" cap="none" spc="-1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competition</a:t>
            </a:r>
            <a:r>
              <a:rPr kumimoji="0" sz="1800" b="1" i="0" u="none" strike="noStrike" kern="0" cap="none" spc="-2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so</a:t>
            </a:r>
            <a:r>
              <a:rPr kumimoji="0" sz="1800" b="1" i="0" u="none" strike="noStrike" kern="0" cap="none" spc="-2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that</a:t>
            </a:r>
            <a:r>
              <a:rPr kumimoji="0" sz="1800" b="1" i="0" u="none" strike="noStrike" kern="0" cap="none" spc="-1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ROEs</a:t>
            </a:r>
            <a:r>
              <a:rPr kumimoji="0" sz="1800" b="1" i="0" u="none" strike="noStrike" kern="0" cap="none" spc="-2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are</a:t>
            </a:r>
            <a:r>
              <a:rPr kumimoji="0" sz="1800" b="1" i="0" u="none" strike="noStrike" kern="0" cap="none" spc="-2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voluntarily</a:t>
            </a:r>
            <a:r>
              <a:rPr kumimoji="0" sz="1800" b="1" i="0" u="none" strike="noStrike" kern="0" cap="none" spc="-2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reduced.</a:t>
            </a:r>
            <a:r>
              <a:rPr kumimoji="0" sz="1800" b="1" i="0" u="none" strike="noStrike" kern="0" cap="none" spc="47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Here</a:t>
            </a:r>
            <a:r>
              <a:rPr kumimoji="0" sz="1800" b="1" i="0" u="none" strike="noStrike" kern="0" cap="none" spc="-2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is</a:t>
            </a:r>
            <a:r>
              <a:rPr kumimoji="0" sz="1800" b="1" i="0" u="none" strike="noStrike" kern="0" cap="none" spc="-1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an</a:t>
            </a:r>
            <a:r>
              <a:rPr kumimoji="0" sz="1800" b="1" i="0" u="none" strike="noStrike" kern="0" cap="none" spc="-2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example</a:t>
            </a:r>
            <a:r>
              <a:rPr kumimoji="0" sz="1800" b="1" i="0" u="none" strike="noStrike" kern="0" cap="none" spc="-2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of</a:t>
            </a:r>
            <a:r>
              <a:rPr kumimoji="0" sz="1800" b="1" i="0" u="none" strike="noStrike" kern="0" cap="none" spc="-10" normalizeH="0" baseline="0" noProof="0" dirty="0">
                <a:ln>
                  <a:noFill/>
                </a:ln>
                <a:solidFill>
                  <a:srgbClr val="3B3B3B"/>
                </a:solidFill>
                <a:effectLst/>
                <a:uLnTx/>
                <a:uFillTx/>
                <a:latin typeface="Arial"/>
                <a:cs typeface="Arial"/>
              </a:rPr>
              <a:t> </a:t>
            </a:r>
            <a:r>
              <a:rPr kumimoji="0" sz="1800" b="1" i="0" u="none" strike="noStrike" kern="0" cap="none" spc="-50" normalizeH="0" baseline="0" noProof="0" dirty="0">
                <a:ln>
                  <a:noFill/>
                </a:ln>
                <a:solidFill>
                  <a:srgbClr val="3B3B3B"/>
                </a:solidFill>
                <a:effectLst/>
                <a:uLnTx/>
                <a:uFillTx/>
                <a:latin typeface="Arial"/>
                <a:cs typeface="Arial"/>
              </a:rPr>
              <a:t>a </a:t>
            </a:r>
            <a:r>
              <a:rPr kumimoji="0" sz="1800" b="1" i="0" u="none" strike="noStrike" kern="0" cap="none" spc="0" normalizeH="0" baseline="0" noProof="0" dirty="0">
                <a:ln>
                  <a:noFill/>
                </a:ln>
                <a:solidFill>
                  <a:srgbClr val="3B3B3B"/>
                </a:solidFill>
                <a:effectLst/>
                <a:uLnTx/>
                <a:uFillTx/>
                <a:latin typeface="Arial"/>
                <a:cs typeface="Arial"/>
              </a:rPr>
              <a:t>traditional</a:t>
            </a:r>
            <a:r>
              <a:rPr kumimoji="0" sz="1800" b="1" i="0" u="none" strike="noStrike" kern="0" cap="none" spc="-4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utility</a:t>
            </a:r>
            <a:r>
              <a:rPr kumimoji="0" sz="1800" b="1" i="0" u="none" strike="noStrike" kern="0" cap="none" spc="-3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transmission</a:t>
            </a:r>
            <a:r>
              <a:rPr kumimoji="0" sz="1800" b="1" i="0" u="none" strike="noStrike" kern="0" cap="none" spc="-2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rate</a:t>
            </a:r>
            <a:r>
              <a:rPr kumimoji="0" sz="1800" b="1" i="0" u="none" strike="noStrike" kern="0" cap="none" spc="-3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compared</a:t>
            </a:r>
            <a:r>
              <a:rPr kumimoji="0" sz="1800" b="1" i="0" u="none" strike="noStrike" kern="0" cap="none" spc="-25"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to</a:t>
            </a:r>
            <a:r>
              <a:rPr kumimoji="0" sz="1800" b="1" i="0" u="none" strike="noStrike" kern="0" cap="none" spc="-3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a</a:t>
            </a:r>
            <a:r>
              <a:rPr kumimoji="0" sz="1800" b="1" i="0" u="none" strike="noStrike" kern="0" cap="none" spc="-3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lower,</a:t>
            </a:r>
            <a:r>
              <a:rPr kumimoji="0" sz="1800" b="1" i="0" u="none" strike="noStrike" kern="0" cap="none" spc="-30" normalizeH="0" baseline="0" noProof="0" dirty="0">
                <a:ln>
                  <a:noFill/>
                </a:ln>
                <a:solidFill>
                  <a:srgbClr val="3B3B3B"/>
                </a:solidFill>
                <a:effectLst/>
                <a:uLnTx/>
                <a:uFillTx/>
                <a:latin typeface="Arial"/>
                <a:cs typeface="Arial"/>
              </a:rPr>
              <a:t> </a:t>
            </a:r>
            <a:r>
              <a:rPr kumimoji="0" sz="1800" b="1" i="0" u="none" strike="noStrike" kern="0" cap="none" spc="0" normalizeH="0" baseline="0" noProof="0" dirty="0">
                <a:ln>
                  <a:noFill/>
                </a:ln>
                <a:solidFill>
                  <a:srgbClr val="3B3B3B"/>
                </a:solidFill>
                <a:effectLst/>
                <a:uLnTx/>
                <a:uFillTx/>
                <a:latin typeface="Arial"/>
                <a:cs typeface="Arial"/>
              </a:rPr>
              <a:t>competitive</a:t>
            </a:r>
            <a:r>
              <a:rPr kumimoji="0" sz="1800" b="1" i="0" u="none" strike="noStrike" kern="0" cap="none" spc="-30" normalizeH="0" baseline="0" noProof="0" dirty="0">
                <a:ln>
                  <a:noFill/>
                </a:ln>
                <a:solidFill>
                  <a:srgbClr val="3B3B3B"/>
                </a:solidFill>
                <a:effectLst/>
                <a:uLnTx/>
                <a:uFillTx/>
                <a:latin typeface="Arial"/>
                <a:cs typeface="Arial"/>
              </a:rPr>
              <a:t> </a:t>
            </a:r>
            <a:r>
              <a:rPr kumimoji="0" sz="1800" b="1" i="0" u="none" strike="noStrike" kern="0" cap="none" spc="-20" normalizeH="0" baseline="0" noProof="0" dirty="0">
                <a:ln>
                  <a:noFill/>
                </a:ln>
                <a:solidFill>
                  <a:srgbClr val="3B3B3B"/>
                </a:solidFill>
                <a:effectLst/>
                <a:uLnTx/>
                <a:uFillTx/>
                <a:latin typeface="Arial"/>
                <a:cs typeface="Arial"/>
              </a:rPr>
              <a:t>ROE: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4" name="object 4"/>
          <p:cNvGrpSpPr/>
          <p:nvPr/>
        </p:nvGrpSpPr>
        <p:grpSpPr>
          <a:xfrm>
            <a:off x="2030543" y="3902191"/>
            <a:ext cx="9257665" cy="1399540"/>
            <a:chOff x="2030543" y="3902191"/>
            <a:chExt cx="9257665" cy="1399540"/>
          </a:xfrm>
        </p:grpSpPr>
        <p:sp>
          <p:nvSpPr>
            <p:cNvPr id="5" name="object 5"/>
            <p:cNvSpPr/>
            <p:nvPr/>
          </p:nvSpPr>
          <p:spPr>
            <a:xfrm>
              <a:off x="2030543" y="4599432"/>
              <a:ext cx="9241155" cy="597535"/>
            </a:xfrm>
            <a:custGeom>
              <a:avLst/>
              <a:gdLst/>
              <a:ahLst/>
              <a:cxnLst/>
              <a:rect l="l" t="t" r="r" b="b"/>
              <a:pathLst>
                <a:path w="9241155" h="597535">
                  <a:moveTo>
                    <a:pt x="0" y="597408"/>
                  </a:moveTo>
                  <a:lnTo>
                    <a:pt x="9240770" y="597408"/>
                  </a:lnTo>
                </a:path>
                <a:path w="9241155" h="597535">
                  <a:moveTo>
                    <a:pt x="0" y="298704"/>
                  </a:moveTo>
                  <a:lnTo>
                    <a:pt x="9240770" y="298704"/>
                  </a:lnTo>
                </a:path>
                <a:path w="9241155" h="597535">
                  <a:moveTo>
                    <a:pt x="0" y="0"/>
                  </a:moveTo>
                  <a:lnTo>
                    <a:pt x="924077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 name="object 6"/>
            <p:cNvSpPr/>
            <p:nvPr/>
          </p:nvSpPr>
          <p:spPr>
            <a:xfrm>
              <a:off x="2030543" y="3998976"/>
              <a:ext cx="4200525" cy="302260"/>
            </a:xfrm>
            <a:custGeom>
              <a:avLst/>
              <a:gdLst/>
              <a:ahLst/>
              <a:cxnLst/>
              <a:rect l="l" t="t" r="r" b="b"/>
              <a:pathLst>
                <a:path w="4200525" h="302260">
                  <a:moveTo>
                    <a:pt x="0" y="301752"/>
                  </a:moveTo>
                  <a:lnTo>
                    <a:pt x="4200091" y="301752"/>
                  </a:lnTo>
                </a:path>
                <a:path w="4200525" h="302260">
                  <a:moveTo>
                    <a:pt x="0" y="0"/>
                  </a:moveTo>
                  <a:lnTo>
                    <a:pt x="4200091"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 name="object 7"/>
            <p:cNvSpPr/>
            <p:nvPr/>
          </p:nvSpPr>
          <p:spPr>
            <a:xfrm>
              <a:off x="2146053" y="4000153"/>
              <a:ext cx="9010015" cy="1245870"/>
            </a:xfrm>
            <a:custGeom>
              <a:avLst/>
              <a:gdLst/>
              <a:ahLst/>
              <a:cxnLst/>
              <a:rect l="l" t="t" r="r" b="b"/>
              <a:pathLst>
                <a:path w="9010015" h="1245870">
                  <a:moveTo>
                    <a:pt x="0" y="0"/>
                  </a:moveTo>
                  <a:lnTo>
                    <a:pt x="231386" y="75022"/>
                  </a:lnTo>
                  <a:lnTo>
                    <a:pt x="463034" y="145126"/>
                  </a:lnTo>
                  <a:lnTo>
                    <a:pt x="691634" y="209134"/>
                  </a:lnTo>
                  <a:lnTo>
                    <a:pt x="923282" y="270094"/>
                  </a:lnTo>
                  <a:lnTo>
                    <a:pt x="1154930" y="328006"/>
                  </a:lnTo>
                  <a:lnTo>
                    <a:pt x="1386578" y="382870"/>
                  </a:lnTo>
                  <a:lnTo>
                    <a:pt x="1618226" y="434686"/>
                  </a:lnTo>
                  <a:lnTo>
                    <a:pt x="1846826" y="489550"/>
                  </a:lnTo>
                  <a:lnTo>
                    <a:pt x="2078474" y="544414"/>
                  </a:lnTo>
                  <a:lnTo>
                    <a:pt x="2310122" y="596230"/>
                  </a:lnTo>
                  <a:lnTo>
                    <a:pt x="2541770" y="651094"/>
                  </a:lnTo>
                  <a:lnTo>
                    <a:pt x="2773418" y="702910"/>
                  </a:lnTo>
                  <a:lnTo>
                    <a:pt x="3002018" y="754726"/>
                  </a:lnTo>
                  <a:lnTo>
                    <a:pt x="3233666" y="809590"/>
                  </a:lnTo>
                  <a:lnTo>
                    <a:pt x="3465314" y="846166"/>
                  </a:lnTo>
                  <a:lnTo>
                    <a:pt x="3696962" y="867502"/>
                  </a:lnTo>
                  <a:lnTo>
                    <a:pt x="3928610" y="888838"/>
                  </a:lnTo>
                  <a:lnTo>
                    <a:pt x="4157210" y="910174"/>
                  </a:lnTo>
                  <a:lnTo>
                    <a:pt x="4388858" y="931510"/>
                  </a:lnTo>
                  <a:lnTo>
                    <a:pt x="4620506" y="952846"/>
                  </a:lnTo>
                  <a:lnTo>
                    <a:pt x="4852154" y="971134"/>
                  </a:lnTo>
                  <a:lnTo>
                    <a:pt x="5083802" y="992470"/>
                  </a:lnTo>
                  <a:lnTo>
                    <a:pt x="5312402" y="1010758"/>
                  </a:lnTo>
                  <a:lnTo>
                    <a:pt x="5544050" y="1029046"/>
                  </a:lnTo>
                  <a:lnTo>
                    <a:pt x="5775698" y="1047334"/>
                  </a:lnTo>
                  <a:lnTo>
                    <a:pt x="6007346" y="1065622"/>
                  </a:lnTo>
                  <a:lnTo>
                    <a:pt x="6238994" y="1080862"/>
                  </a:lnTo>
                  <a:lnTo>
                    <a:pt x="6467594" y="1099150"/>
                  </a:lnTo>
                  <a:lnTo>
                    <a:pt x="6699242" y="1114390"/>
                  </a:lnTo>
                  <a:lnTo>
                    <a:pt x="6930890" y="1129630"/>
                  </a:lnTo>
                  <a:lnTo>
                    <a:pt x="7162538" y="1144870"/>
                  </a:lnTo>
                  <a:lnTo>
                    <a:pt x="7391138" y="1160110"/>
                  </a:lnTo>
                  <a:lnTo>
                    <a:pt x="7622786" y="1175350"/>
                  </a:lnTo>
                  <a:lnTo>
                    <a:pt x="7854434" y="1187542"/>
                  </a:lnTo>
                  <a:lnTo>
                    <a:pt x="8086082" y="1199734"/>
                  </a:lnTo>
                  <a:lnTo>
                    <a:pt x="8317730" y="1211926"/>
                  </a:lnTo>
                  <a:lnTo>
                    <a:pt x="8546330" y="1224118"/>
                  </a:lnTo>
                  <a:lnTo>
                    <a:pt x="8777978" y="1236310"/>
                  </a:lnTo>
                  <a:lnTo>
                    <a:pt x="9009750" y="1245511"/>
                  </a:lnTo>
                </a:path>
              </a:pathLst>
            </a:custGeom>
            <a:ln w="28575">
              <a:solidFill>
                <a:srgbClr val="0070B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 name="object 8"/>
            <p:cNvSpPr/>
            <p:nvPr/>
          </p:nvSpPr>
          <p:spPr>
            <a:xfrm>
              <a:off x="2146053" y="4411314"/>
              <a:ext cx="9010015" cy="876300"/>
            </a:xfrm>
            <a:custGeom>
              <a:avLst/>
              <a:gdLst/>
              <a:ahLst/>
              <a:cxnLst/>
              <a:rect l="l" t="t" r="r" b="b"/>
              <a:pathLst>
                <a:path w="9010015" h="876300">
                  <a:moveTo>
                    <a:pt x="0" y="0"/>
                  </a:moveTo>
                  <a:lnTo>
                    <a:pt x="231386" y="60102"/>
                  </a:lnTo>
                  <a:lnTo>
                    <a:pt x="463034" y="114966"/>
                  </a:lnTo>
                  <a:lnTo>
                    <a:pt x="691634" y="163734"/>
                  </a:lnTo>
                  <a:lnTo>
                    <a:pt x="923282" y="212502"/>
                  </a:lnTo>
                  <a:lnTo>
                    <a:pt x="1154930" y="255174"/>
                  </a:lnTo>
                  <a:lnTo>
                    <a:pt x="1386578" y="297846"/>
                  </a:lnTo>
                  <a:lnTo>
                    <a:pt x="1618226" y="340518"/>
                  </a:lnTo>
                  <a:lnTo>
                    <a:pt x="1846826" y="380142"/>
                  </a:lnTo>
                  <a:lnTo>
                    <a:pt x="2078474" y="422814"/>
                  </a:lnTo>
                  <a:lnTo>
                    <a:pt x="2310122" y="462438"/>
                  </a:lnTo>
                  <a:lnTo>
                    <a:pt x="2541770" y="505110"/>
                  </a:lnTo>
                  <a:lnTo>
                    <a:pt x="2773418" y="544734"/>
                  </a:lnTo>
                  <a:lnTo>
                    <a:pt x="3002018" y="584358"/>
                  </a:lnTo>
                  <a:lnTo>
                    <a:pt x="3233666" y="623982"/>
                  </a:lnTo>
                  <a:lnTo>
                    <a:pt x="3465314" y="651414"/>
                  </a:lnTo>
                  <a:lnTo>
                    <a:pt x="3696962" y="666654"/>
                  </a:lnTo>
                  <a:lnTo>
                    <a:pt x="3928610" y="678846"/>
                  </a:lnTo>
                  <a:lnTo>
                    <a:pt x="4157210" y="694086"/>
                  </a:lnTo>
                  <a:lnTo>
                    <a:pt x="4388858" y="706278"/>
                  </a:lnTo>
                  <a:lnTo>
                    <a:pt x="4620506" y="721518"/>
                  </a:lnTo>
                  <a:lnTo>
                    <a:pt x="4852154" y="733710"/>
                  </a:lnTo>
                  <a:lnTo>
                    <a:pt x="5083802" y="745902"/>
                  </a:lnTo>
                  <a:lnTo>
                    <a:pt x="5312402" y="758094"/>
                  </a:lnTo>
                  <a:lnTo>
                    <a:pt x="5544050" y="770286"/>
                  </a:lnTo>
                  <a:lnTo>
                    <a:pt x="5775698" y="779430"/>
                  </a:lnTo>
                  <a:lnTo>
                    <a:pt x="6007346" y="791622"/>
                  </a:lnTo>
                  <a:lnTo>
                    <a:pt x="6238994" y="800766"/>
                  </a:lnTo>
                  <a:lnTo>
                    <a:pt x="6467594" y="809910"/>
                  </a:lnTo>
                  <a:lnTo>
                    <a:pt x="6699242" y="819054"/>
                  </a:lnTo>
                  <a:lnTo>
                    <a:pt x="6930890" y="828198"/>
                  </a:lnTo>
                  <a:lnTo>
                    <a:pt x="7162538" y="834294"/>
                  </a:lnTo>
                  <a:lnTo>
                    <a:pt x="7391138" y="840390"/>
                  </a:lnTo>
                  <a:lnTo>
                    <a:pt x="7622786" y="849534"/>
                  </a:lnTo>
                  <a:lnTo>
                    <a:pt x="7854434" y="855630"/>
                  </a:lnTo>
                  <a:lnTo>
                    <a:pt x="8086082" y="858678"/>
                  </a:lnTo>
                  <a:lnTo>
                    <a:pt x="8317730" y="864774"/>
                  </a:lnTo>
                  <a:lnTo>
                    <a:pt x="8546330" y="870870"/>
                  </a:lnTo>
                  <a:lnTo>
                    <a:pt x="8777978" y="873918"/>
                  </a:lnTo>
                  <a:lnTo>
                    <a:pt x="9009750" y="875943"/>
                  </a:lnTo>
                </a:path>
              </a:pathLst>
            </a:custGeom>
            <a:ln w="28575">
              <a:solidFill>
                <a:srgbClr val="8EC63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 name="object 9"/>
            <p:cNvSpPr/>
            <p:nvPr/>
          </p:nvSpPr>
          <p:spPr>
            <a:xfrm>
              <a:off x="6230635" y="3902191"/>
              <a:ext cx="5057775" cy="452120"/>
            </a:xfrm>
            <a:custGeom>
              <a:avLst/>
              <a:gdLst/>
              <a:ahLst/>
              <a:cxnLst/>
              <a:rect l="l" t="t" r="r" b="b"/>
              <a:pathLst>
                <a:path w="5057775" h="452120">
                  <a:moveTo>
                    <a:pt x="5057193" y="0"/>
                  </a:moveTo>
                  <a:lnTo>
                    <a:pt x="0" y="0"/>
                  </a:lnTo>
                  <a:lnTo>
                    <a:pt x="0" y="451993"/>
                  </a:lnTo>
                  <a:lnTo>
                    <a:pt x="5057193" y="451993"/>
                  </a:lnTo>
                  <a:lnTo>
                    <a:pt x="505719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 name="object 10"/>
            <p:cNvSpPr/>
            <p:nvPr/>
          </p:nvSpPr>
          <p:spPr>
            <a:xfrm>
              <a:off x="6669760" y="4015189"/>
              <a:ext cx="243840" cy="0"/>
            </a:xfrm>
            <a:custGeom>
              <a:avLst/>
              <a:gdLst/>
              <a:ahLst/>
              <a:cxnLst/>
              <a:rect l="l" t="t" r="r" b="b"/>
              <a:pathLst>
                <a:path w="243840">
                  <a:moveTo>
                    <a:pt x="0" y="0"/>
                  </a:moveTo>
                  <a:lnTo>
                    <a:pt x="243840" y="1"/>
                  </a:lnTo>
                </a:path>
              </a:pathLst>
            </a:custGeom>
            <a:ln w="28575">
              <a:solidFill>
                <a:srgbClr val="0070B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 name="object 11"/>
            <p:cNvSpPr/>
            <p:nvPr/>
          </p:nvSpPr>
          <p:spPr>
            <a:xfrm>
              <a:off x="6669760" y="4241185"/>
              <a:ext cx="243840" cy="0"/>
            </a:xfrm>
            <a:custGeom>
              <a:avLst/>
              <a:gdLst/>
              <a:ahLst/>
              <a:cxnLst/>
              <a:rect l="l" t="t" r="r" b="b"/>
              <a:pathLst>
                <a:path w="243840">
                  <a:moveTo>
                    <a:pt x="0" y="0"/>
                  </a:moveTo>
                  <a:lnTo>
                    <a:pt x="243840" y="1"/>
                  </a:lnTo>
                </a:path>
              </a:pathLst>
            </a:custGeom>
            <a:ln w="28575">
              <a:solidFill>
                <a:srgbClr val="8EC63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12" name="object 12"/>
          <p:cNvSpPr/>
          <p:nvPr/>
        </p:nvSpPr>
        <p:spPr>
          <a:xfrm>
            <a:off x="2030543" y="5497277"/>
            <a:ext cx="9241155" cy="0"/>
          </a:xfrm>
          <a:custGeom>
            <a:avLst/>
            <a:gdLst/>
            <a:ahLst/>
            <a:cxnLst/>
            <a:rect l="l" t="t" r="r" b="b"/>
            <a:pathLst>
              <a:path w="9241155">
                <a:moveTo>
                  <a:pt x="0" y="0"/>
                </a:moveTo>
                <a:lnTo>
                  <a:pt x="9240770" y="1"/>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 name="object 13"/>
          <p:cNvSpPr txBox="1"/>
          <p:nvPr/>
        </p:nvSpPr>
        <p:spPr>
          <a:xfrm>
            <a:off x="1520306" y="3482339"/>
            <a:ext cx="325120" cy="2119630"/>
          </a:xfrm>
          <a:prstGeom prst="rect">
            <a:avLst/>
          </a:prstGeom>
        </p:spPr>
        <p:txBody>
          <a:bodyPr vert="horz" wrap="square" lIns="0" tIns="97790" rIns="0" bIns="0" rtlCol="0">
            <a:spAutoFit/>
          </a:bodyPr>
          <a:lstStyle/>
          <a:p>
            <a:pPr marL="12700" marR="0" lvl="0" indent="0" defTabSz="914400" eaLnBrk="1" fontAlgn="auto" latinLnBrk="0" hangingPunct="1">
              <a:lnSpc>
                <a:spcPct val="100000"/>
              </a:lnSpc>
              <a:spcBef>
                <a:spcPts val="770"/>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110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675"/>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100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11125" marR="0" lvl="0" indent="0" defTabSz="914400" eaLnBrk="1" fontAlgn="auto" latinLnBrk="0" hangingPunct="1">
              <a:lnSpc>
                <a:spcPct val="100000"/>
              </a:lnSpc>
              <a:spcBef>
                <a:spcPts val="670"/>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90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11125" marR="0" lvl="0" indent="0" defTabSz="914400" eaLnBrk="1" fontAlgn="auto" latinLnBrk="0" hangingPunct="1">
              <a:lnSpc>
                <a:spcPct val="100000"/>
              </a:lnSpc>
              <a:spcBef>
                <a:spcPts val="695"/>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80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11125" marR="0" lvl="0" indent="0" defTabSz="914400" eaLnBrk="1" fontAlgn="auto" latinLnBrk="0" hangingPunct="1">
              <a:lnSpc>
                <a:spcPct val="100000"/>
              </a:lnSpc>
              <a:spcBef>
                <a:spcPts val="675"/>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70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11125" marR="0" lvl="0" indent="0" defTabSz="914400" eaLnBrk="1" fontAlgn="auto" latinLnBrk="0" hangingPunct="1">
              <a:lnSpc>
                <a:spcPct val="100000"/>
              </a:lnSpc>
              <a:spcBef>
                <a:spcPts val="670"/>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60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11125" marR="0" lvl="0" indent="0" defTabSz="914400" eaLnBrk="1" fontAlgn="auto" latinLnBrk="0" hangingPunct="1">
              <a:lnSpc>
                <a:spcPct val="100000"/>
              </a:lnSpc>
              <a:spcBef>
                <a:spcPts val="670"/>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50</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a:spLocks noGrp="1"/>
          </p:cNvSpPr>
          <p:nvPr>
            <p:ph type="sldNum" sz="quarter" idx="7"/>
          </p:nvPr>
        </p:nvSpPr>
        <p:spPr>
          <a:prstGeom prst="rect">
            <a:avLst/>
          </a:prstGeom>
        </p:spPr>
        <p:txBody>
          <a:bodyPr vert="horz" wrap="square" lIns="0" tIns="635" rIns="0" bIns="0" rtlCol="0">
            <a:spAutoFit/>
          </a:bodyPr>
          <a:lstStyle/>
          <a:p>
            <a:pPr marL="38100" marR="0" lvl="0" indent="0" defTabSz="914400" eaLnBrk="1" fontAlgn="auto" latinLnBrk="0" hangingPunct="1">
              <a:lnSpc>
                <a:spcPct val="100000"/>
              </a:lnSpc>
              <a:spcBef>
                <a:spcPts val="5"/>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prstClr val="white"/>
                </a:solidFill>
                <a:effectLst/>
                <a:uLnTx/>
                <a:uFillTx/>
                <a:latin typeface="Arial"/>
                <a:cs typeface="Arial"/>
              </a:rPr>
              <a:pPr marL="38100" marR="0" lvl="0" indent="0" defTabSz="914400" eaLnBrk="1" fontAlgn="auto" latinLnBrk="0" hangingPunct="1">
                <a:lnSpc>
                  <a:spcPct val="100000"/>
                </a:lnSpc>
                <a:spcBef>
                  <a:spcPts val="5"/>
                </a:spcBef>
                <a:spcAft>
                  <a:spcPts val="0"/>
                </a:spcAft>
                <a:buClrTx/>
                <a:buSzTx/>
                <a:buFontTx/>
                <a:buNone/>
                <a:tabLst/>
                <a:defRPr/>
              </a:pPr>
              <a:t>68</a:t>
            </a:fld>
            <a:r>
              <a:rPr kumimoji="0" sz="1000" b="0" i="0" u="none" strike="noStrike" kern="0" cap="none" spc="-25" normalizeH="0" baseline="0" noProof="0" dirty="0">
                <a:ln>
                  <a:noFill/>
                </a:ln>
                <a:solidFill>
                  <a:prstClr val="white"/>
                </a:solidFill>
                <a:effectLst/>
                <a:uLnTx/>
                <a:uFillTx/>
                <a:latin typeface="Arial"/>
                <a:cs typeface="Arial"/>
              </a:rPr>
              <a:t> </a:t>
            </a:r>
          </a:p>
        </p:txBody>
      </p:sp>
      <p:sp>
        <p:nvSpPr>
          <p:cNvPr id="19" name="object 19"/>
          <p:cNvSpPr txBox="1">
            <a:spLocks noGrp="1"/>
          </p:cNvSpPr>
          <p:nvPr>
            <p:ph type="ftr" sz="quarter" idx="5"/>
          </p:nvPr>
        </p:nvSpPr>
        <p:spPr>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80" normalizeH="0" baseline="0" noProof="0" dirty="0">
                <a:ln>
                  <a:noFill/>
                </a:ln>
                <a:solidFill>
                  <a:prstClr val="white"/>
                </a:solidFill>
                <a:effectLst/>
                <a:uLnTx/>
                <a:uFillTx/>
                <a:latin typeface="Arial"/>
                <a:cs typeface="Arial"/>
              </a:rPr>
              <a:t>ANBARI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15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a:t>
            </a:r>
            <a:r>
              <a:rPr kumimoji="0" sz="800" b="0" i="0" u="none" strike="noStrike" kern="0" cap="none" spc="16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NEW</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J</a:t>
            </a:r>
            <a:r>
              <a:rPr kumimoji="0" sz="800" b="0" i="0" u="none" strike="noStrike" kern="0" cap="none" spc="-125" normalizeH="0" baseline="0" noProof="0" dirty="0">
                <a:ln>
                  <a:noFill/>
                </a:ln>
                <a:solidFill>
                  <a:prstClr val="white"/>
                </a:solidFill>
                <a:effectLst/>
                <a:uLnTx/>
                <a:uFillTx/>
                <a:latin typeface="Arial"/>
                <a:cs typeface="Arial"/>
              </a:rPr>
              <a:t> </a:t>
            </a:r>
            <a:r>
              <a:rPr kumimoji="0" sz="800" b="0" i="0" u="none" strike="noStrike" kern="0" cap="none" spc="75" normalizeH="0" baseline="0" noProof="0" dirty="0">
                <a:ln>
                  <a:noFill/>
                </a:ln>
                <a:solidFill>
                  <a:prstClr val="white"/>
                </a:solidFill>
                <a:effectLst/>
                <a:uLnTx/>
                <a:uFillTx/>
                <a:latin typeface="Arial"/>
                <a:cs typeface="Arial"/>
              </a:rPr>
              <a:t>ERSEY</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50" normalizeH="0" baseline="0" noProof="0" dirty="0">
                <a:ln>
                  <a:noFill/>
                </a:ln>
                <a:solidFill>
                  <a:prstClr val="white"/>
                </a:solidFill>
                <a:effectLst/>
                <a:uLnTx/>
                <a:uFillTx/>
                <a:latin typeface="Arial"/>
                <a:cs typeface="Arial"/>
              </a:rPr>
              <a:t>BO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ARD</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F</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70" normalizeH="0" baseline="0" noProof="0" dirty="0">
                <a:ln>
                  <a:noFill/>
                </a:ln>
                <a:solidFill>
                  <a:prstClr val="white"/>
                </a:solidFill>
                <a:effectLst/>
                <a:uLnTx/>
                <a:uFillTx/>
                <a:latin typeface="Arial"/>
                <a:cs typeface="Arial"/>
              </a:rPr>
              <a:t>PUBL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60" normalizeH="0" baseline="0" noProof="0" dirty="0">
                <a:ln>
                  <a:noFill/>
                </a:ln>
                <a:solidFill>
                  <a:prstClr val="white"/>
                </a:solidFill>
                <a:effectLst/>
                <a:uLnTx/>
                <a:uFillTx/>
                <a:latin typeface="Arial"/>
                <a:cs typeface="Arial"/>
              </a:rPr>
              <a:t>UTI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45" normalizeH="0" baseline="0" noProof="0" dirty="0">
                <a:ln>
                  <a:noFill/>
                </a:ln>
                <a:solidFill>
                  <a:prstClr val="white"/>
                </a:solidFill>
                <a:effectLst/>
                <a:uLnTx/>
                <a:uFillTx/>
                <a:latin typeface="Arial"/>
                <a:cs typeface="Arial"/>
              </a:rPr>
              <a:t>TI</a:t>
            </a:r>
            <a:r>
              <a:rPr kumimoji="0" sz="800" b="0" i="0" u="none" strike="noStrike" kern="0" cap="none" spc="-114" normalizeH="0" baseline="0" noProof="0" dirty="0">
                <a:ln>
                  <a:noFill/>
                </a:ln>
                <a:solidFill>
                  <a:prstClr val="white"/>
                </a:solidFill>
                <a:effectLst/>
                <a:uLnTx/>
                <a:uFillTx/>
                <a:latin typeface="Arial"/>
                <a:cs typeface="Arial"/>
              </a:rPr>
              <a:t> </a:t>
            </a:r>
            <a:r>
              <a:rPr kumimoji="0" sz="800" b="0" i="0" u="none" strike="noStrike" kern="0" cap="none" spc="15" normalizeH="0" baseline="0" noProof="0" dirty="0">
                <a:ln>
                  <a:noFill/>
                </a:ln>
                <a:solidFill>
                  <a:prstClr val="white"/>
                </a:solidFill>
                <a:effectLst/>
                <a:uLnTx/>
                <a:uFillTx/>
                <a:latin typeface="Arial"/>
                <a:cs typeface="Arial"/>
              </a:rPr>
              <a:t>ES </a:t>
            </a:r>
          </a:p>
        </p:txBody>
      </p:sp>
      <p:sp>
        <p:nvSpPr>
          <p:cNvPr id="14" name="object 14"/>
          <p:cNvSpPr txBox="1"/>
          <p:nvPr/>
        </p:nvSpPr>
        <p:spPr>
          <a:xfrm>
            <a:off x="2038215" y="5587076"/>
            <a:ext cx="9234170" cy="454659"/>
          </a:xfrm>
          <a:prstGeom prst="rect">
            <a:avLst/>
          </a:prstGeom>
        </p:spPr>
        <p:txBody>
          <a:bodyPr vert="vert270" wrap="square" lIns="0" tIns="0" rIns="0" bIns="0" rtlCol="0">
            <a:spAutoFit/>
          </a:bodyPr>
          <a:lstStyle/>
          <a:p>
            <a:pPr marL="109855" marR="0" lvl="0" indent="0" defTabSz="914400" eaLnBrk="1" fontAlgn="auto" latinLnBrk="0" hangingPunct="1">
              <a:lnSpc>
                <a:spcPts val="1645"/>
              </a:lnSpc>
              <a:spcBef>
                <a:spcPts val="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50" normalizeH="0" baseline="0" noProof="0" dirty="0">
                <a:ln>
                  <a:noFill/>
                </a:ln>
                <a:solidFill>
                  <a:srgbClr val="595959"/>
                </a:solidFill>
                <a:effectLst/>
                <a:uLnTx/>
                <a:uFillTx/>
                <a:latin typeface="Arial"/>
                <a:cs typeface="Arial"/>
              </a:rPr>
              <a:t>1</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09855"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50" normalizeH="0" baseline="0" noProof="0" dirty="0">
                <a:ln>
                  <a:noFill/>
                </a:ln>
                <a:solidFill>
                  <a:srgbClr val="595959"/>
                </a:solidFill>
                <a:effectLst/>
                <a:uLnTx/>
                <a:uFillTx/>
                <a:latin typeface="Arial"/>
                <a:cs typeface="Arial"/>
              </a:rPr>
              <a:t>2</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09855" marR="0" lvl="0" indent="0" defTabSz="914400" eaLnBrk="1" fontAlgn="auto" latinLnBrk="0" hangingPunct="1">
              <a:lnSpc>
                <a:spcPct val="100000"/>
              </a:lnSpc>
              <a:spcBef>
                <a:spcPts val="135"/>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50" normalizeH="0" baseline="0" noProof="0" dirty="0">
                <a:ln>
                  <a:noFill/>
                </a:ln>
                <a:solidFill>
                  <a:srgbClr val="595959"/>
                </a:solidFill>
                <a:effectLst/>
                <a:uLnTx/>
                <a:uFillTx/>
                <a:latin typeface="Arial"/>
                <a:cs typeface="Arial"/>
              </a:rPr>
              <a:t>3</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09855"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50" normalizeH="0" baseline="0" noProof="0" dirty="0">
                <a:ln>
                  <a:noFill/>
                </a:ln>
                <a:solidFill>
                  <a:srgbClr val="595959"/>
                </a:solidFill>
                <a:effectLst/>
                <a:uLnTx/>
                <a:uFillTx/>
                <a:latin typeface="Arial"/>
                <a:cs typeface="Arial"/>
              </a:rPr>
              <a:t>4</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09855"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50" normalizeH="0" baseline="0" noProof="0" dirty="0">
                <a:ln>
                  <a:noFill/>
                </a:ln>
                <a:solidFill>
                  <a:srgbClr val="595959"/>
                </a:solidFill>
                <a:effectLst/>
                <a:uLnTx/>
                <a:uFillTx/>
                <a:latin typeface="Arial"/>
                <a:cs typeface="Arial"/>
              </a:rPr>
              <a:t>5</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09855"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50" normalizeH="0" baseline="0" noProof="0" dirty="0">
                <a:ln>
                  <a:noFill/>
                </a:ln>
                <a:solidFill>
                  <a:srgbClr val="595959"/>
                </a:solidFill>
                <a:effectLst/>
                <a:uLnTx/>
                <a:uFillTx/>
                <a:latin typeface="Arial"/>
                <a:cs typeface="Arial"/>
              </a:rPr>
              <a:t>6</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09855"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50" normalizeH="0" baseline="0" noProof="0" dirty="0">
                <a:ln>
                  <a:noFill/>
                </a:ln>
                <a:solidFill>
                  <a:srgbClr val="595959"/>
                </a:solidFill>
                <a:effectLst/>
                <a:uLnTx/>
                <a:uFillTx/>
                <a:latin typeface="Arial"/>
                <a:cs typeface="Arial"/>
              </a:rPr>
              <a:t>7</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09855" marR="0" lvl="0" indent="0" defTabSz="914400" eaLnBrk="1" fontAlgn="auto" latinLnBrk="0" hangingPunct="1">
              <a:lnSpc>
                <a:spcPct val="100000"/>
              </a:lnSpc>
              <a:spcBef>
                <a:spcPts val="135"/>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50" normalizeH="0" baseline="0" noProof="0" dirty="0">
                <a:ln>
                  <a:noFill/>
                </a:ln>
                <a:solidFill>
                  <a:srgbClr val="595959"/>
                </a:solidFill>
                <a:effectLst/>
                <a:uLnTx/>
                <a:uFillTx/>
                <a:latin typeface="Arial"/>
                <a:cs typeface="Arial"/>
              </a:rPr>
              <a:t>8</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09855"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50" normalizeH="0" baseline="0" noProof="0" dirty="0">
                <a:ln>
                  <a:noFill/>
                </a:ln>
                <a:solidFill>
                  <a:srgbClr val="595959"/>
                </a:solidFill>
                <a:effectLst/>
                <a:uLnTx/>
                <a:uFillTx/>
                <a:latin typeface="Arial"/>
                <a:cs typeface="Arial"/>
              </a:rPr>
              <a:t>9</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11</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12</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35"/>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13</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14</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15</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16</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17</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35"/>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18</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19</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21</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22</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23</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35"/>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24</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25</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26</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27</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28</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35"/>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29</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31</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32</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33</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35"/>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34</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35</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36</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37</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38</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35"/>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39</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40</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txBox="1"/>
          <p:nvPr/>
        </p:nvSpPr>
        <p:spPr>
          <a:xfrm>
            <a:off x="630423" y="3727573"/>
            <a:ext cx="833755" cy="2149475"/>
          </a:xfrm>
          <a:prstGeom prst="rect">
            <a:avLst/>
          </a:prstGeom>
        </p:spPr>
        <p:txBody>
          <a:bodyPr vert="vert270" wrap="square" lIns="0" tIns="10795" rIns="0" bIns="0" rtlCol="0">
            <a:spAutoFit/>
          </a:bodyPr>
          <a:lstStyle/>
          <a:p>
            <a:pPr marL="12700" marR="5080" lvl="0" indent="1905" algn="ctr" defTabSz="914400" eaLnBrk="1" fontAlgn="auto" latinLnBrk="0" hangingPunct="1">
              <a:lnSpc>
                <a:spcPts val="1600"/>
              </a:lnSpc>
              <a:spcBef>
                <a:spcPts val="85"/>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Annual</a:t>
            </a:r>
            <a:r>
              <a:rPr kumimoji="0" sz="1400" b="0" i="0" u="none" strike="noStrike" kern="0" cap="none" spc="-75" normalizeH="0" baseline="0" noProof="0" dirty="0">
                <a:ln>
                  <a:noFill/>
                </a:ln>
                <a:solidFill>
                  <a:srgbClr val="595959"/>
                </a:solidFill>
                <a:effectLst/>
                <a:uLnTx/>
                <a:uFillTx/>
                <a:latin typeface="Arial"/>
                <a:cs typeface="Arial"/>
              </a:rPr>
              <a:t> </a:t>
            </a:r>
            <a:r>
              <a:rPr kumimoji="0" sz="1400" b="0" i="0" u="none" strike="noStrike" kern="0" cap="none" spc="-20" normalizeH="0" baseline="0" noProof="0" dirty="0">
                <a:ln>
                  <a:noFill/>
                </a:ln>
                <a:solidFill>
                  <a:srgbClr val="595959"/>
                </a:solidFill>
                <a:effectLst/>
                <a:uLnTx/>
                <a:uFillTx/>
                <a:latin typeface="Arial"/>
                <a:cs typeface="Arial"/>
              </a:rPr>
              <a:t>Total</a:t>
            </a:r>
            <a:r>
              <a:rPr kumimoji="0" sz="1400" b="0" i="0" u="none" strike="noStrike" kern="0" cap="none" spc="-45" normalizeH="0" baseline="0" noProof="0" dirty="0">
                <a:ln>
                  <a:noFill/>
                </a:ln>
                <a:solidFill>
                  <a:srgbClr val="595959"/>
                </a:solidFill>
                <a:effectLst/>
                <a:uLnTx/>
                <a:uFillTx/>
                <a:latin typeface="Arial"/>
                <a:cs typeface="Arial"/>
              </a:rPr>
              <a:t> </a:t>
            </a:r>
            <a:r>
              <a:rPr kumimoji="0" sz="1400" b="0" i="0" u="none" strike="noStrike" kern="0" cap="none" spc="-10" normalizeH="0" baseline="0" noProof="0" dirty="0">
                <a:ln>
                  <a:noFill/>
                </a:ln>
                <a:solidFill>
                  <a:srgbClr val="595959"/>
                </a:solidFill>
                <a:effectLst/>
                <a:uLnTx/>
                <a:uFillTx/>
                <a:latin typeface="Arial"/>
                <a:cs typeface="Arial"/>
              </a:rPr>
              <a:t>Revenue </a:t>
            </a:r>
            <a:r>
              <a:rPr kumimoji="0" sz="1400" b="0" i="0" u="none" strike="noStrike" kern="0" cap="none" spc="0" normalizeH="0" baseline="0" noProof="0" dirty="0">
                <a:ln>
                  <a:noFill/>
                </a:ln>
                <a:solidFill>
                  <a:srgbClr val="595959"/>
                </a:solidFill>
                <a:effectLst/>
                <a:uLnTx/>
                <a:uFillTx/>
                <a:latin typeface="Arial"/>
                <a:cs typeface="Arial"/>
              </a:rPr>
              <a:t>Requirement</a:t>
            </a:r>
            <a:r>
              <a:rPr kumimoji="0" sz="1400" b="0" i="0" u="none" strike="noStrike" kern="0" cap="none" spc="-3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a:t>
            </a:r>
            <a:r>
              <a:rPr kumimoji="0" sz="1400" b="0" i="0" u="none" strike="noStrike" kern="0" cap="none" spc="-25" normalizeH="0" baseline="0" noProof="0" dirty="0">
                <a:ln>
                  <a:noFill/>
                </a:ln>
                <a:solidFill>
                  <a:srgbClr val="595959"/>
                </a:solidFill>
                <a:effectLst/>
                <a:uLnTx/>
                <a:uFillTx/>
                <a:latin typeface="Arial"/>
                <a:cs typeface="Arial"/>
              </a:rPr>
              <a:t> </a:t>
            </a:r>
            <a:r>
              <a:rPr kumimoji="0" sz="1400" b="0" i="0" u="none" strike="noStrike" kern="0" cap="none" spc="-10" normalizeH="0" baseline="0" noProof="0" dirty="0">
                <a:ln>
                  <a:noFill/>
                </a:ln>
                <a:solidFill>
                  <a:srgbClr val="595959"/>
                </a:solidFill>
                <a:effectLst/>
                <a:uLnTx/>
                <a:uFillTx/>
                <a:latin typeface="Arial"/>
                <a:cs typeface="Arial"/>
              </a:rPr>
              <a:t>millions/yr) </a:t>
            </a:r>
            <a:r>
              <a:rPr kumimoji="0" sz="1400" b="0" i="0" u="none" strike="noStrike" kern="0" cap="none" spc="0" normalizeH="0" baseline="0" noProof="0" dirty="0">
                <a:ln>
                  <a:noFill/>
                </a:ln>
                <a:solidFill>
                  <a:srgbClr val="595959"/>
                </a:solidFill>
                <a:effectLst/>
                <a:uLnTx/>
                <a:uFillTx/>
                <a:latin typeface="Arial"/>
                <a:cs typeface="Arial"/>
              </a:rPr>
              <a:t>(normalized</a:t>
            </a:r>
            <a:r>
              <a:rPr kumimoji="0" sz="1400" b="0" i="0" u="none" strike="noStrike" kern="0" cap="none" spc="-2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to</a:t>
            </a:r>
            <a:r>
              <a:rPr kumimoji="0" sz="1400" b="0" i="0" u="none" strike="noStrike" kern="0" cap="none" spc="-1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first</a:t>
            </a:r>
            <a:r>
              <a:rPr kumimoji="0" sz="1400" b="0" i="0" u="none" strike="noStrike" kern="0" cap="none" spc="-15" normalizeH="0" baseline="0" noProof="0" dirty="0">
                <a:ln>
                  <a:noFill/>
                </a:ln>
                <a:solidFill>
                  <a:srgbClr val="595959"/>
                </a:solidFill>
                <a:effectLst/>
                <a:uLnTx/>
                <a:uFillTx/>
                <a:latin typeface="Arial"/>
                <a:cs typeface="Arial"/>
              </a:rPr>
              <a:t> </a:t>
            </a:r>
            <a:r>
              <a:rPr kumimoji="0" sz="1400" b="0" i="0" u="none" strike="noStrike" kern="0" cap="none" spc="-20" normalizeH="0" baseline="0" noProof="0" dirty="0">
                <a:ln>
                  <a:noFill/>
                </a:ln>
                <a:solidFill>
                  <a:srgbClr val="595959"/>
                </a:solidFill>
                <a:effectLst/>
                <a:uLnTx/>
                <a:uFillTx/>
                <a:latin typeface="Arial"/>
                <a:cs typeface="Arial"/>
              </a:rPr>
              <a:t>year </a:t>
            </a:r>
            <a:r>
              <a:rPr kumimoji="0" sz="1400" b="0" i="0" u="none" strike="noStrike" kern="0" cap="none" spc="0" normalizeH="0" baseline="0" noProof="0" dirty="0">
                <a:ln>
                  <a:noFill/>
                </a:ln>
                <a:solidFill>
                  <a:srgbClr val="595959"/>
                </a:solidFill>
                <a:effectLst/>
                <a:uLnTx/>
                <a:uFillTx/>
                <a:latin typeface="Arial"/>
                <a:cs typeface="Arial"/>
              </a:rPr>
              <a:t>TRR</a:t>
            </a:r>
            <a:r>
              <a:rPr kumimoji="0" sz="1400" b="0" i="0" u="none" strike="noStrike" kern="0" cap="none" spc="-1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of</a:t>
            </a:r>
            <a:r>
              <a:rPr kumimoji="0" sz="1400" b="0" i="0" u="none" strike="noStrike" kern="0" cap="none" spc="-1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$100</a:t>
            </a:r>
            <a:r>
              <a:rPr kumimoji="0" sz="1400" b="0" i="0" u="none" strike="noStrike" kern="0" cap="none" spc="-10" normalizeH="0" baseline="0" noProof="0" dirty="0">
                <a:ln>
                  <a:noFill/>
                </a:ln>
                <a:solidFill>
                  <a:srgbClr val="595959"/>
                </a:solidFill>
                <a:effectLst/>
                <a:uLnTx/>
                <a:uFillTx/>
                <a:latin typeface="Arial"/>
                <a:cs typeface="Arial"/>
              </a:rPr>
              <a:t> million)</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2017843" y="3413760"/>
            <a:ext cx="9266555" cy="28448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tab pos="1816735" algn="l"/>
                <a:tab pos="9253220" algn="l"/>
              </a:tabLst>
              <a:defRPr/>
            </a:pPr>
            <a:r>
              <a:rPr kumimoji="0" sz="1700" b="0" i="0" u="sng" strike="noStrike" kern="0" cap="none" spc="0" normalizeH="0" baseline="0" noProof="0" dirty="0">
                <a:ln>
                  <a:noFill/>
                </a:ln>
                <a:solidFill>
                  <a:srgbClr val="0070BB"/>
                </a:solidFill>
                <a:effectLst/>
                <a:uLnTx/>
                <a:uFill>
                  <a:solidFill>
                    <a:srgbClr val="D9D9D9"/>
                  </a:solidFill>
                </a:uFill>
                <a:latin typeface="Times New Roman"/>
                <a:cs typeface="Times New Roman"/>
              </a:rPr>
              <a:t>	</a:t>
            </a:r>
            <a:r>
              <a:rPr kumimoji="0" sz="1700" b="1" i="0" u="sng" strike="noStrike" kern="0" cap="none" spc="0" normalizeH="0" baseline="0" noProof="0" dirty="0">
                <a:ln>
                  <a:noFill/>
                </a:ln>
                <a:solidFill>
                  <a:srgbClr val="0070BB"/>
                </a:solidFill>
                <a:effectLst/>
                <a:uLnTx/>
                <a:uFill>
                  <a:solidFill>
                    <a:srgbClr val="D9D9D9"/>
                  </a:solidFill>
                </a:uFill>
                <a:latin typeface="Arial"/>
                <a:cs typeface="Arial"/>
              </a:rPr>
              <a:t>Lower</a:t>
            </a:r>
            <a:r>
              <a:rPr kumimoji="0" sz="1700" b="1" i="0" u="sng" strike="noStrike" kern="0" cap="none" spc="-80" normalizeH="0" baseline="0" noProof="0" dirty="0">
                <a:ln>
                  <a:noFill/>
                </a:ln>
                <a:solidFill>
                  <a:srgbClr val="0070BB"/>
                </a:solidFill>
                <a:effectLst/>
                <a:uLnTx/>
                <a:uFill>
                  <a:solidFill>
                    <a:srgbClr val="D9D9D9"/>
                  </a:solidFill>
                </a:uFill>
                <a:latin typeface="Arial"/>
                <a:cs typeface="Arial"/>
              </a:rPr>
              <a:t> </a:t>
            </a:r>
            <a:r>
              <a:rPr kumimoji="0" sz="1700" b="1" i="0" u="sng" strike="noStrike" kern="0" cap="none" spc="0" normalizeH="0" baseline="0" noProof="0" dirty="0">
                <a:ln>
                  <a:noFill/>
                </a:ln>
                <a:solidFill>
                  <a:srgbClr val="0070BB"/>
                </a:solidFill>
                <a:effectLst/>
                <a:uLnTx/>
                <a:uFill>
                  <a:solidFill>
                    <a:srgbClr val="D9D9D9"/>
                  </a:solidFill>
                </a:uFill>
                <a:latin typeface="Arial"/>
                <a:cs typeface="Arial"/>
              </a:rPr>
              <a:t>ROEs</a:t>
            </a:r>
            <a:r>
              <a:rPr kumimoji="0" sz="1700" b="1" i="0" u="sng" strike="noStrike" kern="0" cap="none" spc="-70" normalizeH="0" baseline="0" noProof="0" dirty="0">
                <a:ln>
                  <a:noFill/>
                </a:ln>
                <a:solidFill>
                  <a:srgbClr val="0070BB"/>
                </a:solidFill>
                <a:effectLst/>
                <a:uLnTx/>
                <a:uFill>
                  <a:solidFill>
                    <a:srgbClr val="D9D9D9"/>
                  </a:solidFill>
                </a:uFill>
                <a:latin typeface="Arial"/>
                <a:cs typeface="Arial"/>
              </a:rPr>
              <a:t> </a:t>
            </a:r>
            <a:r>
              <a:rPr kumimoji="0" sz="1700" b="1" i="0" u="sng" strike="noStrike" kern="0" cap="none" spc="0" normalizeH="0" baseline="0" noProof="0" dirty="0">
                <a:ln>
                  <a:noFill/>
                </a:ln>
                <a:solidFill>
                  <a:srgbClr val="0070BB"/>
                </a:solidFill>
                <a:effectLst/>
                <a:uLnTx/>
                <a:uFill>
                  <a:solidFill>
                    <a:srgbClr val="D9D9D9"/>
                  </a:solidFill>
                </a:uFill>
                <a:latin typeface="Arial"/>
                <a:cs typeface="Arial"/>
              </a:rPr>
              <a:t>Reduce</a:t>
            </a:r>
            <a:r>
              <a:rPr kumimoji="0" sz="1700" b="1" i="0" u="sng" strike="noStrike" kern="0" cap="none" spc="-70" normalizeH="0" baseline="0" noProof="0" dirty="0">
                <a:ln>
                  <a:noFill/>
                </a:ln>
                <a:solidFill>
                  <a:srgbClr val="0070BB"/>
                </a:solidFill>
                <a:effectLst/>
                <a:uLnTx/>
                <a:uFill>
                  <a:solidFill>
                    <a:srgbClr val="D9D9D9"/>
                  </a:solidFill>
                </a:uFill>
                <a:latin typeface="Arial"/>
                <a:cs typeface="Arial"/>
              </a:rPr>
              <a:t> </a:t>
            </a:r>
            <a:r>
              <a:rPr kumimoji="0" sz="1700" b="1" i="0" u="sng" strike="noStrike" kern="0" cap="none" spc="0" normalizeH="0" baseline="0" noProof="0" dirty="0">
                <a:ln>
                  <a:noFill/>
                </a:ln>
                <a:solidFill>
                  <a:srgbClr val="0070BB"/>
                </a:solidFill>
                <a:effectLst/>
                <a:uLnTx/>
                <a:uFill>
                  <a:solidFill>
                    <a:srgbClr val="D9D9D9"/>
                  </a:solidFill>
                </a:uFill>
                <a:latin typeface="Arial"/>
                <a:cs typeface="Arial"/>
              </a:rPr>
              <a:t>Costs</a:t>
            </a:r>
            <a:r>
              <a:rPr kumimoji="0" sz="1700" b="1" i="0" u="sng" strike="noStrike" kern="0" cap="none" spc="-70" normalizeH="0" baseline="0" noProof="0" dirty="0">
                <a:ln>
                  <a:noFill/>
                </a:ln>
                <a:solidFill>
                  <a:srgbClr val="0070BB"/>
                </a:solidFill>
                <a:effectLst/>
                <a:uLnTx/>
                <a:uFill>
                  <a:solidFill>
                    <a:srgbClr val="D9D9D9"/>
                  </a:solidFill>
                </a:uFill>
                <a:latin typeface="Arial"/>
                <a:cs typeface="Arial"/>
              </a:rPr>
              <a:t> </a:t>
            </a:r>
            <a:r>
              <a:rPr kumimoji="0" sz="1700" b="1" i="0" u="sng" strike="noStrike" kern="0" cap="none" spc="0" normalizeH="0" baseline="0" noProof="0" dirty="0">
                <a:ln>
                  <a:noFill/>
                </a:ln>
                <a:solidFill>
                  <a:srgbClr val="0070BB"/>
                </a:solidFill>
                <a:effectLst/>
                <a:uLnTx/>
                <a:uFill>
                  <a:solidFill>
                    <a:srgbClr val="D9D9D9"/>
                  </a:solidFill>
                </a:uFill>
                <a:latin typeface="Arial"/>
                <a:cs typeface="Arial"/>
              </a:rPr>
              <a:t>to</a:t>
            </a:r>
            <a:r>
              <a:rPr kumimoji="0" sz="1700" b="1" i="0" u="sng" strike="noStrike" kern="0" cap="none" spc="-70" normalizeH="0" baseline="0" noProof="0" dirty="0">
                <a:ln>
                  <a:noFill/>
                </a:ln>
                <a:solidFill>
                  <a:srgbClr val="0070BB"/>
                </a:solidFill>
                <a:effectLst/>
                <a:uLnTx/>
                <a:uFill>
                  <a:solidFill>
                    <a:srgbClr val="D9D9D9"/>
                  </a:solidFill>
                </a:uFill>
                <a:latin typeface="Arial"/>
                <a:cs typeface="Arial"/>
              </a:rPr>
              <a:t> </a:t>
            </a:r>
            <a:r>
              <a:rPr kumimoji="0" sz="1700" b="1" i="0" u="sng" strike="noStrike" kern="0" cap="none" spc="-10" normalizeH="0" baseline="0" noProof="0" dirty="0">
                <a:ln>
                  <a:noFill/>
                </a:ln>
                <a:solidFill>
                  <a:srgbClr val="0070BB"/>
                </a:solidFill>
                <a:effectLst/>
                <a:uLnTx/>
                <a:uFill>
                  <a:solidFill>
                    <a:srgbClr val="D9D9D9"/>
                  </a:solidFill>
                </a:uFill>
                <a:latin typeface="Arial"/>
                <a:cs typeface="Arial"/>
              </a:rPr>
              <a:t>Consumers</a:t>
            </a:r>
            <a:r>
              <a:rPr kumimoji="0" sz="1700" b="1" i="0" u="sng" strike="noStrike" kern="0" cap="none" spc="0" normalizeH="0" baseline="0" noProof="0" dirty="0">
                <a:ln>
                  <a:noFill/>
                </a:ln>
                <a:solidFill>
                  <a:srgbClr val="0070BB"/>
                </a:solidFill>
                <a:effectLst/>
                <a:uLnTx/>
                <a:uFill>
                  <a:solidFill>
                    <a:srgbClr val="D9D9D9"/>
                  </a:solidFill>
                </a:uFill>
                <a:latin typeface="Arial"/>
                <a:cs typeface="Arial"/>
              </a:rPr>
              <a:t>	</a:t>
            </a:r>
            <a:endParaRPr kumimoji="0" sz="17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6926618" y="3869435"/>
            <a:ext cx="3937000" cy="476884"/>
          </a:xfrm>
          <a:prstGeom prst="rect">
            <a:avLst/>
          </a:prstGeom>
        </p:spPr>
        <p:txBody>
          <a:bodyPr vert="horz" wrap="square" lIns="0" tIns="12700" rIns="0" bIns="0" rtlCol="0">
            <a:spAutoFit/>
          </a:bodyPr>
          <a:lstStyle/>
          <a:p>
            <a:pPr marL="12700" marR="5080" lvl="0" indent="0" defTabSz="914400" eaLnBrk="1" fontAlgn="auto" latinLnBrk="0" hangingPunct="1">
              <a:lnSpc>
                <a:spcPct val="105700"/>
              </a:lnSpc>
              <a:spcBef>
                <a:spcPts val="10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Traditional</a:t>
            </a:r>
            <a:r>
              <a:rPr kumimoji="0" sz="1400" b="0" i="0" u="none" strike="noStrike" kern="0" cap="none" spc="-3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Utility</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a:t>
            </a:r>
            <a:r>
              <a:rPr kumimoji="0" sz="1400" b="0" i="0" u="none" strike="noStrike" kern="0" cap="none" spc="-3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11%</a:t>
            </a:r>
            <a:r>
              <a:rPr kumimoji="0" sz="1400" b="0" i="0" u="none" strike="noStrike" kern="0" cap="none" spc="-5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ROE</a:t>
            </a:r>
            <a:r>
              <a:rPr kumimoji="0" sz="1400" b="0" i="0" u="none" strike="noStrike" kern="0" cap="none" spc="5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&amp;</a:t>
            </a:r>
            <a:r>
              <a:rPr kumimoji="0" sz="1400" b="0" i="0" u="none" strike="noStrike" kern="0" cap="none" spc="-4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50%</a:t>
            </a:r>
            <a:r>
              <a:rPr kumimoji="0" sz="1400" b="0" i="0" u="none" strike="noStrike" kern="0" cap="none" spc="50" normalizeH="0" baseline="0" noProof="0" dirty="0">
                <a:ln>
                  <a:noFill/>
                </a:ln>
                <a:solidFill>
                  <a:srgbClr val="595959"/>
                </a:solidFill>
                <a:effectLst/>
                <a:uLnTx/>
                <a:uFillTx/>
                <a:latin typeface="Arial"/>
                <a:cs typeface="Arial"/>
              </a:rPr>
              <a:t> </a:t>
            </a:r>
            <a:r>
              <a:rPr kumimoji="0" sz="1400" b="0" i="0" u="none" strike="noStrike" kern="0" cap="none" spc="-10" normalizeH="0" baseline="0" noProof="0" dirty="0">
                <a:ln>
                  <a:noFill/>
                </a:ln>
                <a:solidFill>
                  <a:srgbClr val="595959"/>
                </a:solidFill>
                <a:effectLst/>
                <a:uLnTx/>
                <a:uFillTx/>
                <a:latin typeface="Arial"/>
                <a:cs typeface="Arial"/>
              </a:rPr>
              <a:t>Equity </a:t>
            </a:r>
            <a:r>
              <a:rPr kumimoji="0" sz="1400" b="0" i="0" u="none" strike="noStrike" kern="0" cap="none" spc="0" normalizeH="0" baseline="0" noProof="0" dirty="0">
                <a:ln>
                  <a:noFill/>
                </a:ln>
                <a:solidFill>
                  <a:srgbClr val="595959"/>
                </a:solidFill>
                <a:effectLst/>
                <a:uLnTx/>
                <a:uFillTx/>
                <a:latin typeface="Arial"/>
                <a:cs typeface="Arial"/>
              </a:rPr>
              <a:t>Revenue Requirment @</a:t>
            </a:r>
            <a:r>
              <a:rPr kumimoji="0" sz="1400" b="0" i="0" u="none" strike="noStrike" kern="0" cap="none" spc="-3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8.5%</a:t>
            </a:r>
            <a:r>
              <a:rPr kumimoji="0" sz="1400" b="0" i="0" u="none" strike="noStrike" kern="0" cap="none" spc="-5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ROE</a:t>
            </a:r>
            <a:r>
              <a:rPr kumimoji="0" sz="1400" b="0" i="0" u="none" strike="noStrike" kern="0" cap="none" spc="-4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&amp;</a:t>
            </a:r>
            <a:r>
              <a:rPr kumimoji="0" sz="1400" b="0" i="0" u="none" strike="noStrike" kern="0" cap="none" spc="5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50%</a:t>
            </a:r>
            <a:r>
              <a:rPr kumimoji="0" sz="1400" b="0" i="0" u="none" strike="noStrike" kern="0" cap="none" spc="-50" normalizeH="0" baseline="0" noProof="0" dirty="0">
                <a:ln>
                  <a:noFill/>
                </a:ln>
                <a:solidFill>
                  <a:srgbClr val="595959"/>
                </a:solidFill>
                <a:effectLst/>
                <a:uLnTx/>
                <a:uFillTx/>
                <a:latin typeface="Arial"/>
                <a:cs typeface="Arial"/>
              </a:rPr>
              <a:t> </a:t>
            </a:r>
            <a:r>
              <a:rPr kumimoji="0" sz="1400" b="0" i="0" u="none" strike="noStrike" kern="0" cap="none" spc="-10" normalizeH="0" baseline="0" noProof="0" dirty="0">
                <a:ln>
                  <a:noFill/>
                </a:ln>
                <a:solidFill>
                  <a:srgbClr val="595959"/>
                </a:solidFill>
                <a:effectLst/>
                <a:uLnTx/>
                <a:uFillTx/>
                <a:latin typeface="Arial"/>
                <a:cs typeface="Arial"/>
              </a:rPr>
              <a:t>Equity</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3506951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3098" y="506475"/>
            <a:ext cx="896620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0070BB"/>
                </a:solidFill>
              </a:rPr>
              <a:t>Rate</a:t>
            </a:r>
            <a:r>
              <a:rPr sz="2800" spc="-10" dirty="0">
                <a:solidFill>
                  <a:srgbClr val="0070BB"/>
                </a:solidFill>
              </a:rPr>
              <a:t> </a:t>
            </a:r>
            <a:r>
              <a:rPr sz="2800" dirty="0">
                <a:solidFill>
                  <a:srgbClr val="0070BB"/>
                </a:solidFill>
              </a:rPr>
              <a:t>Design Protections</a:t>
            </a:r>
            <a:r>
              <a:rPr sz="2800" spc="5" dirty="0">
                <a:solidFill>
                  <a:srgbClr val="0070BB"/>
                </a:solidFill>
              </a:rPr>
              <a:t> </a:t>
            </a:r>
            <a:r>
              <a:rPr sz="2800" dirty="0">
                <a:solidFill>
                  <a:srgbClr val="0070BB"/>
                </a:solidFill>
              </a:rPr>
              <a:t>Continued, Equity</a:t>
            </a:r>
            <a:r>
              <a:rPr sz="2800" spc="5" dirty="0">
                <a:solidFill>
                  <a:srgbClr val="0070BB"/>
                </a:solidFill>
              </a:rPr>
              <a:t> </a:t>
            </a:r>
            <a:r>
              <a:rPr sz="2800" spc="-10" dirty="0">
                <a:solidFill>
                  <a:srgbClr val="0070BB"/>
                </a:solidFill>
              </a:rPr>
              <a:t>Structure</a:t>
            </a:r>
            <a:endParaRPr sz="2800"/>
          </a:p>
        </p:txBody>
      </p:sp>
      <p:sp>
        <p:nvSpPr>
          <p:cNvPr id="3" name="object 3"/>
          <p:cNvSpPr txBox="1"/>
          <p:nvPr/>
        </p:nvSpPr>
        <p:spPr>
          <a:xfrm>
            <a:off x="698671" y="1288795"/>
            <a:ext cx="10791825" cy="665480"/>
          </a:xfrm>
          <a:prstGeom prst="rect">
            <a:avLst/>
          </a:prstGeom>
        </p:spPr>
        <p:txBody>
          <a:bodyPr vert="horz" wrap="square" lIns="0" tIns="12700" rIns="0" bIns="0" rtlCol="0">
            <a:spAutoFit/>
          </a:bodyPr>
          <a:lstStyle/>
          <a:p>
            <a:pPr marL="12700" marR="5080" lvl="0" indent="0" defTabSz="914400" eaLnBrk="1" fontAlgn="auto" latinLnBrk="0" hangingPunct="1">
              <a:lnSpc>
                <a:spcPct val="116700"/>
              </a:lnSpc>
              <a:spcBef>
                <a:spcPts val="100"/>
              </a:spcBef>
              <a:spcAft>
                <a:spcPts val="0"/>
              </a:spcAft>
              <a:buClrTx/>
              <a:buSzTx/>
              <a:buFontTx/>
              <a:buNone/>
              <a:tabLst/>
              <a:defRPr/>
            </a:pPr>
            <a:r>
              <a:rPr kumimoji="0" sz="1800" b="0" i="0" u="none" strike="noStrike" kern="0" cap="none" spc="0" normalizeH="0" baseline="0" noProof="0" dirty="0">
                <a:ln>
                  <a:noFill/>
                </a:ln>
                <a:solidFill>
                  <a:srgbClr val="3B3B3B"/>
                </a:solidFill>
                <a:effectLst/>
                <a:uLnTx/>
                <a:uFillTx/>
                <a:latin typeface="Arial"/>
                <a:cs typeface="Arial"/>
              </a:rPr>
              <a:t>In</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addition</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to</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ROE,</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equity</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can</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voluntarily</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be</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capped.</a:t>
            </a:r>
            <a:r>
              <a:rPr kumimoji="0" sz="1800" b="0" i="0" u="none" strike="noStrike" kern="0" cap="none" spc="44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This</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is</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important</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because</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lower</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ROE</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with</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10" normalizeH="0" baseline="0" noProof="0" dirty="0">
                <a:ln>
                  <a:noFill/>
                </a:ln>
                <a:solidFill>
                  <a:srgbClr val="3B3B3B"/>
                </a:solidFill>
                <a:effectLst/>
                <a:uLnTx/>
                <a:uFillTx/>
                <a:latin typeface="Arial"/>
                <a:cs typeface="Arial"/>
              </a:rPr>
              <a:t>higher </a:t>
            </a:r>
            <a:r>
              <a:rPr kumimoji="0" sz="1800" b="0" i="0" u="none" strike="noStrike" kern="0" cap="none" spc="0" normalizeH="0" baseline="0" noProof="0" dirty="0">
                <a:ln>
                  <a:noFill/>
                </a:ln>
                <a:solidFill>
                  <a:srgbClr val="3B3B3B"/>
                </a:solidFill>
                <a:effectLst/>
                <a:uLnTx/>
                <a:uFillTx/>
                <a:latin typeface="Arial"/>
                <a:cs typeface="Arial"/>
              </a:rPr>
              <a:t>equity</a:t>
            </a:r>
            <a:r>
              <a:rPr kumimoji="0" sz="1800" b="0" i="0" u="none" strike="noStrike" kern="0" cap="none" spc="-3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structure</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can</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produce</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the</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same</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result</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as</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higher</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ROE</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with</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lower</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equity</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10" normalizeH="0" baseline="0" noProof="0" dirty="0">
                <a:ln>
                  <a:noFill/>
                </a:ln>
                <a:solidFill>
                  <a:srgbClr val="3B3B3B"/>
                </a:solidFill>
                <a:effectLst/>
                <a:uLnTx/>
                <a:uFillTx/>
                <a:latin typeface="Arial"/>
                <a:cs typeface="Arial"/>
              </a:rPr>
              <a:t>structure.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4" name="object 4"/>
          <p:cNvGrpSpPr/>
          <p:nvPr/>
        </p:nvGrpSpPr>
        <p:grpSpPr>
          <a:xfrm>
            <a:off x="1843800" y="2954353"/>
            <a:ext cx="9732645" cy="2224405"/>
            <a:chOff x="1843800" y="2954353"/>
            <a:chExt cx="9732645" cy="2224405"/>
          </a:xfrm>
        </p:grpSpPr>
        <p:sp>
          <p:nvSpPr>
            <p:cNvPr id="5" name="object 5"/>
            <p:cNvSpPr/>
            <p:nvPr/>
          </p:nvSpPr>
          <p:spPr>
            <a:xfrm>
              <a:off x="1843800" y="3672840"/>
              <a:ext cx="9715500" cy="1417320"/>
            </a:xfrm>
            <a:custGeom>
              <a:avLst/>
              <a:gdLst/>
              <a:ahLst/>
              <a:cxnLst/>
              <a:rect l="l" t="t" r="r" b="b"/>
              <a:pathLst>
                <a:path w="9715500" h="1417320">
                  <a:moveTo>
                    <a:pt x="0" y="1417320"/>
                  </a:moveTo>
                  <a:lnTo>
                    <a:pt x="9715352" y="1417320"/>
                  </a:lnTo>
                </a:path>
                <a:path w="9715500" h="1417320">
                  <a:moveTo>
                    <a:pt x="0" y="944880"/>
                  </a:moveTo>
                  <a:lnTo>
                    <a:pt x="9715352" y="944880"/>
                  </a:lnTo>
                </a:path>
                <a:path w="9715500" h="1417320">
                  <a:moveTo>
                    <a:pt x="0" y="472440"/>
                  </a:moveTo>
                  <a:lnTo>
                    <a:pt x="9715352" y="472440"/>
                  </a:lnTo>
                </a:path>
                <a:path w="9715500" h="1417320">
                  <a:moveTo>
                    <a:pt x="0" y="0"/>
                  </a:moveTo>
                  <a:lnTo>
                    <a:pt x="9715352"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 name="object 6"/>
            <p:cNvSpPr/>
            <p:nvPr/>
          </p:nvSpPr>
          <p:spPr>
            <a:xfrm>
              <a:off x="1843800" y="3200400"/>
              <a:ext cx="4131945" cy="0"/>
            </a:xfrm>
            <a:custGeom>
              <a:avLst/>
              <a:gdLst/>
              <a:ahLst/>
              <a:cxnLst/>
              <a:rect l="l" t="t" r="r" b="b"/>
              <a:pathLst>
                <a:path w="4131945">
                  <a:moveTo>
                    <a:pt x="0" y="0"/>
                  </a:moveTo>
                  <a:lnTo>
                    <a:pt x="4131322"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 name="object 7"/>
            <p:cNvSpPr/>
            <p:nvPr/>
          </p:nvSpPr>
          <p:spPr>
            <a:xfrm>
              <a:off x="1965242" y="3200763"/>
              <a:ext cx="9472930" cy="1963420"/>
            </a:xfrm>
            <a:custGeom>
              <a:avLst/>
              <a:gdLst/>
              <a:ahLst/>
              <a:cxnLst/>
              <a:rect l="l" t="t" r="r" b="b"/>
              <a:pathLst>
                <a:path w="9472930" h="1963420">
                  <a:moveTo>
                    <a:pt x="0" y="0"/>
                  </a:moveTo>
                  <a:lnTo>
                    <a:pt x="241510" y="118508"/>
                  </a:lnTo>
                  <a:lnTo>
                    <a:pt x="485350" y="228236"/>
                  </a:lnTo>
                  <a:lnTo>
                    <a:pt x="729190" y="331868"/>
                  </a:lnTo>
                  <a:lnTo>
                    <a:pt x="973030" y="426356"/>
                  </a:lnTo>
                  <a:lnTo>
                    <a:pt x="1213822" y="514748"/>
                  </a:lnTo>
                  <a:lnTo>
                    <a:pt x="1457662" y="600092"/>
                  </a:lnTo>
                  <a:lnTo>
                    <a:pt x="1701502" y="688484"/>
                  </a:lnTo>
                  <a:lnTo>
                    <a:pt x="1942294" y="773828"/>
                  </a:lnTo>
                  <a:lnTo>
                    <a:pt x="2186134" y="856124"/>
                  </a:lnTo>
                  <a:lnTo>
                    <a:pt x="2429974" y="941468"/>
                  </a:lnTo>
                  <a:lnTo>
                    <a:pt x="2670766" y="1026812"/>
                  </a:lnTo>
                  <a:lnTo>
                    <a:pt x="2914606" y="1109108"/>
                  </a:lnTo>
                  <a:lnTo>
                    <a:pt x="3158446" y="1191404"/>
                  </a:lnTo>
                  <a:lnTo>
                    <a:pt x="3399238" y="1273700"/>
                  </a:lnTo>
                  <a:lnTo>
                    <a:pt x="3643078" y="1331612"/>
                  </a:lnTo>
                  <a:lnTo>
                    <a:pt x="3886918" y="1368188"/>
                  </a:lnTo>
                  <a:lnTo>
                    <a:pt x="4127710" y="1401716"/>
                  </a:lnTo>
                  <a:lnTo>
                    <a:pt x="4371550" y="1435244"/>
                  </a:lnTo>
                  <a:lnTo>
                    <a:pt x="4615390" y="1468772"/>
                  </a:lnTo>
                  <a:lnTo>
                    <a:pt x="4856182" y="1499252"/>
                  </a:lnTo>
                  <a:lnTo>
                    <a:pt x="5100022" y="1532780"/>
                  </a:lnTo>
                  <a:lnTo>
                    <a:pt x="5343862" y="1563260"/>
                  </a:lnTo>
                  <a:lnTo>
                    <a:pt x="5587702" y="1593740"/>
                  </a:lnTo>
                  <a:lnTo>
                    <a:pt x="5828494" y="1621172"/>
                  </a:lnTo>
                  <a:lnTo>
                    <a:pt x="6072334" y="1651652"/>
                  </a:lnTo>
                  <a:lnTo>
                    <a:pt x="6316174" y="1679084"/>
                  </a:lnTo>
                  <a:lnTo>
                    <a:pt x="6556966" y="1706516"/>
                  </a:lnTo>
                  <a:lnTo>
                    <a:pt x="6800806" y="1730900"/>
                  </a:lnTo>
                  <a:lnTo>
                    <a:pt x="7044646" y="1758332"/>
                  </a:lnTo>
                  <a:lnTo>
                    <a:pt x="7285438" y="1782716"/>
                  </a:lnTo>
                  <a:lnTo>
                    <a:pt x="7529278" y="1807100"/>
                  </a:lnTo>
                  <a:lnTo>
                    <a:pt x="7773118" y="1828436"/>
                  </a:lnTo>
                  <a:lnTo>
                    <a:pt x="8013910" y="1849772"/>
                  </a:lnTo>
                  <a:lnTo>
                    <a:pt x="8257750" y="1871108"/>
                  </a:lnTo>
                  <a:lnTo>
                    <a:pt x="8501590" y="1892444"/>
                  </a:lnTo>
                  <a:lnTo>
                    <a:pt x="8742382" y="1910732"/>
                  </a:lnTo>
                  <a:lnTo>
                    <a:pt x="8986222" y="1929020"/>
                  </a:lnTo>
                  <a:lnTo>
                    <a:pt x="9230062" y="1947308"/>
                  </a:lnTo>
                  <a:lnTo>
                    <a:pt x="9472468" y="1963342"/>
                  </a:lnTo>
                </a:path>
              </a:pathLst>
            </a:custGeom>
            <a:ln w="28575">
              <a:solidFill>
                <a:srgbClr val="0070B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 name="object 8"/>
            <p:cNvSpPr/>
            <p:nvPr/>
          </p:nvSpPr>
          <p:spPr>
            <a:xfrm>
              <a:off x="1965242" y="3137637"/>
              <a:ext cx="9472930" cy="2011045"/>
            </a:xfrm>
            <a:custGeom>
              <a:avLst/>
              <a:gdLst/>
              <a:ahLst/>
              <a:cxnLst/>
              <a:rect l="l" t="t" r="r" b="b"/>
              <a:pathLst>
                <a:path w="9472930" h="2011045">
                  <a:moveTo>
                    <a:pt x="0" y="0"/>
                  </a:moveTo>
                  <a:lnTo>
                    <a:pt x="241510" y="123722"/>
                  </a:lnTo>
                  <a:lnTo>
                    <a:pt x="485350" y="233450"/>
                  </a:lnTo>
                  <a:lnTo>
                    <a:pt x="729190" y="337082"/>
                  </a:lnTo>
                  <a:lnTo>
                    <a:pt x="973030" y="431570"/>
                  </a:lnTo>
                  <a:lnTo>
                    <a:pt x="1213822" y="523010"/>
                  </a:lnTo>
                  <a:lnTo>
                    <a:pt x="1457662" y="611402"/>
                  </a:lnTo>
                  <a:lnTo>
                    <a:pt x="1701502" y="696746"/>
                  </a:lnTo>
                  <a:lnTo>
                    <a:pt x="1942294" y="785138"/>
                  </a:lnTo>
                  <a:lnTo>
                    <a:pt x="2186134" y="870482"/>
                  </a:lnTo>
                  <a:lnTo>
                    <a:pt x="2429974" y="955826"/>
                  </a:lnTo>
                  <a:lnTo>
                    <a:pt x="2670766" y="1041170"/>
                  </a:lnTo>
                  <a:lnTo>
                    <a:pt x="2914606" y="1126514"/>
                  </a:lnTo>
                  <a:lnTo>
                    <a:pt x="3158446" y="1208810"/>
                  </a:lnTo>
                  <a:lnTo>
                    <a:pt x="3399238" y="1294154"/>
                  </a:lnTo>
                  <a:lnTo>
                    <a:pt x="3643078" y="1352066"/>
                  </a:lnTo>
                  <a:lnTo>
                    <a:pt x="3886918" y="1388642"/>
                  </a:lnTo>
                  <a:lnTo>
                    <a:pt x="4127710" y="1425218"/>
                  </a:lnTo>
                  <a:lnTo>
                    <a:pt x="4371550" y="1458746"/>
                  </a:lnTo>
                  <a:lnTo>
                    <a:pt x="4615390" y="1492274"/>
                  </a:lnTo>
                  <a:lnTo>
                    <a:pt x="4856182" y="1525802"/>
                  </a:lnTo>
                  <a:lnTo>
                    <a:pt x="5100022" y="1559330"/>
                  </a:lnTo>
                  <a:lnTo>
                    <a:pt x="5343862" y="1589810"/>
                  </a:lnTo>
                  <a:lnTo>
                    <a:pt x="5587702" y="1623338"/>
                  </a:lnTo>
                  <a:lnTo>
                    <a:pt x="5828494" y="1653818"/>
                  </a:lnTo>
                  <a:lnTo>
                    <a:pt x="6072334" y="1681250"/>
                  </a:lnTo>
                  <a:lnTo>
                    <a:pt x="6316174" y="1711730"/>
                  </a:lnTo>
                  <a:lnTo>
                    <a:pt x="6556966" y="1739162"/>
                  </a:lnTo>
                  <a:lnTo>
                    <a:pt x="6800806" y="1766594"/>
                  </a:lnTo>
                  <a:lnTo>
                    <a:pt x="7044646" y="1794026"/>
                  </a:lnTo>
                  <a:lnTo>
                    <a:pt x="7285438" y="1818410"/>
                  </a:lnTo>
                  <a:lnTo>
                    <a:pt x="7529278" y="1845842"/>
                  </a:lnTo>
                  <a:lnTo>
                    <a:pt x="7773118" y="1870226"/>
                  </a:lnTo>
                  <a:lnTo>
                    <a:pt x="8013910" y="1891562"/>
                  </a:lnTo>
                  <a:lnTo>
                    <a:pt x="8257750" y="1912898"/>
                  </a:lnTo>
                  <a:lnTo>
                    <a:pt x="8501590" y="1934234"/>
                  </a:lnTo>
                  <a:lnTo>
                    <a:pt x="8742382" y="1955570"/>
                  </a:lnTo>
                  <a:lnTo>
                    <a:pt x="8986222" y="1973858"/>
                  </a:lnTo>
                  <a:lnTo>
                    <a:pt x="9230062" y="1995194"/>
                  </a:lnTo>
                  <a:lnTo>
                    <a:pt x="9472468" y="2010991"/>
                  </a:lnTo>
                </a:path>
              </a:pathLst>
            </a:custGeom>
            <a:ln w="28575">
              <a:solidFill>
                <a:srgbClr val="8EC63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 name="object 9"/>
            <p:cNvSpPr/>
            <p:nvPr/>
          </p:nvSpPr>
          <p:spPr>
            <a:xfrm>
              <a:off x="5975122" y="2954353"/>
              <a:ext cx="5601335" cy="642620"/>
            </a:xfrm>
            <a:custGeom>
              <a:avLst/>
              <a:gdLst/>
              <a:ahLst/>
              <a:cxnLst/>
              <a:rect l="l" t="t" r="r" b="b"/>
              <a:pathLst>
                <a:path w="5601334" h="642620">
                  <a:moveTo>
                    <a:pt x="5600739" y="0"/>
                  </a:moveTo>
                  <a:lnTo>
                    <a:pt x="0" y="0"/>
                  </a:lnTo>
                  <a:lnTo>
                    <a:pt x="0" y="642346"/>
                  </a:lnTo>
                  <a:lnTo>
                    <a:pt x="5600739" y="642346"/>
                  </a:lnTo>
                  <a:lnTo>
                    <a:pt x="560073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 name="object 10"/>
            <p:cNvSpPr/>
            <p:nvPr/>
          </p:nvSpPr>
          <p:spPr>
            <a:xfrm>
              <a:off x="6414272" y="3114940"/>
              <a:ext cx="243840" cy="0"/>
            </a:xfrm>
            <a:custGeom>
              <a:avLst/>
              <a:gdLst/>
              <a:ahLst/>
              <a:cxnLst/>
              <a:rect l="l" t="t" r="r" b="b"/>
              <a:pathLst>
                <a:path w="243840">
                  <a:moveTo>
                    <a:pt x="0" y="0"/>
                  </a:moveTo>
                  <a:lnTo>
                    <a:pt x="243840" y="1"/>
                  </a:lnTo>
                </a:path>
              </a:pathLst>
            </a:custGeom>
            <a:ln w="28575">
              <a:solidFill>
                <a:srgbClr val="0070B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 name="object 11"/>
            <p:cNvSpPr/>
            <p:nvPr/>
          </p:nvSpPr>
          <p:spPr>
            <a:xfrm>
              <a:off x="6414272" y="3436114"/>
              <a:ext cx="243840" cy="0"/>
            </a:xfrm>
            <a:custGeom>
              <a:avLst/>
              <a:gdLst/>
              <a:ahLst/>
              <a:cxnLst/>
              <a:rect l="l" t="t" r="r" b="b"/>
              <a:pathLst>
                <a:path w="243840">
                  <a:moveTo>
                    <a:pt x="0" y="0"/>
                  </a:moveTo>
                  <a:lnTo>
                    <a:pt x="243840" y="1"/>
                  </a:lnTo>
                </a:path>
              </a:pathLst>
            </a:custGeom>
            <a:ln w="28575">
              <a:solidFill>
                <a:srgbClr val="8EC63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12" name="object 12"/>
          <p:cNvSpPr/>
          <p:nvPr/>
        </p:nvSpPr>
        <p:spPr>
          <a:xfrm>
            <a:off x="1843800" y="5560733"/>
            <a:ext cx="9715500" cy="0"/>
          </a:xfrm>
          <a:custGeom>
            <a:avLst/>
            <a:gdLst/>
            <a:ahLst/>
            <a:cxnLst/>
            <a:rect l="l" t="t" r="r" b="b"/>
            <a:pathLst>
              <a:path w="9715500">
                <a:moveTo>
                  <a:pt x="0" y="0"/>
                </a:moveTo>
                <a:lnTo>
                  <a:pt x="9715352" y="1"/>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 name="object 13"/>
          <p:cNvSpPr txBox="1"/>
          <p:nvPr/>
        </p:nvSpPr>
        <p:spPr>
          <a:xfrm>
            <a:off x="1432433" y="3540252"/>
            <a:ext cx="226060" cy="212598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90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25"/>
              </a:spcBef>
              <a:spcAft>
                <a:spcPts val="0"/>
              </a:spcAft>
              <a:buClrTx/>
              <a:buSzTx/>
              <a:buFontTx/>
              <a:buNone/>
              <a:tabLst/>
              <a:defRPr/>
            </a:pPr>
            <a:endParaRPr kumimoji="0" sz="175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80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30"/>
              </a:spcBef>
              <a:spcAft>
                <a:spcPts val="0"/>
              </a:spcAft>
              <a:buClrTx/>
              <a:buSzTx/>
              <a:buFontTx/>
              <a:buNone/>
              <a:tabLst/>
              <a:defRPr/>
            </a:pPr>
            <a:endParaRPr kumimoji="0" sz="175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70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5"/>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60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25"/>
              </a:spcBef>
              <a:spcAft>
                <a:spcPts val="0"/>
              </a:spcAft>
              <a:buClrTx/>
              <a:buSzTx/>
              <a:buFontTx/>
              <a:buNone/>
              <a:tabLst/>
              <a:defRPr/>
            </a:pPr>
            <a:endParaRPr kumimoji="0" sz="175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50</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txBox="1">
            <a:spLocks noGrp="1"/>
          </p:cNvSpPr>
          <p:nvPr>
            <p:ph type="sldNum" sz="quarter" idx="7"/>
          </p:nvPr>
        </p:nvSpPr>
        <p:spPr>
          <a:prstGeom prst="rect">
            <a:avLst/>
          </a:prstGeom>
        </p:spPr>
        <p:txBody>
          <a:bodyPr vert="horz" wrap="square" lIns="0" tIns="635" rIns="0" bIns="0" rtlCol="0">
            <a:spAutoFit/>
          </a:bodyPr>
          <a:lstStyle/>
          <a:p>
            <a:pPr marL="38100" marR="0" lvl="0" indent="0" defTabSz="914400" eaLnBrk="1" fontAlgn="auto" latinLnBrk="0" hangingPunct="1">
              <a:lnSpc>
                <a:spcPct val="100000"/>
              </a:lnSpc>
              <a:spcBef>
                <a:spcPts val="5"/>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prstClr val="white"/>
                </a:solidFill>
                <a:effectLst/>
                <a:uLnTx/>
                <a:uFillTx/>
                <a:latin typeface="Arial"/>
                <a:cs typeface="Arial"/>
              </a:rPr>
              <a:pPr marL="38100" marR="0" lvl="0" indent="0" defTabSz="914400" eaLnBrk="1" fontAlgn="auto" latinLnBrk="0" hangingPunct="1">
                <a:lnSpc>
                  <a:spcPct val="100000"/>
                </a:lnSpc>
                <a:spcBef>
                  <a:spcPts val="5"/>
                </a:spcBef>
                <a:spcAft>
                  <a:spcPts val="0"/>
                </a:spcAft>
                <a:buClrTx/>
                <a:buSzTx/>
                <a:buFontTx/>
                <a:buNone/>
                <a:tabLst/>
                <a:defRPr/>
              </a:pPr>
              <a:t>69</a:t>
            </a:fld>
            <a:r>
              <a:rPr kumimoji="0" sz="1000" b="0" i="0" u="none" strike="noStrike" kern="0" cap="none" spc="-25" normalizeH="0" baseline="0" noProof="0" dirty="0">
                <a:ln>
                  <a:noFill/>
                </a:ln>
                <a:solidFill>
                  <a:prstClr val="white"/>
                </a:solidFill>
                <a:effectLst/>
                <a:uLnTx/>
                <a:uFillTx/>
                <a:latin typeface="Arial"/>
                <a:cs typeface="Arial"/>
              </a:rPr>
              <a:t> </a:t>
            </a:r>
          </a:p>
        </p:txBody>
      </p:sp>
      <p:sp>
        <p:nvSpPr>
          <p:cNvPr id="21" name="object 21"/>
          <p:cNvSpPr txBox="1">
            <a:spLocks noGrp="1"/>
          </p:cNvSpPr>
          <p:nvPr>
            <p:ph type="ftr" sz="quarter" idx="5"/>
          </p:nvPr>
        </p:nvSpPr>
        <p:spPr>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80" normalizeH="0" baseline="0" noProof="0" dirty="0">
                <a:ln>
                  <a:noFill/>
                </a:ln>
                <a:solidFill>
                  <a:prstClr val="white"/>
                </a:solidFill>
                <a:effectLst/>
                <a:uLnTx/>
                <a:uFillTx/>
                <a:latin typeface="Arial"/>
                <a:cs typeface="Arial"/>
              </a:rPr>
              <a:t>ANBARI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15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a:t>
            </a:r>
            <a:r>
              <a:rPr kumimoji="0" sz="800" b="0" i="0" u="none" strike="noStrike" kern="0" cap="none" spc="16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NEW</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J</a:t>
            </a:r>
            <a:r>
              <a:rPr kumimoji="0" sz="800" b="0" i="0" u="none" strike="noStrike" kern="0" cap="none" spc="-125" normalizeH="0" baseline="0" noProof="0" dirty="0">
                <a:ln>
                  <a:noFill/>
                </a:ln>
                <a:solidFill>
                  <a:prstClr val="white"/>
                </a:solidFill>
                <a:effectLst/>
                <a:uLnTx/>
                <a:uFillTx/>
                <a:latin typeface="Arial"/>
                <a:cs typeface="Arial"/>
              </a:rPr>
              <a:t> </a:t>
            </a:r>
            <a:r>
              <a:rPr kumimoji="0" sz="800" b="0" i="0" u="none" strike="noStrike" kern="0" cap="none" spc="75" normalizeH="0" baseline="0" noProof="0" dirty="0">
                <a:ln>
                  <a:noFill/>
                </a:ln>
                <a:solidFill>
                  <a:prstClr val="white"/>
                </a:solidFill>
                <a:effectLst/>
                <a:uLnTx/>
                <a:uFillTx/>
                <a:latin typeface="Arial"/>
                <a:cs typeface="Arial"/>
              </a:rPr>
              <a:t>ERSEY</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50" normalizeH="0" baseline="0" noProof="0" dirty="0">
                <a:ln>
                  <a:noFill/>
                </a:ln>
                <a:solidFill>
                  <a:prstClr val="white"/>
                </a:solidFill>
                <a:effectLst/>
                <a:uLnTx/>
                <a:uFillTx/>
                <a:latin typeface="Arial"/>
                <a:cs typeface="Arial"/>
              </a:rPr>
              <a:t>BO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ARD</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F</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70" normalizeH="0" baseline="0" noProof="0" dirty="0">
                <a:ln>
                  <a:noFill/>
                </a:ln>
                <a:solidFill>
                  <a:prstClr val="white"/>
                </a:solidFill>
                <a:effectLst/>
                <a:uLnTx/>
                <a:uFillTx/>
                <a:latin typeface="Arial"/>
                <a:cs typeface="Arial"/>
              </a:rPr>
              <a:t>PUBL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60" normalizeH="0" baseline="0" noProof="0" dirty="0">
                <a:ln>
                  <a:noFill/>
                </a:ln>
                <a:solidFill>
                  <a:prstClr val="white"/>
                </a:solidFill>
                <a:effectLst/>
                <a:uLnTx/>
                <a:uFillTx/>
                <a:latin typeface="Arial"/>
                <a:cs typeface="Arial"/>
              </a:rPr>
              <a:t>UTI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45" normalizeH="0" baseline="0" noProof="0" dirty="0">
                <a:ln>
                  <a:noFill/>
                </a:ln>
                <a:solidFill>
                  <a:prstClr val="white"/>
                </a:solidFill>
                <a:effectLst/>
                <a:uLnTx/>
                <a:uFillTx/>
                <a:latin typeface="Arial"/>
                <a:cs typeface="Arial"/>
              </a:rPr>
              <a:t>TI</a:t>
            </a:r>
            <a:r>
              <a:rPr kumimoji="0" sz="800" b="0" i="0" u="none" strike="noStrike" kern="0" cap="none" spc="-114" normalizeH="0" baseline="0" noProof="0" dirty="0">
                <a:ln>
                  <a:noFill/>
                </a:ln>
                <a:solidFill>
                  <a:prstClr val="white"/>
                </a:solidFill>
                <a:effectLst/>
                <a:uLnTx/>
                <a:uFillTx/>
                <a:latin typeface="Arial"/>
                <a:cs typeface="Arial"/>
              </a:rPr>
              <a:t> </a:t>
            </a:r>
            <a:r>
              <a:rPr kumimoji="0" sz="800" b="0" i="0" u="none" strike="noStrike" kern="0" cap="none" spc="15" normalizeH="0" baseline="0" noProof="0" dirty="0">
                <a:ln>
                  <a:noFill/>
                </a:ln>
                <a:solidFill>
                  <a:prstClr val="white"/>
                </a:solidFill>
                <a:effectLst/>
                <a:uLnTx/>
                <a:uFillTx/>
                <a:latin typeface="Arial"/>
                <a:cs typeface="Arial"/>
              </a:rPr>
              <a:t>ES </a:t>
            </a:r>
          </a:p>
        </p:txBody>
      </p:sp>
      <p:sp>
        <p:nvSpPr>
          <p:cNvPr id="14" name="object 14"/>
          <p:cNvSpPr txBox="1"/>
          <p:nvPr/>
        </p:nvSpPr>
        <p:spPr>
          <a:xfrm>
            <a:off x="1333563" y="3067811"/>
            <a:ext cx="31496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100</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txBox="1"/>
          <p:nvPr/>
        </p:nvSpPr>
        <p:spPr>
          <a:xfrm>
            <a:off x="1333563" y="2595371"/>
            <a:ext cx="31496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110</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1857402" y="5651083"/>
            <a:ext cx="9697085" cy="454659"/>
          </a:xfrm>
          <a:prstGeom prst="rect">
            <a:avLst/>
          </a:prstGeom>
        </p:spPr>
        <p:txBody>
          <a:bodyPr vert="vert270" wrap="square" lIns="0" tIns="0" rIns="0" bIns="0" rtlCol="0">
            <a:spAutoFit/>
          </a:bodyPr>
          <a:lstStyle/>
          <a:p>
            <a:pPr marL="109855" marR="0" lvl="0" indent="0" defTabSz="914400" eaLnBrk="1" fontAlgn="auto" latinLnBrk="0" hangingPunct="1">
              <a:lnSpc>
                <a:spcPts val="1645"/>
              </a:lnSpc>
              <a:spcBef>
                <a:spcPts val="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50" normalizeH="0" baseline="0" noProof="0" dirty="0">
                <a:ln>
                  <a:noFill/>
                </a:ln>
                <a:solidFill>
                  <a:srgbClr val="595959"/>
                </a:solidFill>
                <a:effectLst/>
                <a:uLnTx/>
                <a:uFillTx/>
                <a:latin typeface="Arial"/>
                <a:cs typeface="Arial"/>
              </a:rPr>
              <a:t>1</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09855"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50" normalizeH="0" baseline="0" noProof="0" dirty="0">
                <a:ln>
                  <a:noFill/>
                </a:ln>
                <a:solidFill>
                  <a:srgbClr val="595959"/>
                </a:solidFill>
                <a:effectLst/>
                <a:uLnTx/>
                <a:uFillTx/>
                <a:latin typeface="Arial"/>
                <a:cs typeface="Arial"/>
              </a:rPr>
              <a:t>2</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09855" marR="0" lvl="0" indent="0" defTabSz="914400" eaLnBrk="1" fontAlgn="auto" latinLnBrk="0" hangingPunct="1">
              <a:lnSpc>
                <a:spcPct val="100000"/>
              </a:lnSpc>
              <a:spcBef>
                <a:spcPts val="234"/>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50" normalizeH="0" baseline="0" noProof="0" dirty="0">
                <a:ln>
                  <a:noFill/>
                </a:ln>
                <a:solidFill>
                  <a:srgbClr val="595959"/>
                </a:solidFill>
                <a:effectLst/>
                <a:uLnTx/>
                <a:uFillTx/>
                <a:latin typeface="Arial"/>
                <a:cs typeface="Arial"/>
              </a:rPr>
              <a:t>3</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09855"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50" normalizeH="0" baseline="0" noProof="0" dirty="0">
                <a:ln>
                  <a:noFill/>
                </a:ln>
                <a:solidFill>
                  <a:srgbClr val="595959"/>
                </a:solidFill>
                <a:effectLst/>
                <a:uLnTx/>
                <a:uFillTx/>
                <a:latin typeface="Arial"/>
                <a:cs typeface="Arial"/>
              </a:rPr>
              <a:t>4</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09855" marR="0" lvl="0" indent="0" defTabSz="914400" eaLnBrk="1" fontAlgn="auto" latinLnBrk="0" hangingPunct="1">
              <a:lnSpc>
                <a:spcPct val="100000"/>
              </a:lnSpc>
              <a:spcBef>
                <a:spcPts val="234"/>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50" normalizeH="0" baseline="0" noProof="0" dirty="0">
                <a:ln>
                  <a:noFill/>
                </a:ln>
                <a:solidFill>
                  <a:srgbClr val="595959"/>
                </a:solidFill>
                <a:effectLst/>
                <a:uLnTx/>
                <a:uFillTx/>
                <a:latin typeface="Arial"/>
                <a:cs typeface="Arial"/>
              </a:rPr>
              <a:t>5</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09855"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50" normalizeH="0" baseline="0" noProof="0" dirty="0">
                <a:ln>
                  <a:noFill/>
                </a:ln>
                <a:solidFill>
                  <a:srgbClr val="595959"/>
                </a:solidFill>
                <a:effectLst/>
                <a:uLnTx/>
                <a:uFillTx/>
                <a:latin typeface="Arial"/>
                <a:cs typeface="Arial"/>
              </a:rPr>
              <a:t>6</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09855" marR="0" lvl="0" indent="0" defTabSz="914400" eaLnBrk="1" fontAlgn="auto" latinLnBrk="0" hangingPunct="1">
              <a:lnSpc>
                <a:spcPct val="100000"/>
              </a:lnSpc>
              <a:spcBef>
                <a:spcPts val="234"/>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50" normalizeH="0" baseline="0" noProof="0" dirty="0">
                <a:ln>
                  <a:noFill/>
                </a:ln>
                <a:solidFill>
                  <a:srgbClr val="595959"/>
                </a:solidFill>
                <a:effectLst/>
                <a:uLnTx/>
                <a:uFillTx/>
                <a:latin typeface="Arial"/>
                <a:cs typeface="Arial"/>
              </a:rPr>
              <a:t>7</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09855"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50" normalizeH="0" baseline="0" noProof="0" dirty="0">
                <a:ln>
                  <a:noFill/>
                </a:ln>
                <a:solidFill>
                  <a:srgbClr val="595959"/>
                </a:solidFill>
                <a:effectLst/>
                <a:uLnTx/>
                <a:uFillTx/>
                <a:latin typeface="Arial"/>
                <a:cs typeface="Arial"/>
              </a:rPr>
              <a:t>8</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09855" marR="0" lvl="0" indent="0" defTabSz="914400" eaLnBrk="1" fontAlgn="auto" latinLnBrk="0" hangingPunct="1">
              <a:lnSpc>
                <a:spcPct val="100000"/>
              </a:lnSpc>
              <a:spcBef>
                <a:spcPts val="234"/>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50" normalizeH="0" baseline="0" noProof="0" dirty="0">
                <a:ln>
                  <a:noFill/>
                </a:ln>
                <a:solidFill>
                  <a:srgbClr val="595959"/>
                </a:solidFill>
                <a:effectLst/>
                <a:uLnTx/>
                <a:uFillTx/>
                <a:latin typeface="Arial"/>
                <a:cs typeface="Arial"/>
              </a:rPr>
              <a:t>9</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34"/>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11</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12</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34"/>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13</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14</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34"/>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15</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16</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34"/>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17</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18</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34"/>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19</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34"/>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21</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22</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34"/>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23</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24</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34"/>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25</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26</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34"/>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27</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28</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34"/>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29</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34"/>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31</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32</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34"/>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33</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34</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35</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35"/>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36</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37</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35"/>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38</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29"/>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39</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35"/>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Yr</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40</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721003" y="2754343"/>
            <a:ext cx="551815" cy="3046730"/>
          </a:xfrm>
          <a:prstGeom prst="rect">
            <a:avLst/>
          </a:prstGeom>
        </p:spPr>
        <p:txBody>
          <a:bodyPr vert="vert270" wrap="square" lIns="0" tIns="8255" rIns="0" bIns="0" rtlCol="0">
            <a:spAutoFit/>
          </a:bodyPr>
          <a:lstStyle/>
          <a:p>
            <a:pPr marL="231775" marR="224790" lvl="0" indent="0" algn="ctr" defTabSz="914400" eaLnBrk="1" fontAlgn="auto" latinLnBrk="0" hangingPunct="1">
              <a:lnSpc>
                <a:spcPts val="1400"/>
              </a:lnSpc>
              <a:spcBef>
                <a:spcPts val="65"/>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Annual</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0" normalizeH="0" baseline="0" noProof="0" dirty="0">
                <a:ln>
                  <a:noFill/>
                </a:ln>
                <a:solidFill>
                  <a:srgbClr val="595959"/>
                </a:solidFill>
                <a:effectLst/>
                <a:uLnTx/>
                <a:uFillTx/>
                <a:latin typeface="Arial"/>
                <a:cs typeface="Arial"/>
              </a:rPr>
              <a:t>Total</a:t>
            </a:r>
            <a:r>
              <a:rPr kumimoji="0" sz="1200" b="0" i="0" u="none" strike="noStrike" kern="0" cap="none" spc="-15" normalizeH="0" baseline="0" noProof="0" dirty="0">
                <a:ln>
                  <a:noFill/>
                </a:ln>
                <a:solidFill>
                  <a:srgbClr val="595959"/>
                </a:solidFill>
                <a:effectLst/>
                <a:uLnTx/>
                <a:uFillTx/>
                <a:latin typeface="Arial"/>
                <a:cs typeface="Arial"/>
              </a:rPr>
              <a:t> </a:t>
            </a:r>
            <a:r>
              <a:rPr kumimoji="0" sz="1200" b="0" i="0" u="none" strike="noStrike" kern="0" cap="none" spc="0" normalizeH="0" baseline="0" noProof="0" dirty="0">
                <a:ln>
                  <a:noFill/>
                </a:ln>
                <a:solidFill>
                  <a:srgbClr val="595959"/>
                </a:solidFill>
                <a:effectLst/>
                <a:uLnTx/>
                <a:uFillTx/>
                <a:latin typeface="Arial"/>
                <a:cs typeface="Arial"/>
              </a:rPr>
              <a:t>Revenue</a:t>
            </a:r>
            <a:r>
              <a:rPr kumimoji="0" sz="1200" b="0" i="0" u="none" strike="noStrike" kern="0" cap="none" spc="-15" normalizeH="0" baseline="0" noProof="0" dirty="0">
                <a:ln>
                  <a:noFill/>
                </a:ln>
                <a:solidFill>
                  <a:srgbClr val="595959"/>
                </a:solidFill>
                <a:effectLst/>
                <a:uLnTx/>
                <a:uFillTx/>
                <a:latin typeface="Arial"/>
                <a:cs typeface="Arial"/>
              </a:rPr>
              <a:t> </a:t>
            </a:r>
            <a:r>
              <a:rPr kumimoji="0" sz="1200" b="0" i="0" u="none" strike="noStrike" kern="0" cap="none" spc="0" normalizeH="0" baseline="0" noProof="0" dirty="0">
                <a:ln>
                  <a:noFill/>
                </a:ln>
                <a:solidFill>
                  <a:srgbClr val="595959"/>
                </a:solidFill>
                <a:effectLst/>
                <a:uLnTx/>
                <a:uFillTx/>
                <a:latin typeface="Arial"/>
                <a:cs typeface="Arial"/>
              </a:rPr>
              <a:t>Requirement</a:t>
            </a:r>
            <a:r>
              <a:rPr kumimoji="0" sz="1200" b="0" i="0" u="none" strike="noStrike" kern="0" cap="none" spc="-15"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 </a:t>
            </a:r>
            <a:r>
              <a:rPr kumimoji="0" sz="1200" b="0" i="0" u="none" strike="noStrike" kern="0" cap="none" spc="-10" normalizeH="0" baseline="0" noProof="0" dirty="0">
                <a:ln>
                  <a:noFill/>
                </a:ln>
                <a:solidFill>
                  <a:srgbClr val="595959"/>
                </a:solidFill>
                <a:effectLst/>
                <a:uLnTx/>
                <a:uFillTx/>
                <a:latin typeface="Arial"/>
                <a:cs typeface="Arial"/>
              </a:rPr>
              <a:t>millions/yr)</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ts val="1360"/>
              </a:lnSpc>
              <a:spcBef>
                <a:spcPts val="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(normalized</a:t>
            </a:r>
            <a:r>
              <a:rPr kumimoji="0" sz="1200" b="0" i="0" u="none" strike="noStrike" kern="0" cap="none" spc="-10" normalizeH="0" baseline="0" noProof="0" dirty="0">
                <a:ln>
                  <a:noFill/>
                </a:ln>
                <a:solidFill>
                  <a:srgbClr val="595959"/>
                </a:solidFill>
                <a:effectLst/>
                <a:uLnTx/>
                <a:uFillTx/>
                <a:latin typeface="Arial"/>
                <a:cs typeface="Arial"/>
              </a:rPr>
              <a:t> </a:t>
            </a:r>
            <a:r>
              <a:rPr kumimoji="0" sz="1200" b="0" i="0" u="none" strike="noStrike" kern="0" cap="none" spc="0" normalizeH="0" baseline="0" noProof="0" dirty="0">
                <a:ln>
                  <a:noFill/>
                </a:ln>
                <a:solidFill>
                  <a:srgbClr val="595959"/>
                </a:solidFill>
                <a:effectLst/>
                <a:uLnTx/>
                <a:uFillTx/>
                <a:latin typeface="Arial"/>
                <a:cs typeface="Arial"/>
              </a:rPr>
              <a:t>to</a:t>
            </a:r>
            <a:r>
              <a:rPr kumimoji="0" sz="1200" b="0" i="0" u="none" strike="noStrike" kern="0" cap="none" spc="-5" normalizeH="0" baseline="0" noProof="0" dirty="0">
                <a:ln>
                  <a:noFill/>
                </a:ln>
                <a:solidFill>
                  <a:srgbClr val="595959"/>
                </a:solidFill>
                <a:effectLst/>
                <a:uLnTx/>
                <a:uFillTx/>
                <a:latin typeface="Arial"/>
                <a:cs typeface="Arial"/>
              </a:rPr>
              <a:t> </a:t>
            </a:r>
            <a:r>
              <a:rPr kumimoji="0" sz="1200" b="0" i="0" u="none" strike="noStrike" kern="0" cap="none" spc="0" normalizeH="0" baseline="0" noProof="0" dirty="0">
                <a:ln>
                  <a:noFill/>
                </a:ln>
                <a:solidFill>
                  <a:srgbClr val="595959"/>
                </a:solidFill>
                <a:effectLst/>
                <a:uLnTx/>
                <a:uFillTx/>
                <a:latin typeface="Arial"/>
                <a:cs typeface="Arial"/>
              </a:rPr>
              <a:t>first</a:t>
            </a:r>
            <a:r>
              <a:rPr kumimoji="0" sz="1200" b="0" i="0" u="none" strike="noStrike" kern="0" cap="none" spc="-5" normalizeH="0" baseline="0" noProof="0" dirty="0">
                <a:ln>
                  <a:noFill/>
                </a:ln>
                <a:solidFill>
                  <a:srgbClr val="595959"/>
                </a:solidFill>
                <a:effectLst/>
                <a:uLnTx/>
                <a:uFillTx/>
                <a:latin typeface="Arial"/>
                <a:cs typeface="Arial"/>
              </a:rPr>
              <a:t> </a:t>
            </a:r>
            <a:r>
              <a:rPr kumimoji="0" sz="1200" b="0" i="0" u="none" strike="noStrike" kern="0" cap="none" spc="0" normalizeH="0" baseline="0" noProof="0" dirty="0">
                <a:ln>
                  <a:noFill/>
                </a:ln>
                <a:solidFill>
                  <a:srgbClr val="595959"/>
                </a:solidFill>
                <a:effectLst/>
                <a:uLnTx/>
                <a:uFillTx/>
                <a:latin typeface="Arial"/>
                <a:cs typeface="Arial"/>
              </a:rPr>
              <a:t>year</a:t>
            </a:r>
            <a:r>
              <a:rPr kumimoji="0" sz="1200" b="0" i="0" u="none" strike="noStrike" kern="0" cap="none" spc="-30" normalizeH="0" baseline="0" noProof="0" dirty="0">
                <a:ln>
                  <a:noFill/>
                </a:ln>
                <a:solidFill>
                  <a:srgbClr val="595959"/>
                </a:solidFill>
                <a:effectLst/>
                <a:uLnTx/>
                <a:uFillTx/>
                <a:latin typeface="Arial"/>
                <a:cs typeface="Arial"/>
              </a:rPr>
              <a:t> </a:t>
            </a:r>
            <a:r>
              <a:rPr kumimoji="0" sz="1200" b="0" i="0" u="none" strike="noStrike" kern="0" cap="none" spc="0" normalizeH="0" baseline="0" noProof="0" dirty="0">
                <a:ln>
                  <a:noFill/>
                </a:ln>
                <a:solidFill>
                  <a:srgbClr val="595959"/>
                </a:solidFill>
                <a:effectLst/>
                <a:uLnTx/>
                <a:uFillTx/>
                <a:latin typeface="Arial"/>
                <a:cs typeface="Arial"/>
              </a:rPr>
              <a:t>TRR</a:t>
            </a:r>
            <a:r>
              <a:rPr kumimoji="0" sz="1200" b="0" i="0" u="none" strike="noStrike" kern="0" cap="none" spc="-5" normalizeH="0" baseline="0" noProof="0" dirty="0">
                <a:ln>
                  <a:noFill/>
                </a:ln>
                <a:solidFill>
                  <a:srgbClr val="595959"/>
                </a:solidFill>
                <a:effectLst/>
                <a:uLnTx/>
                <a:uFillTx/>
                <a:latin typeface="Arial"/>
                <a:cs typeface="Arial"/>
              </a:rPr>
              <a:t> </a:t>
            </a:r>
            <a:r>
              <a:rPr kumimoji="0" sz="1200" b="0" i="0" u="none" strike="noStrike" kern="0" cap="none" spc="0" normalizeH="0" baseline="0" noProof="0" dirty="0">
                <a:ln>
                  <a:noFill/>
                </a:ln>
                <a:solidFill>
                  <a:srgbClr val="595959"/>
                </a:solidFill>
                <a:effectLst/>
                <a:uLnTx/>
                <a:uFillTx/>
                <a:latin typeface="Arial"/>
                <a:cs typeface="Arial"/>
              </a:rPr>
              <a:t>of</a:t>
            </a:r>
            <a:r>
              <a:rPr kumimoji="0" sz="1200" b="0" i="0" u="none" strike="noStrike" kern="0" cap="none" spc="-5" normalizeH="0" baseline="0" noProof="0" dirty="0">
                <a:ln>
                  <a:noFill/>
                </a:ln>
                <a:solidFill>
                  <a:srgbClr val="595959"/>
                </a:solidFill>
                <a:effectLst/>
                <a:uLnTx/>
                <a:uFillTx/>
                <a:latin typeface="Arial"/>
                <a:cs typeface="Arial"/>
              </a:rPr>
              <a:t> </a:t>
            </a:r>
            <a:r>
              <a:rPr kumimoji="0" sz="1200" b="0" i="0" u="none" strike="noStrike" kern="0" cap="none" spc="0" normalizeH="0" baseline="0" noProof="0" dirty="0">
                <a:ln>
                  <a:noFill/>
                </a:ln>
                <a:solidFill>
                  <a:srgbClr val="595959"/>
                </a:solidFill>
                <a:effectLst/>
                <a:uLnTx/>
                <a:uFillTx/>
                <a:latin typeface="Arial"/>
                <a:cs typeface="Arial"/>
              </a:rPr>
              <a:t>$100</a:t>
            </a:r>
            <a:r>
              <a:rPr kumimoji="0" sz="1200" b="0" i="0" u="none" strike="noStrike" kern="0" cap="none" spc="-5" normalizeH="0" baseline="0" noProof="0" dirty="0">
                <a:ln>
                  <a:noFill/>
                </a:ln>
                <a:solidFill>
                  <a:srgbClr val="595959"/>
                </a:solidFill>
                <a:effectLst/>
                <a:uLnTx/>
                <a:uFillTx/>
                <a:latin typeface="Arial"/>
                <a:cs typeface="Arial"/>
              </a:rPr>
              <a:t> </a:t>
            </a:r>
            <a:r>
              <a:rPr kumimoji="0" sz="1200" b="0" i="0" u="none" strike="noStrike" kern="0" cap="none" spc="-10" normalizeH="0" baseline="0" noProof="0" dirty="0">
                <a:ln>
                  <a:noFill/>
                </a:ln>
                <a:solidFill>
                  <a:srgbClr val="595959"/>
                </a:solidFill>
                <a:effectLst/>
                <a:uLnTx/>
                <a:uFillTx/>
                <a:latin typeface="Arial"/>
                <a:cs typeface="Arial"/>
              </a:rPr>
              <a:t>million)</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p:nvPr/>
        </p:nvSpPr>
        <p:spPr>
          <a:xfrm>
            <a:off x="1831100" y="2228088"/>
            <a:ext cx="9740900" cy="528320"/>
          </a:xfrm>
          <a:prstGeom prst="rect">
            <a:avLst/>
          </a:prstGeom>
        </p:spPr>
        <p:txBody>
          <a:bodyPr vert="horz" wrap="square" lIns="0" tIns="12700" rIns="0" bIns="0" rtlCol="0">
            <a:spAutoFit/>
          </a:bodyPr>
          <a:lstStyle/>
          <a:p>
            <a:pPr marL="2122805" marR="0" lvl="0" indent="0" defTabSz="914400" eaLnBrk="1" fontAlgn="auto" latinLnBrk="0" hangingPunct="1">
              <a:lnSpc>
                <a:spcPts val="1980"/>
              </a:lnSpc>
              <a:spcBef>
                <a:spcPts val="100"/>
              </a:spcBef>
              <a:spcAft>
                <a:spcPts val="0"/>
              </a:spcAft>
              <a:buClrTx/>
              <a:buSzTx/>
              <a:buFontTx/>
              <a:buNone/>
              <a:tabLst/>
              <a:defRPr/>
            </a:pPr>
            <a:r>
              <a:rPr kumimoji="0" sz="1700" b="1" i="0" u="none" strike="noStrike" kern="0" cap="none" spc="-20" normalizeH="0" baseline="0" noProof="0" dirty="0">
                <a:ln>
                  <a:noFill/>
                </a:ln>
                <a:solidFill>
                  <a:srgbClr val="0070BB"/>
                </a:solidFill>
                <a:effectLst/>
                <a:uLnTx/>
                <a:uFillTx/>
                <a:latin typeface="Arial"/>
                <a:cs typeface="Arial"/>
              </a:rPr>
              <a:t>Consumers</a:t>
            </a:r>
            <a:r>
              <a:rPr kumimoji="0" sz="1700" b="1" i="0" u="none" strike="noStrike" kern="0" cap="none" spc="-100" normalizeH="0" baseline="0" noProof="0" dirty="0">
                <a:ln>
                  <a:noFill/>
                </a:ln>
                <a:solidFill>
                  <a:srgbClr val="0070BB"/>
                </a:solidFill>
                <a:effectLst/>
                <a:uLnTx/>
                <a:uFillTx/>
                <a:latin typeface="Arial"/>
                <a:cs typeface="Arial"/>
              </a:rPr>
              <a:t> </a:t>
            </a:r>
            <a:r>
              <a:rPr kumimoji="0" sz="1700" b="1" i="0" u="none" strike="noStrike" kern="0" cap="none" spc="0" normalizeH="0" baseline="0" noProof="0" dirty="0">
                <a:ln>
                  <a:noFill/>
                </a:ln>
                <a:solidFill>
                  <a:srgbClr val="0070BB"/>
                </a:solidFill>
                <a:effectLst/>
                <a:uLnTx/>
                <a:uFillTx/>
                <a:latin typeface="Arial"/>
                <a:cs typeface="Arial"/>
              </a:rPr>
              <a:t>Are</a:t>
            </a:r>
            <a:r>
              <a:rPr kumimoji="0" sz="1700" b="1" i="0" u="none" strike="noStrike" kern="0" cap="none" spc="-45" normalizeH="0" baseline="0" noProof="0" dirty="0">
                <a:ln>
                  <a:noFill/>
                </a:ln>
                <a:solidFill>
                  <a:srgbClr val="0070BB"/>
                </a:solidFill>
                <a:effectLst/>
                <a:uLnTx/>
                <a:uFillTx/>
                <a:latin typeface="Arial"/>
                <a:cs typeface="Arial"/>
              </a:rPr>
              <a:t> </a:t>
            </a:r>
            <a:r>
              <a:rPr kumimoji="0" sz="1700" b="1" i="0" u="none" strike="noStrike" kern="0" cap="none" spc="0" normalizeH="0" baseline="0" noProof="0" dirty="0">
                <a:ln>
                  <a:noFill/>
                </a:ln>
                <a:solidFill>
                  <a:srgbClr val="0070BB"/>
                </a:solidFill>
                <a:effectLst/>
                <a:uLnTx/>
                <a:uFillTx/>
                <a:latin typeface="Arial"/>
                <a:cs typeface="Arial"/>
              </a:rPr>
              <a:t>Not</a:t>
            </a:r>
            <a:r>
              <a:rPr kumimoji="0" sz="1700" b="1" i="0" u="none" strike="noStrike" kern="0" cap="none" spc="-40" normalizeH="0" baseline="0" noProof="0" dirty="0">
                <a:ln>
                  <a:noFill/>
                </a:ln>
                <a:solidFill>
                  <a:srgbClr val="0070BB"/>
                </a:solidFill>
                <a:effectLst/>
                <a:uLnTx/>
                <a:uFillTx/>
                <a:latin typeface="Arial"/>
                <a:cs typeface="Arial"/>
              </a:rPr>
              <a:t> </a:t>
            </a:r>
            <a:r>
              <a:rPr kumimoji="0" sz="1700" b="1" i="0" u="none" strike="noStrike" kern="0" cap="none" spc="0" normalizeH="0" baseline="0" noProof="0" dirty="0">
                <a:ln>
                  <a:noFill/>
                </a:ln>
                <a:solidFill>
                  <a:srgbClr val="0070BB"/>
                </a:solidFill>
                <a:effectLst/>
                <a:uLnTx/>
                <a:uFillTx/>
                <a:latin typeface="Arial"/>
                <a:cs typeface="Arial"/>
              </a:rPr>
              <a:t>Helped</a:t>
            </a:r>
            <a:r>
              <a:rPr kumimoji="0" sz="1700" b="1" i="0" u="none" strike="noStrike" kern="0" cap="none" spc="-45" normalizeH="0" baseline="0" noProof="0" dirty="0">
                <a:ln>
                  <a:noFill/>
                </a:ln>
                <a:solidFill>
                  <a:srgbClr val="0070BB"/>
                </a:solidFill>
                <a:effectLst/>
                <a:uLnTx/>
                <a:uFillTx/>
                <a:latin typeface="Arial"/>
                <a:cs typeface="Arial"/>
              </a:rPr>
              <a:t> </a:t>
            </a:r>
            <a:r>
              <a:rPr kumimoji="0" sz="1700" b="1" i="0" u="none" strike="noStrike" kern="0" cap="none" spc="0" normalizeH="0" baseline="0" noProof="0" dirty="0">
                <a:ln>
                  <a:noFill/>
                </a:ln>
                <a:solidFill>
                  <a:srgbClr val="0070BB"/>
                </a:solidFill>
                <a:effectLst/>
                <a:uLnTx/>
                <a:uFillTx/>
                <a:latin typeface="Arial"/>
                <a:cs typeface="Arial"/>
              </a:rPr>
              <a:t>if</a:t>
            </a:r>
            <a:r>
              <a:rPr kumimoji="0" sz="1700" b="1" i="0" u="none" strike="noStrike" kern="0" cap="none" spc="-40" normalizeH="0" baseline="0" noProof="0" dirty="0">
                <a:ln>
                  <a:noFill/>
                </a:ln>
                <a:solidFill>
                  <a:srgbClr val="0070BB"/>
                </a:solidFill>
                <a:effectLst/>
                <a:uLnTx/>
                <a:uFillTx/>
                <a:latin typeface="Arial"/>
                <a:cs typeface="Arial"/>
              </a:rPr>
              <a:t> </a:t>
            </a:r>
            <a:r>
              <a:rPr kumimoji="0" sz="1700" b="1" i="0" u="none" strike="noStrike" kern="0" cap="none" spc="0" normalizeH="0" baseline="0" noProof="0" dirty="0">
                <a:ln>
                  <a:noFill/>
                </a:ln>
                <a:solidFill>
                  <a:srgbClr val="0070BB"/>
                </a:solidFill>
                <a:effectLst/>
                <a:uLnTx/>
                <a:uFillTx/>
                <a:latin typeface="Arial"/>
                <a:cs typeface="Arial"/>
              </a:rPr>
              <a:t>Lower</a:t>
            </a:r>
            <a:r>
              <a:rPr kumimoji="0" sz="1700" b="1" i="0" u="none" strike="noStrike" kern="0" cap="none" spc="-35" normalizeH="0" baseline="0" noProof="0" dirty="0">
                <a:ln>
                  <a:noFill/>
                </a:ln>
                <a:solidFill>
                  <a:srgbClr val="0070BB"/>
                </a:solidFill>
                <a:effectLst/>
                <a:uLnTx/>
                <a:uFillTx/>
                <a:latin typeface="Arial"/>
                <a:cs typeface="Arial"/>
              </a:rPr>
              <a:t> </a:t>
            </a:r>
            <a:r>
              <a:rPr kumimoji="0" sz="1700" b="1" i="0" u="none" strike="noStrike" kern="0" cap="none" spc="-20" normalizeH="0" baseline="0" noProof="0" dirty="0">
                <a:ln>
                  <a:noFill/>
                </a:ln>
                <a:solidFill>
                  <a:srgbClr val="0070BB"/>
                </a:solidFill>
                <a:effectLst/>
                <a:uLnTx/>
                <a:uFillTx/>
                <a:latin typeface="Arial"/>
                <a:cs typeface="Arial"/>
              </a:rPr>
              <a:t>ROEs</a:t>
            </a:r>
            <a:endParaRPr kumimoji="0" sz="17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ts val="1980"/>
              </a:lnSpc>
              <a:spcBef>
                <a:spcPts val="0"/>
              </a:spcBef>
              <a:spcAft>
                <a:spcPts val="0"/>
              </a:spcAft>
              <a:buClrTx/>
              <a:buSzTx/>
              <a:buFontTx/>
              <a:buNone/>
              <a:tabLst>
                <a:tab pos="1342390" algn="l"/>
                <a:tab pos="9727565" algn="l"/>
              </a:tabLst>
              <a:defRPr/>
            </a:pPr>
            <a:r>
              <a:rPr kumimoji="0" sz="1700" b="0" i="0" u="sng" strike="noStrike" kern="0" cap="none" spc="0" normalizeH="0" baseline="0" noProof="0" dirty="0">
                <a:ln>
                  <a:noFill/>
                </a:ln>
                <a:solidFill>
                  <a:srgbClr val="0070BB"/>
                </a:solidFill>
                <a:effectLst/>
                <a:uLnTx/>
                <a:uFill>
                  <a:solidFill>
                    <a:srgbClr val="D9D9D9"/>
                  </a:solidFill>
                </a:uFill>
                <a:latin typeface="Times New Roman"/>
                <a:cs typeface="Times New Roman"/>
              </a:rPr>
              <a:t>	</a:t>
            </a:r>
            <a:r>
              <a:rPr kumimoji="0" sz="1700" b="1" i="0" u="sng" strike="noStrike" kern="0" cap="none" spc="0" normalizeH="0" baseline="0" noProof="0" dirty="0">
                <a:ln>
                  <a:noFill/>
                </a:ln>
                <a:solidFill>
                  <a:srgbClr val="0070BB"/>
                </a:solidFill>
                <a:effectLst/>
                <a:uLnTx/>
                <a:uFill>
                  <a:solidFill>
                    <a:srgbClr val="D9D9D9"/>
                  </a:solidFill>
                </a:uFill>
                <a:latin typeface="Arial"/>
                <a:cs typeface="Arial"/>
              </a:rPr>
              <a:t>are</a:t>
            </a:r>
            <a:r>
              <a:rPr kumimoji="0" sz="1700" b="1" i="0" u="sng" strike="noStrike" kern="0" cap="none" spc="-55" normalizeH="0" baseline="0" noProof="0" dirty="0">
                <a:ln>
                  <a:noFill/>
                </a:ln>
                <a:solidFill>
                  <a:srgbClr val="0070BB"/>
                </a:solidFill>
                <a:effectLst/>
                <a:uLnTx/>
                <a:uFill>
                  <a:solidFill>
                    <a:srgbClr val="D9D9D9"/>
                  </a:solidFill>
                </a:uFill>
                <a:latin typeface="Arial"/>
                <a:cs typeface="Arial"/>
              </a:rPr>
              <a:t> </a:t>
            </a:r>
            <a:r>
              <a:rPr kumimoji="0" sz="1700" b="1" i="0" u="sng" strike="noStrike" kern="0" cap="none" spc="-10" normalizeH="0" baseline="0" noProof="0" dirty="0">
                <a:ln>
                  <a:noFill/>
                </a:ln>
                <a:solidFill>
                  <a:srgbClr val="0070BB"/>
                </a:solidFill>
                <a:effectLst/>
                <a:uLnTx/>
                <a:uFill>
                  <a:solidFill>
                    <a:srgbClr val="D9D9D9"/>
                  </a:solidFill>
                </a:uFill>
                <a:latin typeface="Arial"/>
                <a:cs typeface="Arial"/>
              </a:rPr>
              <a:t>Combined</a:t>
            </a:r>
            <a:r>
              <a:rPr kumimoji="0" sz="1700" b="1" i="0" u="sng" strike="noStrike" kern="0" cap="none" spc="-50" normalizeH="0" baseline="0" noProof="0" dirty="0">
                <a:ln>
                  <a:noFill/>
                </a:ln>
                <a:solidFill>
                  <a:srgbClr val="0070BB"/>
                </a:solidFill>
                <a:effectLst/>
                <a:uLnTx/>
                <a:uFill>
                  <a:solidFill>
                    <a:srgbClr val="D9D9D9"/>
                  </a:solidFill>
                </a:uFill>
                <a:latin typeface="Arial"/>
                <a:cs typeface="Arial"/>
              </a:rPr>
              <a:t> </a:t>
            </a:r>
            <a:r>
              <a:rPr kumimoji="0" sz="1700" b="1" i="0" u="sng" strike="noStrike" kern="0" cap="none" spc="0" normalizeH="0" baseline="0" noProof="0" dirty="0">
                <a:ln>
                  <a:noFill/>
                </a:ln>
                <a:solidFill>
                  <a:srgbClr val="0070BB"/>
                </a:solidFill>
                <a:effectLst/>
                <a:uLnTx/>
                <a:uFill>
                  <a:solidFill>
                    <a:srgbClr val="D9D9D9"/>
                  </a:solidFill>
                </a:uFill>
                <a:latin typeface="Arial"/>
                <a:cs typeface="Arial"/>
              </a:rPr>
              <a:t>with</a:t>
            </a:r>
            <a:r>
              <a:rPr kumimoji="0" sz="1700" b="1" i="0" u="sng" strike="noStrike" kern="0" cap="none" spc="-55" normalizeH="0" baseline="0" noProof="0" dirty="0">
                <a:ln>
                  <a:noFill/>
                </a:ln>
                <a:solidFill>
                  <a:srgbClr val="0070BB"/>
                </a:solidFill>
                <a:effectLst/>
                <a:uLnTx/>
                <a:uFill>
                  <a:solidFill>
                    <a:srgbClr val="D9D9D9"/>
                  </a:solidFill>
                </a:uFill>
                <a:latin typeface="Arial"/>
                <a:cs typeface="Arial"/>
              </a:rPr>
              <a:t> </a:t>
            </a:r>
            <a:r>
              <a:rPr kumimoji="0" sz="1700" b="1" i="0" u="sng" strike="noStrike" kern="0" cap="none" spc="0" normalizeH="0" baseline="0" noProof="0" dirty="0">
                <a:ln>
                  <a:noFill/>
                </a:ln>
                <a:solidFill>
                  <a:srgbClr val="0070BB"/>
                </a:solidFill>
                <a:effectLst/>
                <a:uLnTx/>
                <a:uFill>
                  <a:solidFill>
                    <a:srgbClr val="D9D9D9"/>
                  </a:solidFill>
                </a:uFill>
                <a:latin typeface="Arial"/>
                <a:cs typeface="Arial"/>
              </a:rPr>
              <a:t>a</a:t>
            </a:r>
            <a:r>
              <a:rPr kumimoji="0" sz="1700" b="1" i="0" u="sng" strike="noStrike" kern="0" cap="none" spc="-50" normalizeH="0" baseline="0" noProof="0" dirty="0">
                <a:ln>
                  <a:noFill/>
                </a:ln>
                <a:solidFill>
                  <a:srgbClr val="0070BB"/>
                </a:solidFill>
                <a:effectLst/>
                <a:uLnTx/>
                <a:uFill>
                  <a:solidFill>
                    <a:srgbClr val="D9D9D9"/>
                  </a:solidFill>
                </a:uFill>
                <a:latin typeface="Arial"/>
                <a:cs typeface="Arial"/>
              </a:rPr>
              <a:t> </a:t>
            </a:r>
            <a:r>
              <a:rPr kumimoji="0" sz="1700" b="1" i="0" u="sng" strike="noStrike" kern="0" cap="none" spc="0" normalizeH="0" baseline="0" noProof="0" dirty="0">
                <a:ln>
                  <a:noFill/>
                </a:ln>
                <a:solidFill>
                  <a:srgbClr val="0070BB"/>
                </a:solidFill>
                <a:effectLst/>
                <a:uLnTx/>
                <a:uFill>
                  <a:solidFill>
                    <a:srgbClr val="D9D9D9"/>
                  </a:solidFill>
                </a:uFill>
                <a:latin typeface="Arial"/>
                <a:cs typeface="Arial"/>
              </a:rPr>
              <a:t>Higher</a:t>
            </a:r>
            <a:r>
              <a:rPr kumimoji="0" sz="1700" b="1" i="0" u="sng" strike="noStrike" kern="0" cap="none" spc="-45" normalizeH="0" baseline="0" noProof="0" dirty="0">
                <a:ln>
                  <a:noFill/>
                </a:ln>
                <a:solidFill>
                  <a:srgbClr val="0070BB"/>
                </a:solidFill>
                <a:effectLst/>
                <a:uLnTx/>
                <a:uFill>
                  <a:solidFill>
                    <a:srgbClr val="D9D9D9"/>
                  </a:solidFill>
                </a:uFill>
                <a:latin typeface="Arial"/>
                <a:cs typeface="Arial"/>
              </a:rPr>
              <a:t> </a:t>
            </a:r>
            <a:r>
              <a:rPr kumimoji="0" sz="1700" b="1" i="0" u="sng" strike="noStrike" kern="0" cap="none" spc="-10" normalizeH="0" baseline="0" noProof="0" dirty="0">
                <a:ln>
                  <a:noFill/>
                </a:ln>
                <a:solidFill>
                  <a:srgbClr val="0070BB"/>
                </a:solidFill>
                <a:effectLst/>
                <a:uLnTx/>
                <a:uFill>
                  <a:solidFill>
                    <a:srgbClr val="D9D9D9"/>
                  </a:solidFill>
                </a:uFill>
                <a:latin typeface="Arial"/>
                <a:cs typeface="Arial"/>
              </a:rPr>
              <a:t>Proportion</a:t>
            </a:r>
            <a:r>
              <a:rPr kumimoji="0" sz="1700" b="1" i="0" u="sng" strike="noStrike" kern="0" cap="none" spc="-55" normalizeH="0" baseline="0" noProof="0" dirty="0">
                <a:ln>
                  <a:noFill/>
                </a:ln>
                <a:solidFill>
                  <a:srgbClr val="0070BB"/>
                </a:solidFill>
                <a:effectLst/>
                <a:uLnTx/>
                <a:uFill>
                  <a:solidFill>
                    <a:srgbClr val="D9D9D9"/>
                  </a:solidFill>
                </a:uFill>
                <a:latin typeface="Arial"/>
                <a:cs typeface="Arial"/>
              </a:rPr>
              <a:t> </a:t>
            </a:r>
            <a:r>
              <a:rPr kumimoji="0" sz="1700" b="1" i="0" u="sng" strike="noStrike" kern="0" cap="none" spc="0" normalizeH="0" baseline="0" noProof="0" dirty="0">
                <a:ln>
                  <a:noFill/>
                </a:ln>
                <a:solidFill>
                  <a:srgbClr val="0070BB"/>
                </a:solidFill>
                <a:effectLst/>
                <a:uLnTx/>
                <a:uFill>
                  <a:solidFill>
                    <a:srgbClr val="D9D9D9"/>
                  </a:solidFill>
                </a:uFill>
                <a:latin typeface="Arial"/>
                <a:cs typeface="Arial"/>
              </a:rPr>
              <a:t>of</a:t>
            </a:r>
            <a:r>
              <a:rPr kumimoji="0" sz="1700" b="1" i="0" u="sng" strike="noStrike" kern="0" cap="none" spc="-45" normalizeH="0" baseline="0" noProof="0" dirty="0">
                <a:ln>
                  <a:noFill/>
                </a:ln>
                <a:solidFill>
                  <a:srgbClr val="0070BB"/>
                </a:solidFill>
                <a:effectLst/>
                <a:uLnTx/>
                <a:uFill>
                  <a:solidFill>
                    <a:srgbClr val="D9D9D9"/>
                  </a:solidFill>
                </a:uFill>
                <a:latin typeface="Arial"/>
                <a:cs typeface="Arial"/>
              </a:rPr>
              <a:t> </a:t>
            </a:r>
            <a:r>
              <a:rPr kumimoji="0" sz="1700" b="1" i="0" u="sng" strike="noStrike" kern="0" cap="none" spc="0" normalizeH="0" baseline="0" noProof="0" dirty="0">
                <a:ln>
                  <a:noFill/>
                </a:ln>
                <a:solidFill>
                  <a:srgbClr val="0070BB"/>
                </a:solidFill>
                <a:effectLst/>
                <a:uLnTx/>
                <a:uFill>
                  <a:solidFill>
                    <a:srgbClr val="D9D9D9"/>
                  </a:solidFill>
                </a:uFill>
                <a:latin typeface="Arial"/>
                <a:cs typeface="Arial"/>
              </a:rPr>
              <a:t>Equity</a:t>
            </a:r>
            <a:r>
              <a:rPr kumimoji="0" sz="1700" b="1" i="0" u="sng" strike="noStrike" kern="0" cap="none" spc="-50" normalizeH="0" baseline="0" noProof="0" dirty="0">
                <a:ln>
                  <a:noFill/>
                </a:ln>
                <a:solidFill>
                  <a:srgbClr val="0070BB"/>
                </a:solidFill>
                <a:effectLst/>
                <a:uLnTx/>
                <a:uFill>
                  <a:solidFill>
                    <a:srgbClr val="D9D9D9"/>
                  </a:solidFill>
                </a:uFill>
                <a:latin typeface="Arial"/>
                <a:cs typeface="Arial"/>
              </a:rPr>
              <a:t> </a:t>
            </a:r>
            <a:r>
              <a:rPr kumimoji="0" sz="1700" b="1" i="0" u="sng" strike="noStrike" kern="0" cap="none" spc="-10" normalizeH="0" baseline="0" noProof="0" dirty="0">
                <a:ln>
                  <a:noFill/>
                </a:ln>
                <a:solidFill>
                  <a:srgbClr val="0070BB"/>
                </a:solidFill>
                <a:effectLst/>
                <a:uLnTx/>
                <a:uFill>
                  <a:solidFill>
                    <a:srgbClr val="D9D9D9"/>
                  </a:solidFill>
                </a:uFill>
                <a:latin typeface="Arial"/>
                <a:cs typeface="Arial"/>
              </a:rPr>
              <a:t>Funding</a:t>
            </a:r>
            <a:r>
              <a:rPr kumimoji="0" sz="1700" b="1" i="0" u="sng" strike="noStrike" kern="0" cap="none" spc="0" normalizeH="0" baseline="0" noProof="0" dirty="0">
                <a:ln>
                  <a:noFill/>
                </a:ln>
                <a:solidFill>
                  <a:srgbClr val="0070BB"/>
                </a:solidFill>
                <a:effectLst/>
                <a:uLnTx/>
                <a:uFill>
                  <a:solidFill>
                    <a:srgbClr val="D9D9D9"/>
                  </a:solidFill>
                </a:uFill>
                <a:latin typeface="Arial"/>
                <a:cs typeface="Arial"/>
              </a:rPr>
              <a:t>	</a:t>
            </a:r>
            <a:endParaRPr kumimoji="0" sz="17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txBox="1"/>
          <p:nvPr/>
        </p:nvSpPr>
        <p:spPr>
          <a:xfrm>
            <a:off x="6671130" y="2875787"/>
            <a:ext cx="4483100" cy="665480"/>
          </a:xfrm>
          <a:prstGeom prst="rect">
            <a:avLst/>
          </a:prstGeom>
        </p:spPr>
        <p:txBody>
          <a:bodyPr vert="horz" wrap="square" lIns="0" tIns="119380" rIns="0" bIns="0" rtlCol="0">
            <a:spAutoFit/>
          </a:bodyPr>
          <a:lstStyle/>
          <a:p>
            <a:pPr marL="12700" marR="0" lvl="0" indent="0" defTabSz="914400" eaLnBrk="1" fontAlgn="auto" latinLnBrk="0" hangingPunct="1">
              <a:lnSpc>
                <a:spcPct val="100000"/>
              </a:lnSpc>
              <a:spcBef>
                <a:spcPts val="9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Traditional</a:t>
            </a:r>
            <a:r>
              <a:rPr kumimoji="0" sz="1400" b="0" i="0" u="none" strike="noStrike" kern="0" cap="none" spc="-3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Utility</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a:t>
            </a:r>
            <a:r>
              <a:rPr kumimoji="0" sz="1400" b="0" i="0" u="none" strike="noStrike" kern="0" cap="none" spc="-3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11%</a:t>
            </a:r>
            <a:r>
              <a:rPr kumimoji="0" sz="1400" b="0" i="0" u="none" strike="noStrike" kern="0" cap="none" spc="-5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ROE</a:t>
            </a:r>
            <a:r>
              <a:rPr kumimoji="0" sz="1400" b="0" i="0" u="none" strike="noStrike" kern="0" cap="none" spc="5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&amp;</a:t>
            </a:r>
            <a:r>
              <a:rPr kumimoji="0" sz="1400" b="0" i="0" u="none" strike="noStrike" kern="0" cap="none" spc="-4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50%</a:t>
            </a:r>
            <a:r>
              <a:rPr kumimoji="0" sz="1400" b="0" i="0" u="none" strike="noStrike" kern="0" cap="none" spc="50" normalizeH="0" baseline="0" noProof="0" dirty="0">
                <a:ln>
                  <a:noFill/>
                </a:ln>
                <a:solidFill>
                  <a:srgbClr val="595959"/>
                </a:solidFill>
                <a:effectLst/>
                <a:uLnTx/>
                <a:uFillTx/>
                <a:latin typeface="Arial"/>
                <a:cs typeface="Arial"/>
              </a:rPr>
              <a:t> </a:t>
            </a:r>
            <a:r>
              <a:rPr kumimoji="0" sz="1400" b="0" i="0" u="none" strike="noStrike" kern="0" cap="none" spc="-10" normalizeH="0" baseline="0" noProof="0" dirty="0">
                <a:ln>
                  <a:noFill/>
                </a:ln>
                <a:solidFill>
                  <a:srgbClr val="595959"/>
                </a:solidFill>
                <a:effectLst/>
                <a:uLnTx/>
                <a:uFillTx/>
                <a:latin typeface="Arial"/>
                <a:cs typeface="Arial"/>
              </a:rPr>
              <a:t>Equity</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84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Total</a:t>
            </a:r>
            <a:r>
              <a:rPr kumimoji="0" sz="1400" b="0" i="0" u="none" strike="noStrike" kern="0" cap="none" spc="-1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Revenue</a:t>
            </a:r>
            <a:r>
              <a:rPr kumimoji="0" sz="1400" b="0" i="0" u="none" strike="noStrike" kern="0" cap="none" spc="3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Requirement</a:t>
            </a:r>
            <a:r>
              <a:rPr kumimoji="0" sz="1400" b="0" i="0" u="none" strike="noStrike" kern="0" cap="none" spc="2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a:t>
            </a:r>
            <a:r>
              <a:rPr kumimoji="0" sz="1400" b="0" i="0" u="none" strike="noStrike" kern="0" cap="none" spc="-2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8.5%</a:t>
            </a:r>
            <a:r>
              <a:rPr kumimoji="0" sz="1400" b="0" i="0" u="none" strike="noStrike" kern="0" cap="none" spc="-3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ROE</a:t>
            </a:r>
            <a:r>
              <a:rPr kumimoji="0" sz="1400" b="0" i="0" u="none" strike="noStrike" kern="0" cap="none" spc="-2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&amp;</a:t>
            </a:r>
            <a:r>
              <a:rPr kumimoji="0" sz="1400" b="0" i="0" u="none" strike="noStrike" kern="0" cap="none" spc="-2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75%</a:t>
            </a:r>
            <a:r>
              <a:rPr kumimoji="0" sz="1400" b="0" i="0" u="none" strike="noStrike" kern="0" cap="none" spc="-35" normalizeH="0" baseline="0" noProof="0" dirty="0">
                <a:ln>
                  <a:noFill/>
                </a:ln>
                <a:solidFill>
                  <a:srgbClr val="595959"/>
                </a:solidFill>
                <a:effectLst/>
                <a:uLnTx/>
                <a:uFillTx/>
                <a:latin typeface="Arial"/>
                <a:cs typeface="Arial"/>
              </a:rPr>
              <a:t> </a:t>
            </a:r>
            <a:r>
              <a:rPr kumimoji="0" sz="1400" b="0" i="0" u="none" strike="noStrike" kern="0" cap="none" spc="-10" normalizeH="0" baseline="0" noProof="0" dirty="0">
                <a:ln>
                  <a:noFill/>
                </a:ln>
                <a:solidFill>
                  <a:srgbClr val="595959"/>
                </a:solidFill>
                <a:effectLst/>
                <a:uLnTx/>
                <a:uFillTx/>
                <a:latin typeface="Arial"/>
                <a:cs typeface="Arial"/>
              </a:rPr>
              <a:t>Equity</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2739606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C439A71B-8B25-4844-9CF6-8ED832BD3C9B}" type="slidenum">
              <a:rPr lang="en-US" smtClean="0"/>
              <a:pPr>
                <a:defRPr/>
              </a:pPr>
              <a:t>7</a:t>
            </a:fld>
            <a:endParaRPr lang="en-US"/>
          </a:p>
        </p:txBody>
      </p:sp>
      <p:pic>
        <p:nvPicPr>
          <p:cNvPr id="9" name="Content Placeholder 4">
            <a:extLst>
              <a:ext uri="{FF2B5EF4-FFF2-40B4-BE49-F238E27FC236}">
                <a16:creationId xmlns:a16="http://schemas.microsoft.com/office/drawing/2014/main" id="{802C1950-C228-A248-915B-5833E57190CF}"/>
              </a:ext>
            </a:extLst>
          </p:cNvPr>
          <p:cNvPicPr>
            <a:picLocks noChangeAspect="1"/>
          </p:cNvPicPr>
          <p:nvPr/>
        </p:nvPicPr>
        <p:blipFill>
          <a:blip r:embed="rId3"/>
          <a:stretch>
            <a:fillRect/>
          </a:stretch>
        </p:blipFill>
        <p:spPr>
          <a:xfrm>
            <a:off x="2960651" y="103157"/>
            <a:ext cx="6488148" cy="5535643"/>
          </a:xfrm>
          <a:prstGeom prst="rect">
            <a:avLst/>
          </a:prstGeom>
          <a:ln>
            <a:solidFill>
              <a:schemeClr val="accent1"/>
            </a:solidFill>
          </a:ln>
        </p:spPr>
      </p:pic>
    </p:spTree>
    <p:extLst>
      <p:ext uri="{BB962C8B-B14F-4D97-AF65-F5344CB8AC3E}">
        <p14:creationId xmlns:p14="http://schemas.microsoft.com/office/powerpoint/2010/main" val="818281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3098" y="506475"/>
            <a:ext cx="896620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0070BB"/>
                </a:solidFill>
              </a:rPr>
              <a:t>Rate</a:t>
            </a:r>
            <a:r>
              <a:rPr sz="2800" spc="-10" dirty="0">
                <a:solidFill>
                  <a:srgbClr val="0070BB"/>
                </a:solidFill>
              </a:rPr>
              <a:t> </a:t>
            </a:r>
            <a:r>
              <a:rPr sz="2800" dirty="0">
                <a:solidFill>
                  <a:srgbClr val="0070BB"/>
                </a:solidFill>
              </a:rPr>
              <a:t>Design Protections</a:t>
            </a:r>
            <a:r>
              <a:rPr sz="2800" spc="5" dirty="0">
                <a:solidFill>
                  <a:srgbClr val="0070BB"/>
                </a:solidFill>
              </a:rPr>
              <a:t> </a:t>
            </a:r>
            <a:r>
              <a:rPr sz="2800" dirty="0">
                <a:solidFill>
                  <a:srgbClr val="0070BB"/>
                </a:solidFill>
              </a:rPr>
              <a:t>Continued, Equity</a:t>
            </a:r>
            <a:r>
              <a:rPr sz="2800" spc="5" dirty="0">
                <a:solidFill>
                  <a:srgbClr val="0070BB"/>
                </a:solidFill>
              </a:rPr>
              <a:t> </a:t>
            </a:r>
            <a:r>
              <a:rPr sz="2800" spc="-10" dirty="0">
                <a:solidFill>
                  <a:srgbClr val="0070BB"/>
                </a:solidFill>
              </a:rPr>
              <a:t>Structure</a:t>
            </a:r>
            <a:endParaRPr sz="2800"/>
          </a:p>
        </p:txBody>
      </p:sp>
      <p:sp>
        <p:nvSpPr>
          <p:cNvPr id="3" name="object 3"/>
          <p:cNvSpPr txBox="1"/>
          <p:nvPr/>
        </p:nvSpPr>
        <p:spPr>
          <a:xfrm>
            <a:off x="698671" y="1334515"/>
            <a:ext cx="8027034"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3B3B3B"/>
                </a:solidFill>
                <a:effectLst/>
                <a:uLnTx/>
                <a:uFillTx/>
                <a:latin typeface="Arial"/>
                <a:cs typeface="Arial"/>
              </a:rPr>
              <a:t>A</a:t>
            </a:r>
            <a:r>
              <a:rPr kumimoji="0" sz="1800" b="0" i="0" u="none" strike="noStrike" kern="0" cap="none" spc="-1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win</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for</a:t>
            </a:r>
            <a:r>
              <a:rPr kumimoji="0" sz="1800" b="0" i="0" u="none" strike="noStrike" kern="0" cap="none" spc="-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consumers</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is</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being</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able</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to</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see</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low</a:t>
            </a:r>
            <a:r>
              <a:rPr kumimoji="0" sz="1800" b="0" i="0" u="none" strike="noStrike" kern="0" cap="none" spc="-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ROE</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with</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low</a:t>
            </a:r>
            <a:r>
              <a:rPr kumimoji="0" sz="1800" b="0" i="0" u="none" strike="noStrike" kern="0" cap="none" spc="-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equity</a:t>
            </a:r>
            <a:r>
              <a:rPr kumimoji="0" sz="1800" b="0" i="0" u="none" strike="noStrike" kern="0" cap="none" spc="-10" normalizeH="0" baseline="0" noProof="0" dirty="0">
                <a:ln>
                  <a:noFill/>
                </a:ln>
                <a:solidFill>
                  <a:srgbClr val="3B3B3B"/>
                </a:solidFill>
                <a:effectLst/>
                <a:uLnTx/>
                <a:uFillTx/>
                <a:latin typeface="Arial"/>
                <a:cs typeface="Arial"/>
              </a:rPr>
              <a:t> structure.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4" name="object 4"/>
          <p:cNvGrpSpPr/>
          <p:nvPr/>
        </p:nvGrpSpPr>
        <p:grpSpPr>
          <a:xfrm>
            <a:off x="2177342" y="2714049"/>
            <a:ext cx="9192895" cy="2308860"/>
            <a:chOff x="2177342" y="2714049"/>
            <a:chExt cx="9192895" cy="2308860"/>
          </a:xfrm>
        </p:grpSpPr>
        <p:sp>
          <p:nvSpPr>
            <p:cNvPr id="5" name="object 5"/>
            <p:cNvSpPr/>
            <p:nvPr/>
          </p:nvSpPr>
          <p:spPr>
            <a:xfrm>
              <a:off x="2177342" y="3782568"/>
              <a:ext cx="9192895" cy="1051560"/>
            </a:xfrm>
            <a:custGeom>
              <a:avLst/>
              <a:gdLst/>
              <a:ahLst/>
              <a:cxnLst/>
              <a:rect l="l" t="t" r="r" b="b"/>
              <a:pathLst>
                <a:path w="9192895" h="1051560">
                  <a:moveTo>
                    <a:pt x="0" y="1051560"/>
                  </a:moveTo>
                  <a:lnTo>
                    <a:pt x="9192691" y="1051560"/>
                  </a:lnTo>
                </a:path>
                <a:path w="9192895" h="1051560">
                  <a:moveTo>
                    <a:pt x="0" y="524256"/>
                  </a:moveTo>
                  <a:lnTo>
                    <a:pt x="9192691" y="524256"/>
                  </a:lnTo>
                </a:path>
                <a:path w="9192895" h="1051560">
                  <a:moveTo>
                    <a:pt x="0" y="0"/>
                  </a:moveTo>
                  <a:lnTo>
                    <a:pt x="9192691"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 name="object 6"/>
            <p:cNvSpPr/>
            <p:nvPr/>
          </p:nvSpPr>
          <p:spPr>
            <a:xfrm>
              <a:off x="2177342" y="3255264"/>
              <a:ext cx="9192895" cy="0"/>
            </a:xfrm>
            <a:custGeom>
              <a:avLst/>
              <a:gdLst/>
              <a:ahLst/>
              <a:cxnLst/>
              <a:rect l="l" t="t" r="r" b="b"/>
              <a:pathLst>
                <a:path w="9192895">
                  <a:moveTo>
                    <a:pt x="0" y="0"/>
                  </a:moveTo>
                  <a:lnTo>
                    <a:pt x="4190988" y="0"/>
                  </a:lnTo>
                </a:path>
                <a:path w="9192895">
                  <a:moveTo>
                    <a:pt x="7671901" y="0"/>
                  </a:moveTo>
                  <a:lnTo>
                    <a:pt x="9192691"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 name="object 7"/>
            <p:cNvSpPr/>
            <p:nvPr/>
          </p:nvSpPr>
          <p:spPr>
            <a:xfrm>
              <a:off x="2177342" y="2727960"/>
              <a:ext cx="9192895" cy="0"/>
            </a:xfrm>
            <a:custGeom>
              <a:avLst/>
              <a:gdLst/>
              <a:ahLst/>
              <a:cxnLst/>
              <a:rect l="l" t="t" r="r" b="b"/>
              <a:pathLst>
                <a:path w="9192895">
                  <a:moveTo>
                    <a:pt x="0" y="0"/>
                  </a:moveTo>
                  <a:lnTo>
                    <a:pt x="9192691"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 name="object 8"/>
            <p:cNvSpPr/>
            <p:nvPr/>
          </p:nvSpPr>
          <p:spPr>
            <a:xfrm>
              <a:off x="2292252" y="2728337"/>
              <a:ext cx="8963025" cy="2190750"/>
            </a:xfrm>
            <a:custGeom>
              <a:avLst/>
              <a:gdLst/>
              <a:ahLst/>
              <a:cxnLst/>
              <a:rect l="l" t="t" r="r" b="b"/>
              <a:pathLst>
                <a:path w="8963025" h="2190750">
                  <a:moveTo>
                    <a:pt x="0" y="0"/>
                  </a:moveTo>
                  <a:lnTo>
                    <a:pt x="228444" y="133735"/>
                  </a:lnTo>
                  <a:lnTo>
                    <a:pt x="460092" y="255655"/>
                  </a:lnTo>
                  <a:lnTo>
                    <a:pt x="688692" y="368431"/>
                  </a:lnTo>
                  <a:lnTo>
                    <a:pt x="920340" y="475111"/>
                  </a:lnTo>
                  <a:lnTo>
                    <a:pt x="1148940" y="575695"/>
                  </a:lnTo>
                  <a:lnTo>
                    <a:pt x="1377540" y="670183"/>
                  </a:lnTo>
                  <a:lnTo>
                    <a:pt x="1609188" y="767719"/>
                  </a:lnTo>
                  <a:lnTo>
                    <a:pt x="1837788" y="862207"/>
                  </a:lnTo>
                  <a:lnTo>
                    <a:pt x="2069436" y="956695"/>
                  </a:lnTo>
                  <a:lnTo>
                    <a:pt x="2298036" y="1051183"/>
                  </a:lnTo>
                  <a:lnTo>
                    <a:pt x="2526636" y="1145671"/>
                  </a:lnTo>
                  <a:lnTo>
                    <a:pt x="2758284" y="1237111"/>
                  </a:lnTo>
                  <a:lnTo>
                    <a:pt x="2986884" y="1328551"/>
                  </a:lnTo>
                  <a:lnTo>
                    <a:pt x="3218532" y="1419991"/>
                  </a:lnTo>
                  <a:lnTo>
                    <a:pt x="3447132" y="1487047"/>
                  </a:lnTo>
                  <a:lnTo>
                    <a:pt x="3675732" y="1526671"/>
                  </a:lnTo>
                  <a:lnTo>
                    <a:pt x="3907380" y="1563247"/>
                  </a:lnTo>
                  <a:lnTo>
                    <a:pt x="4135980" y="1599823"/>
                  </a:lnTo>
                  <a:lnTo>
                    <a:pt x="4367628" y="1636399"/>
                  </a:lnTo>
                  <a:lnTo>
                    <a:pt x="4596228" y="1672975"/>
                  </a:lnTo>
                  <a:lnTo>
                    <a:pt x="4824828" y="1709551"/>
                  </a:lnTo>
                  <a:lnTo>
                    <a:pt x="5056476" y="1743079"/>
                  </a:lnTo>
                  <a:lnTo>
                    <a:pt x="5285076" y="1776607"/>
                  </a:lnTo>
                  <a:lnTo>
                    <a:pt x="5516724" y="1810135"/>
                  </a:lnTo>
                  <a:lnTo>
                    <a:pt x="5745324" y="1840615"/>
                  </a:lnTo>
                  <a:lnTo>
                    <a:pt x="5973924" y="1874143"/>
                  </a:lnTo>
                  <a:lnTo>
                    <a:pt x="6205572" y="1901575"/>
                  </a:lnTo>
                  <a:lnTo>
                    <a:pt x="6434172" y="1932055"/>
                  </a:lnTo>
                  <a:lnTo>
                    <a:pt x="6665820" y="1959487"/>
                  </a:lnTo>
                  <a:lnTo>
                    <a:pt x="6894420" y="1989967"/>
                  </a:lnTo>
                  <a:lnTo>
                    <a:pt x="7123020" y="2014351"/>
                  </a:lnTo>
                  <a:lnTo>
                    <a:pt x="7354668" y="2041783"/>
                  </a:lnTo>
                  <a:lnTo>
                    <a:pt x="7583268" y="2066167"/>
                  </a:lnTo>
                  <a:lnTo>
                    <a:pt x="7814916" y="2087503"/>
                  </a:lnTo>
                  <a:lnTo>
                    <a:pt x="8043516" y="2111887"/>
                  </a:lnTo>
                  <a:lnTo>
                    <a:pt x="8272116" y="2133223"/>
                  </a:lnTo>
                  <a:lnTo>
                    <a:pt x="8503764" y="2154559"/>
                  </a:lnTo>
                  <a:lnTo>
                    <a:pt x="8732364" y="2172847"/>
                  </a:lnTo>
                  <a:lnTo>
                    <a:pt x="8962873" y="2190574"/>
                  </a:lnTo>
                </a:path>
              </a:pathLst>
            </a:custGeom>
            <a:ln w="28575">
              <a:solidFill>
                <a:srgbClr val="0070B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 name="object 9"/>
            <p:cNvSpPr/>
            <p:nvPr/>
          </p:nvSpPr>
          <p:spPr>
            <a:xfrm>
              <a:off x="2292252" y="3451476"/>
              <a:ext cx="8963025" cy="1541145"/>
            </a:xfrm>
            <a:custGeom>
              <a:avLst/>
              <a:gdLst/>
              <a:ahLst/>
              <a:cxnLst/>
              <a:rect l="l" t="t" r="r" b="b"/>
              <a:pathLst>
                <a:path w="8963025" h="1541145">
                  <a:moveTo>
                    <a:pt x="0" y="0"/>
                  </a:moveTo>
                  <a:lnTo>
                    <a:pt x="228444" y="105540"/>
                  </a:lnTo>
                  <a:lnTo>
                    <a:pt x="460092" y="200028"/>
                  </a:lnTo>
                  <a:lnTo>
                    <a:pt x="688692" y="291468"/>
                  </a:lnTo>
                  <a:lnTo>
                    <a:pt x="920340" y="373764"/>
                  </a:lnTo>
                  <a:lnTo>
                    <a:pt x="1148940" y="449964"/>
                  </a:lnTo>
                  <a:lnTo>
                    <a:pt x="1377540" y="523116"/>
                  </a:lnTo>
                  <a:lnTo>
                    <a:pt x="1609188" y="596268"/>
                  </a:lnTo>
                  <a:lnTo>
                    <a:pt x="1837788" y="669420"/>
                  </a:lnTo>
                  <a:lnTo>
                    <a:pt x="2069436" y="742572"/>
                  </a:lnTo>
                  <a:lnTo>
                    <a:pt x="2298036" y="815724"/>
                  </a:lnTo>
                  <a:lnTo>
                    <a:pt x="2526636" y="885828"/>
                  </a:lnTo>
                  <a:lnTo>
                    <a:pt x="2758284" y="955932"/>
                  </a:lnTo>
                  <a:lnTo>
                    <a:pt x="2986884" y="1029084"/>
                  </a:lnTo>
                  <a:lnTo>
                    <a:pt x="3218532" y="1096140"/>
                  </a:lnTo>
                  <a:lnTo>
                    <a:pt x="3447132" y="1144908"/>
                  </a:lnTo>
                  <a:lnTo>
                    <a:pt x="3675732" y="1172340"/>
                  </a:lnTo>
                  <a:lnTo>
                    <a:pt x="3907380" y="1196724"/>
                  </a:lnTo>
                  <a:lnTo>
                    <a:pt x="4135980" y="1221108"/>
                  </a:lnTo>
                  <a:lnTo>
                    <a:pt x="4367628" y="1245492"/>
                  </a:lnTo>
                  <a:lnTo>
                    <a:pt x="4596228" y="1266828"/>
                  </a:lnTo>
                  <a:lnTo>
                    <a:pt x="4824828" y="1291212"/>
                  </a:lnTo>
                  <a:lnTo>
                    <a:pt x="5056476" y="1312548"/>
                  </a:lnTo>
                  <a:lnTo>
                    <a:pt x="5285076" y="1330836"/>
                  </a:lnTo>
                  <a:lnTo>
                    <a:pt x="5516724" y="1352172"/>
                  </a:lnTo>
                  <a:lnTo>
                    <a:pt x="5745324" y="1370460"/>
                  </a:lnTo>
                  <a:lnTo>
                    <a:pt x="5973924" y="1388748"/>
                  </a:lnTo>
                  <a:lnTo>
                    <a:pt x="6205572" y="1407036"/>
                  </a:lnTo>
                  <a:lnTo>
                    <a:pt x="6434172" y="1422276"/>
                  </a:lnTo>
                  <a:lnTo>
                    <a:pt x="6665820" y="1440564"/>
                  </a:lnTo>
                  <a:lnTo>
                    <a:pt x="6894420" y="1452756"/>
                  </a:lnTo>
                  <a:lnTo>
                    <a:pt x="7123020" y="1467996"/>
                  </a:lnTo>
                  <a:lnTo>
                    <a:pt x="7354668" y="1480188"/>
                  </a:lnTo>
                  <a:lnTo>
                    <a:pt x="7583268" y="1492380"/>
                  </a:lnTo>
                  <a:lnTo>
                    <a:pt x="7814916" y="1504572"/>
                  </a:lnTo>
                  <a:lnTo>
                    <a:pt x="8043516" y="1513716"/>
                  </a:lnTo>
                  <a:lnTo>
                    <a:pt x="8272116" y="1522860"/>
                  </a:lnTo>
                  <a:lnTo>
                    <a:pt x="8503764" y="1528956"/>
                  </a:lnTo>
                  <a:lnTo>
                    <a:pt x="8732364" y="1535052"/>
                  </a:lnTo>
                  <a:lnTo>
                    <a:pt x="8962873" y="1540587"/>
                  </a:lnTo>
                </a:path>
              </a:pathLst>
            </a:custGeom>
            <a:ln w="28575">
              <a:solidFill>
                <a:srgbClr val="8EC63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 name="object 10"/>
            <p:cNvSpPr/>
            <p:nvPr/>
          </p:nvSpPr>
          <p:spPr>
            <a:xfrm>
              <a:off x="2292252" y="3605855"/>
              <a:ext cx="8963025" cy="1402715"/>
            </a:xfrm>
            <a:custGeom>
              <a:avLst/>
              <a:gdLst/>
              <a:ahLst/>
              <a:cxnLst/>
              <a:rect l="l" t="t" r="r" b="b"/>
              <a:pathLst>
                <a:path w="8963025" h="1402714">
                  <a:moveTo>
                    <a:pt x="0" y="0"/>
                  </a:moveTo>
                  <a:lnTo>
                    <a:pt x="228444" y="100513"/>
                  </a:lnTo>
                  <a:lnTo>
                    <a:pt x="460092" y="188905"/>
                  </a:lnTo>
                  <a:lnTo>
                    <a:pt x="688692" y="274249"/>
                  </a:lnTo>
                  <a:lnTo>
                    <a:pt x="920340" y="350449"/>
                  </a:lnTo>
                  <a:lnTo>
                    <a:pt x="1148940" y="423601"/>
                  </a:lnTo>
                  <a:lnTo>
                    <a:pt x="1377540" y="493705"/>
                  </a:lnTo>
                  <a:lnTo>
                    <a:pt x="1609188" y="560761"/>
                  </a:lnTo>
                  <a:lnTo>
                    <a:pt x="1837788" y="630865"/>
                  </a:lnTo>
                  <a:lnTo>
                    <a:pt x="2069436" y="697921"/>
                  </a:lnTo>
                  <a:lnTo>
                    <a:pt x="2298036" y="764977"/>
                  </a:lnTo>
                  <a:lnTo>
                    <a:pt x="2526636" y="832033"/>
                  </a:lnTo>
                  <a:lnTo>
                    <a:pt x="2758284" y="899089"/>
                  </a:lnTo>
                  <a:lnTo>
                    <a:pt x="2986884" y="963097"/>
                  </a:lnTo>
                  <a:lnTo>
                    <a:pt x="3218532" y="1027105"/>
                  </a:lnTo>
                  <a:lnTo>
                    <a:pt x="3447132" y="1072825"/>
                  </a:lnTo>
                  <a:lnTo>
                    <a:pt x="3675732" y="1097209"/>
                  </a:lnTo>
                  <a:lnTo>
                    <a:pt x="3907380" y="1118545"/>
                  </a:lnTo>
                  <a:lnTo>
                    <a:pt x="4135980" y="1139881"/>
                  </a:lnTo>
                  <a:lnTo>
                    <a:pt x="4367628" y="1161217"/>
                  </a:lnTo>
                  <a:lnTo>
                    <a:pt x="4596228" y="1182553"/>
                  </a:lnTo>
                  <a:lnTo>
                    <a:pt x="4824828" y="1200841"/>
                  </a:lnTo>
                  <a:lnTo>
                    <a:pt x="5056476" y="1219129"/>
                  </a:lnTo>
                  <a:lnTo>
                    <a:pt x="5285076" y="1237417"/>
                  </a:lnTo>
                  <a:lnTo>
                    <a:pt x="5516724" y="1255705"/>
                  </a:lnTo>
                  <a:lnTo>
                    <a:pt x="5745324" y="1270945"/>
                  </a:lnTo>
                  <a:lnTo>
                    <a:pt x="5973924" y="1286185"/>
                  </a:lnTo>
                  <a:lnTo>
                    <a:pt x="6205572" y="1301425"/>
                  </a:lnTo>
                  <a:lnTo>
                    <a:pt x="6434172" y="1316665"/>
                  </a:lnTo>
                  <a:lnTo>
                    <a:pt x="6665820" y="1328857"/>
                  </a:lnTo>
                  <a:lnTo>
                    <a:pt x="6894420" y="1341049"/>
                  </a:lnTo>
                  <a:lnTo>
                    <a:pt x="7123020" y="1350193"/>
                  </a:lnTo>
                  <a:lnTo>
                    <a:pt x="7354668" y="1362385"/>
                  </a:lnTo>
                  <a:lnTo>
                    <a:pt x="7583268" y="1371529"/>
                  </a:lnTo>
                  <a:lnTo>
                    <a:pt x="7814916" y="1377625"/>
                  </a:lnTo>
                  <a:lnTo>
                    <a:pt x="8043516" y="1386769"/>
                  </a:lnTo>
                  <a:lnTo>
                    <a:pt x="8272116" y="1392865"/>
                  </a:lnTo>
                  <a:lnTo>
                    <a:pt x="8503764" y="1395913"/>
                  </a:lnTo>
                  <a:lnTo>
                    <a:pt x="8732364" y="1398961"/>
                  </a:lnTo>
                  <a:lnTo>
                    <a:pt x="8962873" y="1402417"/>
                  </a:lnTo>
                </a:path>
              </a:pathLst>
            </a:custGeom>
            <a:ln w="28575">
              <a:solidFill>
                <a:srgbClr val="00B05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 name="object 11"/>
            <p:cNvSpPr/>
            <p:nvPr/>
          </p:nvSpPr>
          <p:spPr>
            <a:xfrm>
              <a:off x="6368331" y="2779483"/>
              <a:ext cx="3481070" cy="961390"/>
            </a:xfrm>
            <a:custGeom>
              <a:avLst/>
              <a:gdLst/>
              <a:ahLst/>
              <a:cxnLst/>
              <a:rect l="l" t="t" r="r" b="b"/>
              <a:pathLst>
                <a:path w="3481070" h="961389">
                  <a:moveTo>
                    <a:pt x="3480912" y="0"/>
                  </a:moveTo>
                  <a:lnTo>
                    <a:pt x="0" y="0"/>
                  </a:lnTo>
                  <a:lnTo>
                    <a:pt x="0" y="961368"/>
                  </a:lnTo>
                  <a:lnTo>
                    <a:pt x="3480912" y="961368"/>
                  </a:lnTo>
                  <a:lnTo>
                    <a:pt x="348091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 name="object 12"/>
            <p:cNvSpPr/>
            <p:nvPr/>
          </p:nvSpPr>
          <p:spPr>
            <a:xfrm>
              <a:off x="6493726" y="2921537"/>
              <a:ext cx="243840" cy="0"/>
            </a:xfrm>
            <a:custGeom>
              <a:avLst/>
              <a:gdLst/>
              <a:ahLst/>
              <a:cxnLst/>
              <a:rect l="l" t="t" r="r" b="b"/>
              <a:pathLst>
                <a:path w="243840">
                  <a:moveTo>
                    <a:pt x="0" y="0"/>
                  </a:moveTo>
                  <a:lnTo>
                    <a:pt x="243840" y="1"/>
                  </a:lnTo>
                </a:path>
              </a:pathLst>
            </a:custGeom>
            <a:ln w="28575">
              <a:solidFill>
                <a:srgbClr val="0070B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 name="object 13"/>
            <p:cNvSpPr/>
            <p:nvPr/>
          </p:nvSpPr>
          <p:spPr>
            <a:xfrm>
              <a:off x="6493726" y="3402220"/>
              <a:ext cx="243840" cy="0"/>
            </a:xfrm>
            <a:custGeom>
              <a:avLst/>
              <a:gdLst/>
              <a:ahLst/>
              <a:cxnLst/>
              <a:rect l="l" t="t" r="r" b="b"/>
              <a:pathLst>
                <a:path w="243840">
                  <a:moveTo>
                    <a:pt x="0" y="0"/>
                  </a:moveTo>
                  <a:lnTo>
                    <a:pt x="243840" y="1"/>
                  </a:lnTo>
                </a:path>
              </a:pathLst>
            </a:custGeom>
            <a:ln w="28575">
              <a:solidFill>
                <a:srgbClr val="8EC63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14" name="object 14"/>
          <p:cNvSpPr/>
          <p:nvPr/>
        </p:nvSpPr>
        <p:spPr>
          <a:xfrm>
            <a:off x="2177342" y="5361443"/>
            <a:ext cx="9192895" cy="0"/>
          </a:xfrm>
          <a:custGeom>
            <a:avLst/>
            <a:gdLst/>
            <a:ahLst/>
            <a:cxnLst/>
            <a:rect l="l" t="t" r="r" b="b"/>
            <a:pathLst>
              <a:path w="9192895">
                <a:moveTo>
                  <a:pt x="0" y="0"/>
                </a:moveTo>
                <a:lnTo>
                  <a:pt x="9192691" y="1"/>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 name="object 15"/>
          <p:cNvSpPr txBox="1"/>
          <p:nvPr/>
        </p:nvSpPr>
        <p:spPr>
          <a:xfrm>
            <a:off x="1765976" y="3649979"/>
            <a:ext cx="226060" cy="181800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80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30"/>
              </a:spcBef>
              <a:spcAft>
                <a:spcPts val="0"/>
              </a:spcAft>
              <a:buClrTx/>
              <a:buSzTx/>
              <a:buFontTx/>
              <a:buNone/>
              <a:tabLst/>
              <a:defRPr/>
            </a:pPr>
            <a:endParaRPr kumimoji="0" sz="21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70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15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60</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15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50</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3" name="object 23"/>
          <p:cNvSpPr txBox="1">
            <a:spLocks noGrp="1"/>
          </p:cNvSpPr>
          <p:nvPr>
            <p:ph type="sldNum" sz="quarter" idx="7"/>
          </p:nvPr>
        </p:nvSpPr>
        <p:spPr>
          <a:prstGeom prst="rect">
            <a:avLst/>
          </a:prstGeom>
        </p:spPr>
        <p:txBody>
          <a:bodyPr vert="horz" wrap="square" lIns="0" tIns="635" rIns="0" bIns="0" rtlCol="0">
            <a:spAutoFit/>
          </a:bodyPr>
          <a:lstStyle/>
          <a:p>
            <a:pPr marL="38100" marR="0" lvl="0" indent="0" defTabSz="914400" eaLnBrk="1" fontAlgn="auto" latinLnBrk="0" hangingPunct="1">
              <a:lnSpc>
                <a:spcPct val="100000"/>
              </a:lnSpc>
              <a:spcBef>
                <a:spcPts val="5"/>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prstClr val="white"/>
                </a:solidFill>
                <a:effectLst/>
                <a:uLnTx/>
                <a:uFillTx/>
                <a:latin typeface="Arial"/>
                <a:cs typeface="Arial"/>
              </a:rPr>
              <a:pPr marL="38100" marR="0" lvl="0" indent="0" defTabSz="914400" eaLnBrk="1" fontAlgn="auto" latinLnBrk="0" hangingPunct="1">
                <a:lnSpc>
                  <a:spcPct val="100000"/>
                </a:lnSpc>
                <a:spcBef>
                  <a:spcPts val="5"/>
                </a:spcBef>
                <a:spcAft>
                  <a:spcPts val="0"/>
                </a:spcAft>
                <a:buClrTx/>
                <a:buSzTx/>
                <a:buFontTx/>
                <a:buNone/>
                <a:tabLst/>
                <a:defRPr/>
              </a:pPr>
              <a:t>70</a:t>
            </a:fld>
            <a:r>
              <a:rPr kumimoji="0" sz="1000" b="0" i="0" u="none" strike="noStrike" kern="0" cap="none" spc="-25" normalizeH="0" baseline="0" noProof="0" dirty="0">
                <a:ln>
                  <a:noFill/>
                </a:ln>
                <a:solidFill>
                  <a:prstClr val="white"/>
                </a:solidFill>
                <a:effectLst/>
                <a:uLnTx/>
                <a:uFillTx/>
                <a:latin typeface="Arial"/>
                <a:cs typeface="Arial"/>
              </a:rPr>
              <a:t> </a:t>
            </a:r>
          </a:p>
        </p:txBody>
      </p:sp>
      <p:sp>
        <p:nvSpPr>
          <p:cNvPr id="24" name="object 24"/>
          <p:cNvSpPr txBox="1">
            <a:spLocks noGrp="1"/>
          </p:cNvSpPr>
          <p:nvPr>
            <p:ph type="ftr" sz="quarter" idx="5"/>
          </p:nvPr>
        </p:nvSpPr>
        <p:spPr>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80" normalizeH="0" baseline="0" noProof="0" dirty="0">
                <a:ln>
                  <a:noFill/>
                </a:ln>
                <a:solidFill>
                  <a:prstClr val="white"/>
                </a:solidFill>
                <a:effectLst/>
                <a:uLnTx/>
                <a:uFillTx/>
                <a:latin typeface="Arial"/>
                <a:cs typeface="Arial"/>
              </a:rPr>
              <a:t>ANBARI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15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a:t>
            </a:r>
            <a:r>
              <a:rPr kumimoji="0" sz="800" b="0" i="0" u="none" strike="noStrike" kern="0" cap="none" spc="16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NEW</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J</a:t>
            </a:r>
            <a:r>
              <a:rPr kumimoji="0" sz="800" b="0" i="0" u="none" strike="noStrike" kern="0" cap="none" spc="-125" normalizeH="0" baseline="0" noProof="0" dirty="0">
                <a:ln>
                  <a:noFill/>
                </a:ln>
                <a:solidFill>
                  <a:prstClr val="white"/>
                </a:solidFill>
                <a:effectLst/>
                <a:uLnTx/>
                <a:uFillTx/>
                <a:latin typeface="Arial"/>
                <a:cs typeface="Arial"/>
              </a:rPr>
              <a:t> </a:t>
            </a:r>
            <a:r>
              <a:rPr kumimoji="0" sz="800" b="0" i="0" u="none" strike="noStrike" kern="0" cap="none" spc="75" normalizeH="0" baseline="0" noProof="0" dirty="0">
                <a:ln>
                  <a:noFill/>
                </a:ln>
                <a:solidFill>
                  <a:prstClr val="white"/>
                </a:solidFill>
                <a:effectLst/>
                <a:uLnTx/>
                <a:uFillTx/>
                <a:latin typeface="Arial"/>
                <a:cs typeface="Arial"/>
              </a:rPr>
              <a:t>ERSEY</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50" normalizeH="0" baseline="0" noProof="0" dirty="0">
                <a:ln>
                  <a:noFill/>
                </a:ln>
                <a:solidFill>
                  <a:prstClr val="white"/>
                </a:solidFill>
                <a:effectLst/>
                <a:uLnTx/>
                <a:uFillTx/>
                <a:latin typeface="Arial"/>
                <a:cs typeface="Arial"/>
              </a:rPr>
              <a:t>BO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ARD</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F</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70" normalizeH="0" baseline="0" noProof="0" dirty="0">
                <a:ln>
                  <a:noFill/>
                </a:ln>
                <a:solidFill>
                  <a:prstClr val="white"/>
                </a:solidFill>
                <a:effectLst/>
                <a:uLnTx/>
                <a:uFillTx/>
                <a:latin typeface="Arial"/>
                <a:cs typeface="Arial"/>
              </a:rPr>
              <a:t>PUBL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60" normalizeH="0" baseline="0" noProof="0" dirty="0">
                <a:ln>
                  <a:noFill/>
                </a:ln>
                <a:solidFill>
                  <a:prstClr val="white"/>
                </a:solidFill>
                <a:effectLst/>
                <a:uLnTx/>
                <a:uFillTx/>
                <a:latin typeface="Arial"/>
                <a:cs typeface="Arial"/>
              </a:rPr>
              <a:t>UTI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45" normalizeH="0" baseline="0" noProof="0" dirty="0">
                <a:ln>
                  <a:noFill/>
                </a:ln>
                <a:solidFill>
                  <a:prstClr val="white"/>
                </a:solidFill>
                <a:effectLst/>
                <a:uLnTx/>
                <a:uFillTx/>
                <a:latin typeface="Arial"/>
                <a:cs typeface="Arial"/>
              </a:rPr>
              <a:t>TI</a:t>
            </a:r>
            <a:r>
              <a:rPr kumimoji="0" sz="800" b="0" i="0" u="none" strike="noStrike" kern="0" cap="none" spc="-114" normalizeH="0" baseline="0" noProof="0" dirty="0">
                <a:ln>
                  <a:noFill/>
                </a:ln>
                <a:solidFill>
                  <a:prstClr val="white"/>
                </a:solidFill>
                <a:effectLst/>
                <a:uLnTx/>
                <a:uFillTx/>
                <a:latin typeface="Arial"/>
                <a:cs typeface="Arial"/>
              </a:rPr>
              <a:t> </a:t>
            </a:r>
            <a:r>
              <a:rPr kumimoji="0" sz="800" b="0" i="0" u="none" strike="noStrike" kern="0" cap="none" spc="15" normalizeH="0" baseline="0" noProof="0" dirty="0">
                <a:ln>
                  <a:noFill/>
                </a:ln>
                <a:solidFill>
                  <a:prstClr val="white"/>
                </a:solidFill>
                <a:effectLst/>
                <a:uLnTx/>
                <a:uFillTx/>
                <a:latin typeface="Arial"/>
                <a:cs typeface="Arial"/>
              </a:rPr>
              <a:t>ES </a:t>
            </a:r>
          </a:p>
        </p:txBody>
      </p:sp>
      <p:sp>
        <p:nvSpPr>
          <p:cNvPr id="16" name="object 16"/>
          <p:cNvSpPr txBox="1"/>
          <p:nvPr/>
        </p:nvSpPr>
        <p:spPr>
          <a:xfrm>
            <a:off x="1765976" y="3122676"/>
            <a:ext cx="22606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90</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1667106" y="2595371"/>
            <a:ext cx="31496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100</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p:nvPr/>
        </p:nvSpPr>
        <p:spPr>
          <a:xfrm>
            <a:off x="1667106" y="2068067"/>
            <a:ext cx="31496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25" normalizeH="0" baseline="0" noProof="0" dirty="0">
                <a:ln>
                  <a:noFill/>
                </a:ln>
                <a:solidFill>
                  <a:srgbClr val="595959"/>
                </a:solidFill>
                <a:effectLst/>
                <a:uLnTx/>
                <a:uFillTx/>
                <a:latin typeface="Arial"/>
                <a:cs typeface="Arial"/>
              </a:rPr>
              <a:t>110</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txBox="1"/>
          <p:nvPr/>
        </p:nvSpPr>
        <p:spPr>
          <a:xfrm>
            <a:off x="2196198" y="5441700"/>
            <a:ext cx="9158605" cy="389890"/>
          </a:xfrm>
          <a:prstGeom prst="rect">
            <a:avLst/>
          </a:prstGeom>
        </p:spPr>
        <p:txBody>
          <a:bodyPr vert="vert270" wrap="square" lIns="0" tIns="0" rIns="0" bIns="0" rtlCol="0">
            <a:spAutoFit/>
          </a:bodyPr>
          <a:lstStyle/>
          <a:p>
            <a:pPr marL="97790" marR="0" lvl="0" indent="0" defTabSz="914400" eaLnBrk="1" fontAlgn="auto" latinLnBrk="0" hangingPunct="1">
              <a:lnSpc>
                <a:spcPts val="1425"/>
              </a:lnSpc>
              <a:spcBef>
                <a:spcPts val="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50" normalizeH="0" baseline="0" noProof="0" dirty="0">
                <a:ln>
                  <a:noFill/>
                </a:ln>
                <a:solidFill>
                  <a:srgbClr val="595959"/>
                </a:solidFill>
                <a:effectLst/>
                <a:uLnTx/>
                <a:uFillTx/>
                <a:latin typeface="Arial"/>
                <a:cs typeface="Arial"/>
              </a:rPr>
              <a:t>1</a:t>
            </a:r>
            <a:endParaRPr kumimoji="0" sz="1200" b="0" i="0" u="none" strike="noStrike" kern="0" cap="none" spc="0" normalizeH="0" baseline="0" noProof="0">
              <a:ln>
                <a:noFill/>
              </a:ln>
              <a:solidFill>
                <a:sysClr val="windowText" lastClr="000000"/>
              </a:solidFill>
              <a:effectLst/>
              <a:uLnTx/>
              <a:uFillTx/>
              <a:latin typeface="Arial"/>
              <a:cs typeface="Arial"/>
            </a:endParaRPr>
          </a:p>
          <a:p>
            <a:pPr marL="9779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50" normalizeH="0" baseline="0" noProof="0" dirty="0">
                <a:ln>
                  <a:noFill/>
                </a:ln>
                <a:solidFill>
                  <a:srgbClr val="595959"/>
                </a:solidFill>
                <a:effectLst/>
                <a:uLnTx/>
                <a:uFillTx/>
                <a:latin typeface="Arial"/>
                <a:cs typeface="Arial"/>
              </a:rPr>
              <a:t>2</a:t>
            </a:r>
            <a:endParaRPr kumimoji="0" sz="1200" b="0" i="0" u="none" strike="noStrike" kern="0" cap="none" spc="0" normalizeH="0" baseline="0" noProof="0">
              <a:ln>
                <a:noFill/>
              </a:ln>
              <a:solidFill>
                <a:sysClr val="windowText" lastClr="000000"/>
              </a:solidFill>
              <a:effectLst/>
              <a:uLnTx/>
              <a:uFillTx/>
              <a:latin typeface="Arial"/>
              <a:cs typeface="Arial"/>
            </a:endParaRPr>
          </a:p>
          <a:p>
            <a:pPr marL="9779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50" normalizeH="0" baseline="0" noProof="0" dirty="0">
                <a:ln>
                  <a:noFill/>
                </a:ln>
                <a:solidFill>
                  <a:srgbClr val="595959"/>
                </a:solidFill>
                <a:effectLst/>
                <a:uLnTx/>
                <a:uFillTx/>
                <a:latin typeface="Arial"/>
                <a:cs typeface="Arial"/>
              </a:rPr>
              <a:t>3</a:t>
            </a:r>
            <a:endParaRPr kumimoji="0" sz="1200" b="0" i="0" u="none" strike="noStrike" kern="0" cap="none" spc="0" normalizeH="0" baseline="0" noProof="0">
              <a:ln>
                <a:noFill/>
              </a:ln>
              <a:solidFill>
                <a:sysClr val="windowText" lastClr="000000"/>
              </a:solidFill>
              <a:effectLst/>
              <a:uLnTx/>
              <a:uFillTx/>
              <a:latin typeface="Arial"/>
              <a:cs typeface="Arial"/>
            </a:endParaRPr>
          </a:p>
          <a:p>
            <a:pPr marL="97790" marR="0" lvl="0" indent="0" defTabSz="914400" eaLnBrk="1" fontAlgn="auto" latinLnBrk="0" hangingPunct="1">
              <a:lnSpc>
                <a:spcPct val="100000"/>
              </a:lnSpc>
              <a:spcBef>
                <a:spcPts val="365"/>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50" normalizeH="0" baseline="0" noProof="0" dirty="0">
                <a:ln>
                  <a:noFill/>
                </a:ln>
                <a:solidFill>
                  <a:srgbClr val="595959"/>
                </a:solidFill>
                <a:effectLst/>
                <a:uLnTx/>
                <a:uFillTx/>
                <a:latin typeface="Arial"/>
                <a:cs typeface="Arial"/>
              </a:rPr>
              <a:t>4</a:t>
            </a:r>
            <a:endParaRPr kumimoji="0" sz="1200" b="0" i="0" u="none" strike="noStrike" kern="0" cap="none" spc="0" normalizeH="0" baseline="0" noProof="0">
              <a:ln>
                <a:noFill/>
              </a:ln>
              <a:solidFill>
                <a:sysClr val="windowText" lastClr="000000"/>
              </a:solidFill>
              <a:effectLst/>
              <a:uLnTx/>
              <a:uFillTx/>
              <a:latin typeface="Arial"/>
              <a:cs typeface="Arial"/>
            </a:endParaRPr>
          </a:p>
          <a:p>
            <a:pPr marL="9779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50" normalizeH="0" baseline="0" noProof="0" dirty="0">
                <a:ln>
                  <a:noFill/>
                </a:ln>
                <a:solidFill>
                  <a:srgbClr val="595959"/>
                </a:solidFill>
                <a:effectLst/>
                <a:uLnTx/>
                <a:uFillTx/>
                <a:latin typeface="Arial"/>
                <a:cs typeface="Arial"/>
              </a:rPr>
              <a:t>5</a:t>
            </a:r>
            <a:endParaRPr kumimoji="0" sz="1200" b="0" i="0" u="none" strike="noStrike" kern="0" cap="none" spc="0" normalizeH="0" baseline="0" noProof="0">
              <a:ln>
                <a:noFill/>
              </a:ln>
              <a:solidFill>
                <a:sysClr val="windowText" lastClr="000000"/>
              </a:solidFill>
              <a:effectLst/>
              <a:uLnTx/>
              <a:uFillTx/>
              <a:latin typeface="Arial"/>
              <a:cs typeface="Arial"/>
            </a:endParaRPr>
          </a:p>
          <a:p>
            <a:pPr marL="9779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50" normalizeH="0" baseline="0" noProof="0" dirty="0">
                <a:ln>
                  <a:noFill/>
                </a:ln>
                <a:solidFill>
                  <a:srgbClr val="595959"/>
                </a:solidFill>
                <a:effectLst/>
                <a:uLnTx/>
                <a:uFillTx/>
                <a:latin typeface="Arial"/>
                <a:cs typeface="Arial"/>
              </a:rPr>
              <a:t>6</a:t>
            </a:r>
            <a:endParaRPr kumimoji="0" sz="1200" b="0" i="0" u="none" strike="noStrike" kern="0" cap="none" spc="0" normalizeH="0" baseline="0" noProof="0">
              <a:ln>
                <a:noFill/>
              </a:ln>
              <a:solidFill>
                <a:sysClr val="windowText" lastClr="000000"/>
              </a:solidFill>
              <a:effectLst/>
              <a:uLnTx/>
              <a:uFillTx/>
              <a:latin typeface="Arial"/>
              <a:cs typeface="Arial"/>
            </a:endParaRPr>
          </a:p>
          <a:p>
            <a:pPr marL="9779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50" normalizeH="0" baseline="0" noProof="0" dirty="0">
                <a:ln>
                  <a:noFill/>
                </a:ln>
                <a:solidFill>
                  <a:srgbClr val="595959"/>
                </a:solidFill>
                <a:effectLst/>
                <a:uLnTx/>
                <a:uFillTx/>
                <a:latin typeface="Arial"/>
                <a:cs typeface="Arial"/>
              </a:rPr>
              <a:t>7</a:t>
            </a:r>
            <a:endParaRPr kumimoji="0" sz="1200" b="0" i="0" u="none" strike="noStrike" kern="0" cap="none" spc="0" normalizeH="0" baseline="0" noProof="0">
              <a:ln>
                <a:noFill/>
              </a:ln>
              <a:solidFill>
                <a:sysClr val="windowText" lastClr="000000"/>
              </a:solidFill>
              <a:effectLst/>
              <a:uLnTx/>
              <a:uFillTx/>
              <a:latin typeface="Arial"/>
              <a:cs typeface="Arial"/>
            </a:endParaRPr>
          </a:p>
          <a:p>
            <a:pPr marL="9779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50" normalizeH="0" baseline="0" noProof="0" dirty="0">
                <a:ln>
                  <a:noFill/>
                </a:ln>
                <a:solidFill>
                  <a:srgbClr val="595959"/>
                </a:solidFill>
                <a:effectLst/>
                <a:uLnTx/>
                <a:uFillTx/>
                <a:latin typeface="Arial"/>
                <a:cs typeface="Arial"/>
              </a:rPr>
              <a:t>8</a:t>
            </a:r>
            <a:endParaRPr kumimoji="0" sz="1200" b="0" i="0" u="none" strike="noStrike" kern="0" cap="none" spc="0" normalizeH="0" baseline="0" noProof="0">
              <a:ln>
                <a:noFill/>
              </a:ln>
              <a:solidFill>
                <a:sysClr val="windowText" lastClr="000000"/>
              </a:solidFill>
              <a:effectLst/>
              <a:uLnTx/>
              <a:uFillTx/>
              <a:latin typeface="Arial"/>
              <a:cs typeface="Arial"/>
            </a:endParaRPr>
          </a:p>
          <a:p>
            <a:pPr marL="9779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50" normalizeH="0" baseline="0" noProof="0" dirty="0">
                <a:ln>
                  <a:noFill/>
                </a:ln>
                <a:solidFill>
                  <a:srgbClr val="595959"/>
                </a:solidFill>
                <a:effectLst/>
                <a:uLnTx/>
                <a:uFillTx/>
                <a:latin typeface="Arial"/>
                <a:cs typeface="Arial"/>
              </a:rPr>
              <a:t>9</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10</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11</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12</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13</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14</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15</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65"/>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16</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17</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18</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19</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20</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21</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22</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23</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24</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25</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26</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27</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65"/>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28</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29</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30</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31</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32</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33</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34</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35</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36</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37</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38</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70"/>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39</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365"/>
              </a:spcBef>
              <a:spcAft>
                <a:spcPts val="0"/>
              </a:spcAft>
              <a:buClrTx/>
              <a:buSzTx/>
              <a:buFontTx/>
              <a:buNone/>
              <a:tabLst/>
              <a:defRPr/>
            </a:pPr>
            <a:r>
              <a:rPr kumimoji="0" sz="1200" b="0" i="0" u="none" strike="noStrike" kern="0" cap="none" spc="0" normalizeH="0" baseline="0" noProof="0" dirty="0">
                <a:ln>
                  <a:noFill/>
                </a:ln>
                <a:solidFill>
                  <a:srgbClr val="595959"/>
                </a:solidFill>
                <a:effectLst/>
                <a:uLnTx/>
                <a:uFillTx/>
                <a:latin typeface="Arial"/>
                <a:cs typeface="Arial"/>
              </a:rPr>
              <a:t>Yr</a:t>
            </a:r>
            <a:r>
              <a:rPr kumimoji="0" sz="1200" b="0" i="0" u="none" strike="noStrike" kern="0" cap="none" spc="-40" normalizeH="0" baseline="0" noProof="0" dirty="0">
                <a:ln>
                  <a:noFill/>
                </a:ln>
                <a:solidFill>
                  <a:srgbClr val="595959"/>
                </a:solidFill>
                <a:effectLst/>
                <a:uLnTx/>
                <a:uFillTx/>
                <a:latin typeface="Arial"/>
                <a:cs typeface="Arial"/>
              </a:rPr>
              <a:t> </a:t>
            </a:r>
            <a:r>
              <a:rPr kumimoji="0" sz="1200" b="0" i="0" u="none" strike="noStrike" kern="0" cap="none" spc="-25" normalizeH="0" baseline="0" noProof="0" dirty="0">
                <a:ln>
                  <a:noFill/>
                </a:ln>
                <a:solidFill>
                  <a:srgbClr val="595959"/>
                </a:solidFill>
                <a:effectLst/>
                <a:uLnTx/>
                <a:uFillTx/>
                <a:latin typeface="Arial"/>
                <a:cs typeface="Arial"/>
              </a:rPr>
              <a:t>40</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txBox="1"/>
          <p:nvPr/>
        </p:nvSpPr>
        <p:spPr>
          <a:xfrm>
            <a:off x="797262" y="2264465"/>
            <a:ext cx="833755" cy="3036570"/>
          </a:xfrm>
          <a:prstGeom prst="rect">
            <a:avLst/>
          </a:prstGeom>
        </p:spPr>
        <p:txBody>
          <a:bodyPr vert="vert270" wrap="square" lIns="0" tIns="10795" rIns="0" bIns="0" rtlCol="0">
            <a:spAutoFit/>
          </a:bodyPr>
          <a:lstStyle/>
          <a:p>
            <a:pPr marL="12065" marR="5080" lvl="0" indent="0" algn="ctr" defTabSz="914400" eaLnBrk="1" fontAlgn="auto" latinLnBrk="0" hangingPunct="1">
              <a:lnSpc>
                <a:spcPts val="1600"/>
              </a:lnSpc>
              <a:spcBef>
                <a:spcPts val="85"/>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Annual</a:t>
            </a:r>
            <a:r>
              <a:rPr kumimoji="0" sz="1400" b="0" i="0" u="none" strike="noStrike" kern="0" cap="none" spc="-70" normalizeH="0" baseline="0" noProof="0" dirty="0">
                <a:ln>
                  <a:noFill/>
                </a:ln>
                <a:solidFill>
                  <a:srgbClr val="595959"/>
                </a:solidFill>
                <a:effectLst/>
                <a:uLnTx/>
                <a:uFillTx/>
                <a:latin typeface="Arial"/>
                <a:cs typeface="Arial"/>
              </a:rPr>
              <a:t> </a:t>
            </a:r>
            <a:r>
              <a:rPr kumimoji="0" sz="1400" b="0" i="0" u="none" strike="noStrike" kern="0" cap="none" spc="-20" normalizeH="0" baseline="0" noProof="0" dirty="0">
                <a:ln>
                  <a:noFill/>
                </a:ln>
                <a:solidFill>
                  <a:srgbClr val="595959"/>
                </a:solidFill>
                <a:effectLst/>
                <a:uLnTx/>
                <a:uFillTx/>
                <a:latin typeface="Arial"/>
                <a:cs typeface="Arial"/>
              </a:rPr>
              <a:t>Total</a:t>
            </a:r>
            <a:r>
              <a:rPr kumimoji="0" sz="1400" b="0" i="0" u="none" strike="noStrike" kern="0" cap="none" spc="-4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Revenue</a:t>
            </a:r>
            <a:r>
              <a:rPr kumimoji="0" sz="1400" b="0" i="0" u="none" strike="noStrike" kern="0" cap="none" spc="-4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Requirement</a:t>
            </a:r>
            <a:r>
              <a:rPr kumimoji="0" sz="1400" b="0" i="0" u="none" strike="noStrike" kern="0" cap="none" spc="-40"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 </a:t>
            </a:r>
            <a:r>
              <a:rPr kumimoji="0" sz="1400" b="0" i="0" u="none" strike="noStrike" kern="0" cap="none" spc="-10" normalizeH="0" baseline="0" noProof="0" dirty="0">
                <a:ln>
                  <a:noFill/>
                </a:ln>
                <a:solidFill>
                  <a:srgbClr val="595959"/>
                </a:solidFill>
                <a:effectLst/>
                <a:uLnTx/>
                <a:uFillTx/>
                <a:latin typeface="Arial"/>
                <a:cs typeface="Arial"/>
              </a:rPr>
              <a:t>millions/yr)</a:t>
            </a:r>
            <a:endParaRPr kumimoji="0" sz="1400" b="0" i="0" u="none" strike="noStrike" kern="0" cap="none" spc="0" normalizeH="0" baseline="0" noProof="0">
              <a:ln>
                <a:noFill/>
              </a:ln>
              <a:solidFill>
                <a:sysClr val="windowText" lastClr="000000"/>
              </a:solidFill>
              <a:effectLst/>
              <a:uLnTx/>
              <a:uFillTx/>
              <a:latin typeface="Arial"/>
              <a:cs typeface="Arial"/>
            </a:endParaRPr>
          </a:p>
          <a:p>
            <a:pPr marL="64135" marR="52705" lvl="0" indent="0" algn="ctr" defTabSz="914400" eaLnBrk="1" fontAlgn="auto" latinLnBrk="0" hangingPunct="1">
              <a:lnSpc>
                <a:spcPts val="1600"/>
              </a:lnSpc>
              <a:spcBef>
                <a:spcPts val="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(normalized</a:t>
            </a:r>
            <a:r>
              <a:rPr kumimoji="0" sz="1400" b="0" i="0" u="none" strike="noStrike" kern="0" cap="none" spc="-1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to</a:t>
            </a:r>
            <a:r>
              <a:rPr kumimoji="0" sz="1400" b="0" i="0" u="none" strike="noStrike" kern="0" cap="none" spc="-1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first</a:t>
            </a:r>
            <a:r>
              <a:rPr kumimoji="0" sz="1400" b="0" i="0" u="none" strike="noStrike" kern="0" cap="none" spc="-1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year</a:t>
            </a:r>
            <a:r>
              <a:rPr kumimoji="0" sz="1400" b="0" i="0" u="none" strike="noStrike" kern="0" cap="none" spc="-4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TRR</a:t>
            </a:r>
            <a:r>
              <a:rPr kumimoji="0" sz="1400" b="0" i="0" u="none" strike="noStrike" kern="0" cap="none" spc="-1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of</a:t>
            </a:r>
            <a:r>
              <a:rPr kumimoji="0" sz="1400" b="0" i="0" u="none" strike="noStrike" kern="0" cap="none" spc="-10" normalizeH="0" baseline="0" noProof="0" dirty="0">
                <a:ln>
                  <a:noFill/>
                </a:ln>
                <a:solidFill>
                  <a:srgbClr val="595959"/>
                </a:solidFill>
                <a:effectLst/>
                <a:uLnTx/>
                <a:uFillTx/>
                <a:latin typeface="Arial"/>
                <a:cs typeface="Arial"/>
              </a:rPr>
              <a:t> </a:t>
            </a:r>
            <a:r>
              <a:rPr kumimoji="0" sz="1400" b="0" i="0" u="none" strike="noStrike" kern="0" cap="none" spc="-20" normalizeH="0" baseline="0" noProof="0" dirty="0">
                <a:ln>
                  <a:noFill/>
                </a:ln>
                <a:solidFill>
                  <a:srgbClr val="595959"/>
                </a:solidFill>
                <a:effectLst/>
                <a:uLnTx/>
                <a:uFillTx/>
                <a:latin typeface="Arial"/>
                <a:cs typeface="Arial"/>
              </a:rPr>
              <a:t>$100 </a:t>
            </a:r>
            <a:r>
              <a:rPr kumimoji="0" sz="1400" b="0" i="0" u="none" strike="noStrike" kern="0" cap="none" spc="-10" normalizeH="0" baseline="0" noProof="0" dirty="0">
                <a:ln>
                  <a:noFill/>
                </a:ln>
                <a:solidFill>
                  <a:srgbClr val="595959"/>
                </a:solidFill>
                <a:effectLst/>
                <a:uLnTx/>
                <a:uFillTx/>
                <a:latin typeface="Arial"/>
                <a:cs typeface="Arial"/>
              </a:rPr>
              <a:t>million)</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1" name="object 21"/>
          <p:cNvSpPr txBox="1"/>
          <p:nvPr/>
        </p:nvSpPr>
        <p:spPr>
          <a:xfrm>
            <a:off x="2164642" y="1979676"/>
            <a:ext cx="9218295" cy="443230"/>
          </a:xfrm>
          <a:prstGeom prst="rect">
            <a:avLst/>
          </a:prstGeom>
        </p:spPr>
        <p:txBody>
          <a:bodyPr vert="horz" wrap="square" lIns="0" tIns="26670" rIns="0" bIns="0" rtlCol="0">
            <a:spAutoFit/>
          </a:bodyPr>
          <a:lstStyle/>
          <a:p>
            <a:pPr marL="2247900" marR="5080" lvl="0" indent="-2235835" defTabSz="914400" eaLnBrk="1" fontAlgn="auto" latinLnBrk="0" hangingPunct="1">
              <a:lnSpc>
                <a:spcPts val="1610"/>
              </a:lnSpc>
              <a:spcBef>
                <a:spcPts val="210"/>
              </a:spcBef>
              <a:spcAft>
                <a:spcPts val="0"/>
              </a:spcAft>
              <a:buClrTx/>
              <a:buSzTx/>
              <a:buFontTx/>
              <a:buNone/>
              <a:tabLst>
                <a:tab pos="2154555" algn="l"/>
                <a:tab pos="9204960" algn="l"/>
              </a:tabLst>
              <a:defRPr/>
            </a:pPr>
            <a:r>
              <a:rPr kumimoji="0" sz="1400" b="0" i="0" u="sng" strike="noStrike" kern="0" cap="none" spc="0" normalizeH="0" baseline="0" noProof="0" dirty="0">
                <a:ln>
                  <a:noFill/>
                </a:ln>
                <a:solidFill>
                  <a:srgbClr val="0070BB"/>
                </a:solidFill>
                <a:effectLst/>
                <a:uLnTx/>
                <a:uFill>
                  <a:solidFill>
                    <a:srgbClr val="D9D9D9"/>
                  </a:solidFill>
                </a:uFill>
                <a:latin typeface="Times New Roman"/>
                <a:cs typeface="Times New Roman"/>
              </a:rPr>
              <a:t>	</a:t>
            </a:r>
            <a:r>
              <a:rPr kumimoji="0" sz="1400" b="1" i="0" u="sng" strike="noStrike" kern="0" cap="none" spc="0" normalizeH="0" baseline="0" noProof="0" dirty="0">
                <a:ln>
                  <a:noFill/>
                </a:ln>
                <a:solidFill>
                  <a:srgbClr val="0070BB"/>
                </a:solidFill>
                <a:effectLst/>
                <a:uLnTx/>
                <a:uFill>
                  <a:solidFill>
                    <a:srgbClr val="D9D9D9"/>
                  </a:solidFill>
                </a:uFill>
                <a:latin typeface="Arial"/>
                <a:cs typeface="Arial"/>
              </a:rPr>
              <a:t>Consumers</a:t>
            </a:r>
            <a:r>
              <a:rPr kumimoji="0" sz="1400" b="1" i="0" u="sng" strike="noStrike" kern="0" cap="none" spc="-15" normalizeH="0" baseline="0" noProof="0" dirty="0">
                <a:ln>
                  <a:noFill/>
                </a:ln>
                <a:solidFill>
                  <a:srgbClr val="0070BB"/>
                </a:solidFill>
                <a:effectLst/>
                <a:uLnTx/>
                <a:uFill>
                  <a:solidFill>
                    <a:srgbClr val="D9D9D9"/>
                  </a:solidFill>
                </a:uFill>
                <a:latin typeface="Arial"/>
                <a:cs typeface="Arial"/>
              </a:rPr>
              <a:t> </a:t>
            </a:r>
            <a:r>
              <a:rPr kumimoji="0" sz="1400" b="1" i="0" u="sng" strike="noStrike" kern="0" cap="none" spc="0" normalizeH="0" baseline="0" noProof="0" dirty="0">
                <a:ln>
                  <a:noFill/>
                </a:ln>
                <a:solidFill>
                  <a:srgbClr val="0070BB"/>
                </a:solidFill>
                <a:effectLst/>
                <a:uLnTx/>
                <a:uFill>
                  <a:solidFill>
                    <a:srgbClr val="D9D9D9"/>
                  </a:solidFill>
                </a:uFill>
                <a:latin typeface="Arial"/>
                <a:cs typeface="Arial"/>
              </a:rPr>
              <a:t>Win</a:t>
            </a:r>
            <a:r>
              <a:rPr kumimoji="0" sz="1400" b="1" i="0" u="sng" strike="noStrike" kern="0" cap="none" spc="-15" normalizeH="0" baseline="0" noProof="0" dirty="0">
                <a:ln>
                  <a:noFill/>
                </a:ln>
                <a:solidFill>
                  <a:srgbClr val="0070BB"/>
                </a:solidFill>
                <a:effectLst/>
                <a:uLnTx/>
                <a:uFill>
                  <a:solidFill>
                    <a:srgbClr val="D9D9D9"/>
                  </a:solidFill>
                </a:uFill>
                <a:latin typeface="Arial"/>
                <a:cs typeface="Arial"/>
              </a:rPr>
              <a:t> </a:t>
            </a:r>
            <a:r>
              <a:rPr kumimoji="0" sz="1400" b="1" i="0" u="sng" strike="noStrike" kern="0" cap="none" spc="0" normalizeH="0" baseline="0" noProof="0" dirty="0">
                <a:ln>
                  <a:noFill/>
                </a:ln>
                <a:solidFill>
                  <a:srgbClr val="0070BB"/>
                </a:solidFill>
                <a:effectLst/>
                <a:uLnTx/>
                <a:uFill>
                  <a:solidFill>
                    <a:srgbClr val="D9D9D9"/>
                  </a:solidFill>
                </a:uFill>
                <a:latin typeface="Arial"/>
                <a:cs typeface="Arial"/>
              </a:rPr>
              <a:t>with</a:t>
            </a:r>
            <a:r>
              <a:rPr kumimoji="0" sz="1400" b="1" i="0" u="sng" strike="noStrike" kern="0" cap="none" spc="-15" normalizeH="0" baseline="0" noProof="0" dirty="0">
                <a:ln>
                  <a:noFill/>
                </a:ln>
                <a:solidFill>
                  <a:srgbClr val="0070BB"/>
                </a:solidFill>
                <a:effectLst/>
                <a:uLnTx/>
                <a:uFill>
                  <a:solidFill>
                    <a:srgbClr val="D9D9D9"/>
                  </a:solidFill>
                </a:uFill>
                <a:latin typeface="Arial"/>
                <a:cs typeface="Arial"/>
              </a:rPr>
              <a:t> </a:t>
            </a:r>
            <a:r>
              <a:rPr kumimoji="0" sz="1400" b="1" i="0" u="sng" strike="noStrike" kern="0" cap="none" spc="0" normalizeH="0" baseline="0" noProof="0" dirty="0">
                <a:ln>
                  <a:noFill/>
                </a:ln>
                <a:solidFill>
                  <a:srgbClr val="0070BB"/>
                </a:solidFill>
                <a:effectLst/>
                <a:uLnTx/>
                <a:uFill>
                  <a:solidFill>
                    <a:srgbClr val="D9D9D9"/>
                  </a:solidFill>
                </a:uFill>
                <a:latin typeface="Arial"/>
                <a:cs typeface="Arial"/>
              </a:rPr>
              <a:t>Lower</a:t>
            </a:r>
            <a:r>
              <a:rPr kumimoji="0" sz="1400" b="1" i="0" u="sng" strike="noStrike" kern="0" cap="none" spc="-15" normalizeH="0" baseline="0" noProof="0" dirty="0">
                <a:ln>
                  <a:noFill/>
                </a:ln>
                <a:solidFill>
                  <a:srgbClr val="0070BB"/>
                </a:solidFill>
                <a:effectLst/>
                <a:uLnTx/>
                <a:uFill>
                  <a:solidFill>
                    <a:srgbClr val="D9D9D9"/>
                  </a:solidFill>
                </a:uFill>
                <a:latin typeface="Arial"/>
                <a:cs typeface="Arial"/>
              </a:rPr>
              <a:t> </a:t>
            </a:r>
            <a:r>
              <a:rPr kumimoji="0" sz="1400" b="1" i="0" u="sng" strike="noStrike" kern="0" cap="none" spc="0" normalizeH="0" baseline="0" noProof="0" dirty="0">
                <a:ln>
                  <a:noFill/>
                </a:ln>
                <a:solidFill>
                  <a:srgbClr val="0070BB"/>
                </a:solidFill>
                <a:effectLst/>
                <a:uLnTx/>
                <a:uFill>
                  <a:solidFill>
                    <a:srgbClr val="D9D9D9"/>
                  </a:solidFill>
                </a:uFill>
                <a:latin typeface="Arial"/>
                <a:cs typeface="Arial"/>
              </a:rPr>
              <a:t>ROEs</a:t>
            </a:r>
            <a:r>
              <a:rPr kumimoji="0" sz="1400" b="1" i="0" u="sng" strike="noStrike" kern="0" cap="none" spc="-10" normalizeH="0" baseline="0" noProof="0" dirty="0">
                <a:ln>
                  <a:noFill/>
                </a:ln>
                <a:solidFill>
                  <a:srgbClr val="0070BB"/>
                </a:solidFill>
                <a:effectLst/>
                <a:uLnTx/>
                <a:uFill>
                  <a:solidFill>
                    <a:srgbClr val="D9D9D9"/>
                  </a:solidFill>
                </a:uFill>
                <a:latin typeface="Arial"/>
                <a:cs typeface="Arial"/>
              </a:rPr>
              <a:t> Combined</a:t>
            </a:r>
            <a:r>
              <a:rPr kumimoji="0" sz="1400" b="1" i="0" u="sng" strike="noStrike" kern="0" cap="none" spc="0" normalizeH="0" baseline="0" noProof="0" dirty="0">
                <a:ln>
                  <a:noFill/>
                </a:ln>
                <a:solidFill>
                  <a:srgbClr val="0070BB"/>
                </a:solidFill>
                <a:effectLst/>
                <a:uLnTx/>
                <a:uFill>
                  <a:solidFill>
                    <a:srgbClr val="D9D9D9"/>
                  </a:solidFill>
                </a:uFill>
                <a:latin typeface="Arial"/>
                <a:cs typeface="Arial"/>
              </a:rPr>
              <a:t>	</a:t>
            </a:r>
            <a:r>
              <a:rPr kumimoji="0" sz="1400" b="1" i="0" u="none" strike="noStrike" kern="0" cap="none" spc="0" normalizeH="0" baseline="0" noProof="0" dirty="0">
                <a:ln>
                  <a:noFill/>
                </a:ln>
                <a:solidFill>
                  <a:srgbClr val="0070BB"/>
                </a:solidFill>
                <a:effectLst/>
                <a:uLnTx/>
                <a:uFillTx/>
                <a:latin typeface="Arial"/>
                <a:cs typeface="Arial"/>
              </a:rPr>
              <a:t> with</a:t>
            </a:r>
            <a:r>
              <a:rPr kumimoji="0" sz="1400" b="1" i="0" u="none" strike="noStrike" kern="0" cap="none" spc="-15" normalizeH="0" baseline="0" noProof="0" dirty="0">
                <a:ln>
                  <a:noFill/>
                </a:ln>
                <a:solidFill>
                  <a:srgbClr val="0070BB"/>
                </a:solidFill>
                <a:effectLst/>
                <a:uLnTx/>
                <a:uFillTx/>
                <a:latin typeface="Arial"/>
                <a:cs typeface="Arial"/>
              </a:rPr>
              <a:t> </a:t>
            </a:r>
            <a:r>
              <a:rPr kumimoji="0" sz="1400" b="1" i="0" u="none" strike="noStrike" kern="0" cap="none" spc="0" normalizeH="0" baseline="0" noProof="0" dirty="0">
                <a:ln>
                  <a:noFill/>
                </a:ln>
                <a:solidFill>
                  <a:srgbClr val="0070BB"/>
                </a:solidFill>
                <a:effectLst/>
                <a:uLnTx/>
                <a:uFillTx/>
                <a:latin typeface="Arial"/>
                <a:cs typeface="Arial"/>
              </a:rPr>
              <a:t>a</a:t>
            </a:r>
            <a:r>
              <a:rPr kumimoji="0" sz="1400" b="1" i="0" u="none" strike="noStrike" kern="0" cap="none" spc="-15" normalizeH="0" baseline="0" noProof="0" dirty="0">
                <a:ln>
                  <a:noFill/>
                </a:ln>
                <a:solidFill>
                  <a:srgbClr val="0070BB"/>
                </a:solidFill>
                <a:effectLst/>
                <a:uLnTx/>
                <a:uFillTx/>
                <a:latin typeface="Arial"/>
                <a:cs typeface="Arial"/>
              </a:rPr>
              <a:t> </a:t>
            </a:r>
            <a:r>
              <a:rPr kumimoji="0" sz="1400" b="1" i="0" u="none" strike="noStrike" kern="0" cap="none" spc="0" normalizeH="0" baseline="0" noProof="0" dirty="0">
                <a:ln>
                  <a:noFill/>
                </a:ln>
                <a:solidFill>
                  <a:srgbClr val="0070BB"/>
                </a:solidFill>
                <a:effectLst/>
                <a:uLnTx/>
                <a:uFillTx/>
                <a:latin typeface="Arial"/>
                <a:cs typeface="Arial"/>
              </a:rPr>
              <a:t>Lower</a:t>
            </a:r>
            <a:r>
              <a:rPr kumimoji="0" sz="1400" b="1" i="0" u="none" strike="noStrike" kern="0" cap="none" spc="-10" normalizeH="0" baseline="0" noProof="0" dirty="0">
                <a:ln>
                  <a:noFill/>
                </a:ln>
                <a:solidFill>
                  <a:srgbClr val="0070BB"/>
                </a:solidFill>
                <a:effectLst/>
                <a:uLnTx/>
                <a:uFillTx/>
                <a:latin typeface="Arial"/>
                <a:cs typeface="Arial"/>
              </a:rPr>
              <a:t> </a:t>
            </a:r>
            <a:r>
              <a:rPr kumimoji="0" sz="1400" b="1" i="0" u="none" strike="noStrike" kern="0" cap="none" spc="0" normalizeH="0" baseline="0" noProof="0" dirty="0">
                <a:ln>
                  <a:noFill/>
                </a:ln>
                <a:solidFill>
                  <a:srgbClr val="0070BB"/>
                </a:solidFill>
                <a:effectLst/>
                <a:uLnTx/>
                <a:uFillTx/>
                <a:latin typeface="Arial"/>
                <a:cs typeface="Arial"/>
              </a:rPr>
              <a:t>Proportion</a:t>
            </a:r>
            <a:r>
              <a:rPr kumimoji="0" sz="1400" b="1" i="0" u="none" strike="noStrike" kern="0" cap="none" spc="-15" normalizeH="0" baseline="0" noProof="0" dirty="0">
                <a:ln>
                  <a:noFill/>
                </a:ln>
                <a:solidFill>
                  <a:srgbClr val="0070BB"/>
                </a:solidFill>
                <a:effectLst/>
                <a:uLnTx/>
                <a:uFillTx/>
                <a:latin typeface="Arial"/>
                <a:cs typeface="Arial"/>
              </a:rPr>
              <a:t> </a:t>
            </a:r>
            <a:r>
              <a:rPr kumimoji="0" sz="1400" b="1" i="0" u="none" strike="noStrike" kern="0" cap="none" spc="0" normalizeH="0" baseline="0" noProof="0" dirty="0">
                <a:ln>
                  <a:noFill/>
                </a:ln>
                <a:solidFill>
                  <a:srgbClr val="0070BB"/>
                </a:solidFill>
                <a:effectLst/>
                <a:uLnTx/>
                <a:uFillTx/>
                <a:latin typeface="Arial"/>
                <a:cs typeface="Arial"/>
              </a:rPr>
              <a:t>of</a:t>
            </a:r>
            <a:r>
              <a:rPr kumimoji="0" sz="1400" b="1" i="0" u="none" strike="noStrike" kern="0" cap="none" spc="-10" normalizeH="0" baseline="0" noProof="0" dirty="0">
                <a:ln>
                  <a:noFill/>
                </a:ln>
                <a:solidFill>
                  <a:srgbClr val="0070BB"/>
                </a:solidFill>
                <a:effectLst/>
                <a:uLnTx/>
                <a:uFillTx/>
                <a:latin typeface="Arial"/>
                <a:cs typeface="Arial"/>
              </a:rPr>
              <a:t> </a:t>
            </a:r>
            <a:r>
              <a:rPr kumimoji="0" sz="1400" b="1" i="0" u="none" strike="noStrike" kern="0" cap="none" spc="0" normalizeH="0" baseline="0" noProof="0" dirty="0">
                <a:ln>
                  <a:noFill/>
                </a:ln>
                <a:solidFill>
                  <a:srgbClr val="0070BB"/>
                </a:solidFill>
                <a:effectLst/>
                <a:uLnTx/>
                <a:uFillTx/>
                <a:latin typeface="Arial"/>
                <a:cs typeface="Arial"/>
              </a:rPr>
              <a:t>Equity</a:t>
            </a:r>
            <a:r>
              <a:rPr kumimoji="0" sz="1400" b="1" i="0" u="none" strike="noStrike" kern="0" cap="none" spc="-10" normalizeH="0" baseline="0" noProof="0" dirty="0">
                <a:ln>
                  <a:noFill/>
                </a:ln>
                <a:solidFill>
                  <a:srgbClr val="0070BB"/>
                </a:solidFill>
                <a:effectLst/>
                <a:uLnTx/>
                <a:uFillTx/>
                <a:latin typeface="Arial"/>
                <a:cs typeface="Arial"/>
              </a:rPr>
              <a:t> Funding</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2" name="object 22"/>
          <p:cNvSpPr txBox="1"/>
          <p:nvPr/>
        </p:nvSpPr>
        <p:spPr>
          <a:xfrm>
            <a:off x="6750581" y="2787396"/>
            <a:ext cx="2988945" cy="924560"/>
          </a:xfrm>
          <a:prstGeom prst="rect">
            <a:avLst/>
          </a:prstGeom>
        </p:spPr>
        <p:txBody>
          <a:bodyPr vert="horz" wrap="square" lIns="0" tIns="26670" rIns="0" bIns="0" rtlCol="0">
            <a:spAutoFit/>
          </a:bodyPr>
          <a:lstStyle/>
          <a:p>
            <a:pPr marL="12700" marR="15875" lvl="0" indent="0" defTabSz="914400" eaLnBrk="1" fontAlgn="auto" latinLnBrk="0" hangingPunct="1">
              <a:lnSpc>
                <a:spcPts val="1610"/>
              </a:lnSpc>
              <a:spcBef>
                <a:spcPts val="21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Traditional</a:t>
            </a:r>
            <a:r>
              <a:rPr kumimoji="0" sz="1400" b="0" i="0" u="none" strike="noStrike" kern="0" cap="none" spc="-20"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Utility @</a:t>
            </a:r>
            <a:r>
              <a:rPr kumimoji="0" sz="1400" b="0" i="0" u="none" strike="noStrike" kern="0" cap="none" spc="-2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11%</a:t>
            </a:r>
            <a:r>
              <a:rPr kumimoji="0" sz="1400" b="0" i="0" u="none" strike="noStrike" kern="0" cap="none" spc="-4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ROE</a:t>
            </a:r>
            <a:r>
              <a:rPr kumimoji="0" sz="1400" b="0" i="0" u="none" strike="noStrike" kern="0" cap="none" spc="6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&amp;</a:t>
            </a:r>
            <a:r>
              <a:rPr kumimoji="0" sz="1400" b="0" i="0" u="none" strike="noStrike" kern="0" cap="none" spc="-30" normalizeH="0" baseline="0" noProof="0" dirty="0">
                <a:ln>
                  <a:noFill/>
                </a:ln>
                <a:solidFill>
                  <a:srgbClr val="595959"/>
                </a:solidFill>
                <a:effectLst/>
                <a:uLnTx/>
                <a:uFillTx/>
                <a:latin typeface="Arial"/>
                <a:cs typeface="Arial"/>
              </a:rPr>
              <a:t> </a:t>
            </a:r>
            <a:r>
              <a:rPr kumimoji="0" sz="1400" b="0" i="0" u="none" strike="noStrike" kern="0" cap="none" spc="-25" normalizeH="0" baseline="0" noProof="0" dirty="0">
                <a:ln>
                  <a:noFill/>
                </a:ln>
                <a:solidFill>
                  <a:srgbClr val="595959"/>
                </a:solidFill>
                <a:effectLst/>
                <a:uLnTx/>
                <a:uFillTx/>
                <a:latin typeface="Arial"/>
                <a:cs typeface="Arial"/>
              </a:rPr>
              <a:t>50% </a:t>
            </a:r>
            <a:r>
              <a:rPr kumimoji="0" sz="1400" b="0" i="0" u="none" strike="noStrike" kern="0" cap="none" spc="-10" normalizeH="0" baseline="0" noProof="0" dirty="0">
                <a:ln>
                  <a:noFill/>
                </a:ln>
                <a:solidFill>
                  <a:srgbClr val="595959"/>
                </a:solidFill>
                <a:effectLst/>
                <a:uLnTx/>
                <a:uFillTx/>
                <a:latin typeface="Arial"/>
                <a:cs typeface="Arial"/>
              </a:rPr>
              <a:t>Equity</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5080" lvl="0" indent="0" defTabSz="914400" eaLnBrk="1" fontAlgn="auto" latinLnBrk="0" hangingPunct="1">
              <a:lnSpc>
                <a:spcPts val="1610"/>
              </a:lnSpc>
              <a:spcBef>
                <a:spcPts val="570"/>
              </a:spcBef>
              <a:spcAft>
                <a:spcPts val="0"/>
              </a:spcAft>
              <a:buClrTx/>
              <a:buSzTx/>
              <a:buFontTx/>
              <a:buNone/>
              <a:tabLst/>
              <a:defRPr/>
            </a:pPr>
            <a:r>
              <a:rPr kumimoji="0" sz="1400" b="0" i="0" u="none" strike="noStrike" kern="0" cap="none" spc="0" normalizeH="0" baseline="0" noProof="0" dirty="0">
                <a:ln>
                  <a:noFill/>
                </a:ln>
                <a:solidFill>
                  <a:srgbClr val="595959"/>
                </a:solidFill>
                <a:effectLst/>
                <a:uLnTx/>
                <a:uFillTx/>
                <a:latin typeface="Arial"/>
                <a:cs typeface="Arial"/>
              </a:rPr>
              <a:t>Revenue</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Requirment</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a:t>
            </a:r>
            <a:r>
              <a:rPr kumimoji="0" sz="1400" b="0" i="0" u="none" strike="noStrike" kern="0" cap="none" spc="-2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8.5%</a:t>
            </a:r>
            <a:r>
              <a:rPr kumimoji="0" sz="1400" b="0" i="0" u="none" strike="noStrike" kern="0" cap="none" spc="-45" normalizeH="0" baseline="0" noProof="0" dirty="0">
                <a:ln>
                  <a:noFill/>
                </a:ln>
                <a:solidFill>
                  <a:srgbClr val="595959"/>
                </a:solidFill>
                <a:effectLst/>
                <a:uLnTx/>
                <a:uFillTx/>
                <a:latin typeface="Arial"/>
                <a:cs typeface="Arial"/>
              </a:rPr>
              <a:t> </a:t>
            </a:r>
            <a:r>
              <a:rPr kumimoji="0" sz="1400" b="0" i="0" u="none" strike="noStrike" kern="0" cap="none" spc="0" normalizeH="0" baseline="0" noProof="0" dirty="0">
                <a:ln>
                  <a:noFill/>
                </a:ln>
                <a:solidFill>
                  <a:srgbClr val="595959"/>
                </a:solidFill>
                <a:effectLst/>
                <a:uLnTx/>
                <a:uFillTx/>
                <a:latin typeface="Arial"/>
                <a:cs typeface="Arial"/>
              </a:rPr>
              <a:t>ROE</a:t>
            </a:r>
            <a:r>
              <a:rPr kumimoji="0" sz="1400" b="0" i="0" u="none" strike="noStrike" kern="0" cap="none" spc="-35" normalizeH="0" baseline="0" noProof="0" dirty="0">
                <a:ln>
                  <a:noFill/>
                </a:ln>
                <a:solidFill>
                  <a:srgbClr val="595959"/>
                </a:solidFill>
                <a:effectLst/>
                <a:uLnTx/>
                <a:uFillTx/>
                <a:latin typeface="Arial"/>
                <a:cs typeface="Arial"/>
              </a:rPr>
              <a:t> </a:t>
            </a:r>
            <a:r>
              <a:rPr kumimoji="0" sz="1400" b="0" i="0" u="none" strike="noStrike" kern="0" cap="none" spc="-50" normalizeH="0" baseline="0" noProof="0" dirty="0">
                <a:ln>
                  <a:noFill/>
                </a:ln>
                <a:solidFill>
                  <a:srgbClr val="595959"/>
                </a:solidFill>
                <a:effectLst/>
                <a:uLnTx/>
                <a:uFillTx/>
                <a:latin typeface="Arial"/>
                <a:cs typeface="Arial"/>
              </a:rPr>
              <a:t>&amp; </a:t>
            </a:r>
            <a:r>
              <a:rPr kumimoji="0" sz="1400" b="0" i="0" u="none" strike="noStrike" kern="0" cap="none" spc="0" normalizeH="0" baseline="0" noProof="0" dirty="0">
                <a:ln>
                  <a:noFill/>
                </a:ln>
                <a:solidFill>
                  <a:srgbClr val="595959"/>
                </a:solidFill>
                <a:effectLst/>
                <a:uLnTx/>
                <a:uFillTx/>
                <a:latin typeface="Arial"/>
                <a:cs typeface="Arial"/>
              </a:rPr>
              <a:t>50%</a:t>
            </a:r>
            <a:r>
              <a:rPr kumimoji="0" sz="1400" b="0" i="0" u="none" strike="noStrike" kern="0" cap="none" spc="5" normalizeH="0" baseline="0" noProof="0" dirty="0">
                <a:ln>
                  <a:noFill/>
                </a:ln>
                <a:solidFill>
                  <a:srgbClr val="595959"/>
                </a:solidFill>
                <a:effectLst/>
                <a:uLnTx/>
                <a:uFillTx/>
                <a:latin typeface="Arial"/>
                <a:cs typeface="Arial"/>
              </a:rPr>
              <a:t> </a:t>
            </a:r>
            <a:r>
              <a:rPr kumimoji="0" sz="1400" b="0" i="0" u="none" strike="noStrike" kern="0" cap="none" spc="-10" normalizeH="0" baseline="0" noProof="0" dirty="0">
                <a:ln>
                  <a:noFill/>
                </a:ln>
                <a:solidFill>
                  <a:srgbClr val="595959"/>
                </a:solidFill>
                <a:effectLst/>
                <a:uLnTx/>
                <a:uFillTx/>
                <a:latin typeface="Arial"/>
                <a:cs typeface="Arial"/>
              </a:rPr>
              <a:t>Equity</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21486997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3098" y="418083"/>
            <a:ext cx="7801609" cy="833119"/>
          </a:xfrm>
          <a:prstGeom prst="rect">
            <a:avLst/>
          </a:prstGeom>
        </p:spPr>
        <p:txBody>
          <a:bodyPr vert="horz" wrap="square" lIns="0" tIns="63500" rIns="0" bIns="0" rtlCol="0">
            <a:spAutoFit/>
          </a:bodyPr>
          <a:lstStyle/>
          <a:p>
            <a:pPr marL="12700" marR="5080">
              <a:lnSpc>
                <a:spcPts val="3000"/>
              </a:lnSpc>
              <a:spcBef>
                <a:spcPts val="500"/>
              </a:spcBef>
            </a:pPr>
            <a:r>
              <a:rPr sz="2800" dirty="0">
                <a:solidFill>
                  <a:srgbClr val="0070BB"/>
                </a:solidFill>
              </a:rPr>
              <a:t>Rate</a:t>
            </a:r>
            <a:r>
              <a:rPr sz="2800" spc="-5" dirty="0">
                <a:solidFill>
                  <a:srgbClr val="0070BB"/>
                </a:solidFill>
              </a:rPr>
              <a:t> </a:t>
            </a:r>
            <a:r>
              <a:rPr sz="2800" dirty="0">
                <a:solidFill>
                  <a:srgbClr val="0070BB"/>
                </a:solidFill>
              </a:rPr>
              <a:t>Design Protections</a:t>
            </a:r>
            <a:r>
              <a:rPr sz="2800" spc="5" dirty="0">
                <a:solidFill>
                  <a:srgbClr val="0070BB"/>
                </a:solidFill>
              </a:rPr>
              <a:t> </a:t>
            </a:r>
            <a:r>
              <a:rPr sz="2800" dirty="0">
                <a:solidFill>
                  <a:srgbClr val="0070BB"/>
                </a:solidFill>
              </a:rPr>
              <a:t>Continued, Caps</a:t>
            </a:r>
            <a:r>
              <a:rPr sz="2800" spc="10" dirty="0">
                <a:solidFill>
                  <a:srgbClr val="0070BB"/>
                </a:solidFill>
              </a:rPr>
              <a:t> </a:t>
            </a:r>
            <a:r>
              <a:rPr sz="2800" spc="-25" dirty="0">
                <a:solidFill>
                  <a:srgbClr val="0070BB"/>
                </a:solidFill>
              </a:rPr>
              <a:t>and </a:t>
            </a:r>
            <a:r>
              <a:rPr sz="2800" spc="-10" dirty="0">
                <a:solidFill>
                  <a:srgbClr val="0070BB"/>
                </a:solidFill>
              </a:rPr>
              <a:t>Incentives</a:t>
            </a:r>
            <a:endParaRPr sz="2800"/>
          </a:p>
        </p:txBody>
      </p:sp>
      <p:sp>
        <p:nvSpPr>
          <p:cNvPr id="5" name="object 5"/>
          <p:cNvSpPr txBox="1">
            <a:spLocks noGrp="1"/>
          </p:cNvSpPr>
          <p:nvPr>
            <p:ph type="sldNum" sz="quarter" idx="7"/>
          </p:nvPr>
        </p:nvSpPr>
        <p:spPr>
          <a:prstGeom prst="rect">
            <a:avLst/>
          </a:prstGeom>
        </p:spPr>
        <p:txBody>
          <a:bodyPr vert="horz" wrap="square" lIns="0" tIns="635" rIns="0" bIns="0" rtlCol="0">
            <a:spAutoFit/>
          </a:bodyPr>
          <a:lstStyle/>
          <a:p>
            <a:pPr marL="38100" marR="0" lvl="0" indent="0" defTabSz="914400" eaLnBrk="1" fontAlgn="auto" latinLnBrk="0" hangingPunct="1">
              <a:lnSpc>
                <a:spcPct val="100000"/>
              </a:lnSpc>
              <a:spcBef>
                <a:spcPts val="5"/>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prstClr val="white"/>
                </a:solidFill>
                <a:effectLst/>
                <a:uLnTx/>
                <a:uFillTx/>
                <a:latin typeface="Arial"/>
                <a:cs typeface="Arial"/>
              </a:rPr>
              <a:pPr marL="38100" marR="0" lvl="0" indent="0" defTabSz="914400" eaLnBrk="1" fontAlgn="auto" latinLnBrk="0" hangingPunct="1">
                <a:lnSpc>
                  <a:spcPct val="100000"/>
                </a:lnSpc>
                <a:spcBef>
                  <a:spcPts val="5"/>
                </a:spcBef>
                <a:spcAft>
                  <a:spcPts val="0"/>
                </a:spcAft>
                <a:buClrTx/>
                <a:buSzTx/>
                <a:buFontTx/>
                <a:buNone/>
                <a:tabLst/>
                <a:defRPr/>
              </a:pPr>
              <a:t>71</a:t>
            </a:fld>
            <a:r>
              <a:rPr kumimoji="0" sz="1000" b="0" i="0" u="none" strike="noStrike" kern="0" cap="none" spc="-25" normalizeH="0" baseline="0" noProof="0" dirty="0">
                <a:ln>
                  <a:noFill/>
                </a:ln>
                <a:solidFill>
                  <a:prstClr val="white"/>
                </a:solidFill>
                <a:effectLst/>
                <a:uLnTx/>
                <a:uFillTx/>
                <a:latin typeface="Arial"/>
                <a:cs typeface="Arial"/>
              </a:rPr>
              <a:t> </a:t>
            </a:r>
          </a:p>
        </p:txBody>
      </p:sp>
      <p:sp>
        <p:nvSpPr>
          <p:cNvPr id="6" name="object 6"/>
          <p:cNvSpPr txBox="1">
            <a:spLocks noGrp="1"/>
          </p:cNvSpPr>
          <p:nvPr>
            <p:ph type="ftr" sz="quarter" idx="5"/>
          </p:nvPr>
        </p:nvSpPr>
        <p:spPr>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80" normalizeH="0" baseline="0" noProof="0" dirty="0">
                <a:ln>
                  <a:noFill/>
                </a:ln>
                <a:solidFill>
                  <a:prstClr val="white"/>
                </a:solidFill>
                <a:effectLst/>
                <a:uLnTx/>
                <a:uFillTx/>
                <a:latin typeface="Arial"/>
                <a:cs typeface="Arial"/>
              </a:rPr>
              <a:t>ANBARI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15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a:t>
            </a:r>
            <a:r>
              <a:rPr kumimoji="0" sz="800" b="0" i="0" u="none" strike="noStrike" kern="0" cap="none" spc="16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NEW</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J</a:t>
            </a:r>
            <a:r>
              <a:rPr kumimoji="0" sz="800" b="0" i="0" u="none" strike="noStrike" kern="0" cap="none" spc="-125" normalizeH="0" baseline="0" noProof="0" dirty="0">
                <a:ln>
                  <a:noFill/>
                </a:ln>
                <a:solidFill>
                  <a:prstClr val="white"/>
                </a:solidFill>
                <a:effectLst/>
                <a:uLnTx/>
                <a:uFillTx/>
                <a:latin typeface="Arial"/>
                <a:cs typeface="Arial"/>
              </a:rPr>
              <a:t> </a:t>
            </a:r>
            <a:r>
              <a:rPr kumimoji="0" sz="800" b="0" i="0" u="none" strike="noStrike" kern="0" cap="none" spc="75" normalizeH="0" baseline="0" noProof="0" dirty="0">
                <a:ln>
                  <a:noFill/>
                </a:ln>
                <a:solidFill>
                  <a:prstClr val="white"/>
                </a:solidFill>
                <a:effectLst/>
                <a:uLnTx/>
                <a:uFillTx/>
                <a:latin typeface="Arial"/>
                <a:cs typeface="Arial"/>
              </a:rPr>
              <a:t>ERSEY</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50" normalizeH="0" baseline="0" noProof="0" dirty="0">
                <a:ln>
                  <a:noFill/>
                </a:ln>
                <a:solidFill>
                  <a:prstClr val="white"/>
                </a:solidFill>
                <a:effectLst/>
                <a:uLnTx/>
                <a:uFillTx/>
                <a:latin typeface="Arial"/>
                <a:cs typeface="Arial"/>
              </a:rPr>
              <a:t>BO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ARD</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F</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70" normalizeH="0" baseline="0" noProof="0" dirty="0">
                <a:ln>
                  <a:noFill/>
                </a:ln>
                <a:solidFill>
                  <a:prstClr val="white"/>
                </a:solidFill>
                <a:effectLst/>
                <a:uLnTx/>
                <a:uFillTx/>
                <a:latin typeface="Arial"/>
                <a:cs typeface="Arial"/>
              </a:rPr>
              <a:t>PUBL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60" normalizeH="0" baseline="0" noProof="0" dirty="0">
                <a:ln>
                  <a:noFill/>
                </a:ln>
                <a:solidFill>
                  <a:prstClr val="white"/>
                </a:solidFill>
                <a:effectLst/>
                <a:uLnTx/>
                <a:uFillTx/>
                <a:latin typeface="Arial"/>
                <a:cs typeface="Arial"/>
              </a:rPr>
              <a:t>UTI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45" normalizeH="0" baseline="0" noProof="0" dirty="0">
                <a:ln>
                  <a:noFill/>
                </a:ln>
                <a:solidFill>
                  <a:prstClr val="white"/>
                </a:solidFill>
                <a:effectLst/>
                <a:uLnTx/>
                <a:uFillTx/>
                <a:latin typeface="Arial"/>
                <a:cs typeface="Arial"/>
              </a:rPr>
              <a:t>TI</a:t>
            </a:r>
            <a:r>
              <a:rPr kumimoji="0" sz="800" b="0" i="0" u="none" strike="noStrike" kern="0" cap="none" spc="-114" normalizeH="0" baseline="0" noProof="0" dirty="0">
                <a:ln>
                  <a:noFill/>
                </a:ln>
                <a:solidFill>
                  <a:prstClr val="white"/>
                </a:solidFill>
                <a:effectLst/>
                <a:uLnTx/>
                <a:uFillTx/>
                <a:latin typeface="Arial"/>
                <a:cs typeface="Arial"/>
              </a:rPr>
              <a:t> </a:t>
            </a:r>
            <a:r>
              <a:rPr kumimoji="0" sz="800" b="0" i="0" u="none" strike="noStrike" kern="0" cap="none" spc="15" normalizeH="0" baseline="0" noProof="0" dirty="0">
                <a:ln>
                  <a:noFill/>
                </a:ln>
                <a:solidFill>
                  <a:prstClr val="white"/>
                </a:solidFill>
                <a:effectLst/>
                <a:uLnTx/>
                <a:uFillTx/>
                <a:latin typeface="Arial"/>
                <a:cs typeface="Arial"/>
              </a:rPr>
              <a:t>ES </a:t>
            </a:r>
          </a:p>
        </p:txBody>
      </p:sp>
      <p:sp>
        <p:nvSpPr>
          <p:cNvPr id="3" name="object 3"/>
          <p:cNvSpPr txBox="1"/>
          <p:nvPr/>
        </p:nvSpPr>
        <p:spPr>
          <a:xfrm>
            <a:off x="5332910" y="1496060"/>
            <a:ext cx="5918835" cy="3731895"/>
          </a:xfrm>
          <a:prstGeom prst="rect">
            <a:avLst/>
          </a:prstGeom>
        </p:spPr>
        <p:txBody>
          <a:bodyPr vert="horz" wrap="square" lIns="0" tIns="14604" rIns="0" bIns="0" rtlCol="0">
            <a:spAutoFit/>
          </a:bodyPr>
          <a:lstStyle/>
          <a:p>
            <a:pPr marL="241300" marR="5080" lvl="0" indent="-228600" defTabSz="914400" eaLnBrk="1" fontAlgn="auto" latinLnBrk="0" hangingPunct="1">
              <a:lnSpc>
                <a:spcPct val="114700"/>
              </a:lnSpc>
              <a:spcBef>
                <a:spcPts val="114"/>
              </a:spcBef>
              <a:spcAft>
                <a:spcPts val="0"/>
              </a:spcAft>
              <a:buClr>
                <a:srgbClr val="8EC63F"/>
              </a:buClr>
              <a:buSzTx/>
              <a:buFontTx/>
              <a:buChar char="■"/>
              <a:tabLst>
                <a:tab pos="241300" algn="l"/>
              </a:tabLst>
              <a:defRPr/>
            </a:pPr>
            <a:r>
              <a:rPr kumimoji="0" sz="1800" b="0" i="0" u="none" strike="noStrike" kern="0" cap="none" spc="0" normalizeH="0" baseline="0" noProof="0" dirty="0">
                <a:ln>
                  <a:noFill/>
                </a:ln>
                <a:solidFill>
                  <a:srgbClr val="3B3B3B"/>
                </a:solidFill>
                <a:effectLst/>
                <a:uLnTx/>
                <a:uFillTx/>
                <a:latin typeface="Arial"/>
                <a:cs typeface="Arial"/>
              </a:rPr>
              <a:t>One</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way</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to</a:t>
            </a:r>
            <a:r>
              <a:rPr kumimoji="0" sz="1800" b="0" i="0" u="none" strike="noStrike" kern="0" cap="none" spc="-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incentivize</a:t>
            </a:r>
            <a:r>
              <a:rPr kumimoji="0" sz="1800" b="0" i="0" u="none" strike="noStrike" kern="0" cap="none" spc="-10" normalizeH="0" baseline="0" noProof="0" dirty="0">
                <a:ln>
                  <a:noFill/>
                </a:ln>
                <a:solidFill>
                  <a:srgbClr val="3B3B3B"/>
                </a:solidFill>
                <a:effectLst/>
                <a:uLnTx/>
                <a:uFillTx/>
                <a:latin typeface="Arial"/>
                <a:cs typeface="Arial"/>
              </a:rPr>
              <a:t> on-</a:t>
            </a:r>
            <a:r>
              <a:rPr kumimoji="0" sz="1800" b="0" i="0" u="none" strike="noStrike" kern="0" cap="none" spc="0" normalizeH="0" baseline="0" noProof="0" dirty="0">
                <a:ln>
                  <a:noFill/>
                </a:ln>
                <a:solidFill>
                  <a:srgbClr val="3B3B3B"/>
                </a:solidFill>
                <a:effectLst/>
                <a:uLnTx/>
                <a:uFillTx/>
                <a:latin typeface="Arial"/>
                <a:cs typeface="Arial"/>
              </a:rPr>
              <a:t>time</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and</a:t>
            </a:r>
            <a:r>
              <a:rPr kumimoji="0" sz="1800" b="0" i="0" u="none" strike="noStrike" kern="0" cap="none" spc="-5" normalizeH="0" baseline="0" noProof="0" dirty="0">
                <a:ln>
                  <a:noFill/>
                </a:ln>
                <a:solidFill>
                  <a:srgbClr val="3B3B3B"/>
                </a:solidFill>
                <a:effectLst/>
                <a:uLnTx/>
                <a:uFillTx/>
                <a:latin typeface="Arial"/>
                <a:cs typeface="Arial"/>
              </a:rPr>
              <a:t> </a:t>
            </a:r>
            <a:r>
              <a:rPr kumimoji="0" sz="1800" b="0" i="0" u="none" strike="noStrike" kern="0" cap="none" spc="-10" normalizeH="0" baseline="0" noProof="0" dirty="0">
                <a:ln>
                  <a:noFill/>
                </a:ln>
                <a:solidFill>
                  <a:srgbClr val="3B3B3B"/>
                </a:solidFill>
                <a:effectLst/>
                <a:uLnTx/>
                <a:uFillTx/>
                <a:latin typeface="Arial"/>
                <a:cs typeface="Arial"/>
              </a:rPr>
              <a:t>on-budget </a:t>
            </a:r>
            <a:r>
              <a:rPr kumimoji="0" sz="1800" b="0" i="0" u="none" strike="noStrike" kern="0" cap="none" spc="0" normalizeH="0" baseline="0" noProof="0" dirty="0">
                <a:ln>
                  <a:noFill/>
                </a:ln>
                <a:solidFill>
                  <a:srgbClr val="3B3B3B"/>
                </a:solidFill>
                <a:effectLst/>
                <a:uLnTx/>
                <a:uFillTx/>
                <a:latin typeface="Arial"/>
                <a:cs typeface="Arial"/>
              </a:rPr>
              <a:t>performance</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is</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to</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have</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ROE</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that</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declines</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in</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the</a:t>
            </a:r>
            <a:r>
              <a:rPr kumimoji="0" sz="1800" b="0" i="0" u="none" strike="noStrike" kern="0" cap="none" spc="-10" normalizeH="0" baseline="0" noProof="0" dirty="0">
                <a:ln>
                  <a:noFill/>
                </a:ln>
                <a:solidFill>
                  <a:srgbClr val="3B3B3B"/>
                </a:solidFill>
                <a:effectLst/>
                <a:uLnTx/>
                <a:uFillTx/>
                <a:latin typeface="Arial"/>
                <a:cs typeface="Arial"/>
              </a:rPr>
              <a:t> event </a:t>
            </a:r>
            <a:r>
              <a:rPr kumimoji="0" sz="1800" b="0" i="0" u="none" strike="noStrike" kern="0" cap="none" spc="0" normalizeH="0" baseline="0" noProof="0" dirty="0">
                <a:ln>
                  <a:noFill/>
                </a:ln>
                <a:solidFill>
                  <a:srgbClr val="3B3B3B"/>
                </a:solidFill>
                <a:effectLst/>
                <a:uLnTx/>
                <a:uFillTx/>
                <a:latin typeface="Arial"/>
                <a:cs typeface="Arial"/>
              </a:rPr>
              <a:t>of</a:t>
            </a:r>
            <a:r>
              <a:rPr kumimoji="0" sz="1800" b="0" i="0" u="none" strike="noStrike" kern="0" cap="none" spc="-3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cost</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overruns</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or</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schedule</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delays.</a:t>
            </a:r>
            <a:r>
              <a:rPr kumimoji="0" sz="1800" b="0" i="0" u="none" strike="noStrike" kern="0" cap="none" spc="465" normalizeH="0" baseline="0" noProof="0" dirty="0">
                <a:ln>
                  <a:noFill/>
                </a:ln>
                <a:solidFill>
                  <a:srgbClr val="3B3B3B"/>
                </a:solidFill>
                <a:effectLst/>
                <a:uLnTx/>
                <a:uFillTx/>
                <a:latin typeface="Arial"/>
                <a:cs typeface="Arial"/>
              </a:rPr>
              <a:t> </a:t>
            </a:r>
            <a:r>
              <a:rPr kumimoji="0" sz="1800" b="0" i="0" u="none" strike="noStrike" kern="0" cap="none" spc="-10" normalizeH="0" baseline="0" noProof="0" dirty="0">
                <a:ln>
                  <a:noFill/>
                </a:ln>
                <a:solidFill>
                  <a:srgbClr val="3B3B3B"/>
                </a:solidFill>
                <a:effectLst/>
                <a:uLnTx/>
                <a:uFillTx/>
                <a:latin typeface="Arial"/>
                <a:cs typeface="Arial"/>
              </a:rPr>
              <a:t>Similarly,</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the</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20" normalizeH="0" baseline="0" noProof="0" dirty="0">
                <a:ln>
                  <a:noFill/>
                </a:ln>
                <a:solidFill>
                  <a:srgbClr val="3B3B3B"/>
                </a:solidFill>
                <a:effectLst/>
                <a:uLnTx/>
                <a:uFillTx/>
                <a:latin typeface="Arial"/>
                <a:cs typeface="Arial"/>
              </a:rPr>
              <a:t>rate </a:t>
            </a:r>
            <a:r>
              <a:rPr kumimoji="0" sz="1800" b="0" i="0" u="none" strike="noStrike" kern="0" cap="none" spc="0" normalizeH="0" baseline="0" noProof="0" dirty="0">
                <a:ln>
                  <a:noFill/>
                </a:ln>
                <a:solidFill>
                  <a:srgbClr val="3B3B3B"/>
                </a:solidFill>
                <a:effectLst/>
                <a:uLnTx/>
                <a:uFillTx/>
                <a:latin typeface="Arial"/>
                <a:cs typeface="Arial"/>
              </a:rPr>
              <a:t>structure</a:t>
            </a:r>
            <a:r>
              <a:rPr kumimoji="0" sz="1800" b="0" i="0" u="none" strike="noStrike" kern="0" cap="none" spc="-3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can</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be</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structured</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to</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have</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an</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better</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return</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25" normalizeH="0" baseline="0" noProof="0" dirty="0">
                <a:ln>
                  <a:noFill/>
                </a:ln>
                <a:solidFill>
                  <a:srgbClr val="3B3B3B"/>
                </a:solidFill>
                <a:effectLst/>
                <a:uLnTx/>
                <a:uFillTx/>
                <a:latin typeface="Arial"/>
                <a:cs typeface="Arial"/>
              </a:rPr>
              <a:t>if </a:t>
            </a:r>
            <a:r>
              <a:rPr kumimoji="0" sz="1800" b="0" i="0" u="none" strike="noStrike" kern="0" cap="none" spc="0" normalizeH="0" baseline="0" noProof="0" dirty="0">
                <a:ln>
                  <a:noFill/>
                </a:ln>
                <a:solidFill>
                  <a:srgbClr val="3B3B3B"/>
                </a:solidFill>
                <a:effectLst/>
                <a:uLnTx/>
                <a:uFillTx/>
                <a:latin typeface="Arial"/>
                <a:cs typeface="Arial"/>
              </a:rPr>
              <a:t>actual</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costs</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come</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in</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under</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bid,</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creating</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an</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incentive</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25" normalizeH="0" baseline="0" noProof="0" dirty="0">
                <a:ln>
                  <a:noFill/>
                </a:ln>
                <a:solidFill>
                  <a:srgbClr val="3B3B3B"/>
                </a:solidFill>
                <a:effectLst/>
                <a:uLnTx/>
                <a:uFillTx/>
                <a:latin typeface="Arial"/>
                <a:cs typeface="Arial"/>
              </a:rPr>
              <a:t>to </a:t>
            </a:r>
            <a:r>
              <a:rPr kumimoji="0" sz="1800" b="0" i="0" u="none" strike="noStrike" kern="0" cap="none" spc="0" normalizeH="0" baseline="0" noProof="0" dirty="0">
                <a:ln>
                  <a:noFill/>
                </a:ln>
                <a:solidFill>
                  <a:srgbClr val="3B3B3B"/>
                </a:solidFill>
                <a:effectLst/>
                <a:uLnTx/>
                <a:uFillTx/>
                <a:latin typeface="Arial"/>
                <a:cs typeface="Arial"/>
              </a:rPr>
              <a:t>do</a:t>
            </a:r>
            <a:r>
              <a:rPr kumimoji="0" sz="1800" b="0" i="0" u="none" strike="noStrike" kern="0" cap="none" spc="-3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better</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than</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what</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was</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submitted</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with</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20" normalizeH="0" baseline="0" noProof="0" dirty="0">
                <a:ln>
                  <a:noFill/>
                </a:ln>
                <a:solidFill>
                  <a:srgbClr val="3B3B3B"/>
                </a:solidFill>
                <a:effectLst/>
                <a:uLnTx/>
                <a:uFillTx/>
                <a:latin typeface="Arial"/>
                <a:cs typeface="Arial"/>
              </a:rPr>
              <a:t>bid.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
                <a:srgbClr val="8EC63F"/>
              </a:buClr>
              <a:buSzTx/>
              <a:buFont typeface="Arial"/>
              <a:buChar char="■"/>
              <a:tabLst/>
              <a:defRPr/>
            </a:pPr>
            <a:endParaRPr kumimoji="0" sz="20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20"/>
              </a:spcBef>
              <a:spcAft>
                <a:spcPts val="0"/>
              </a:spcAft>
              <a:buClr>
                <a:srgbClr val="8EC63F"/>
              </a:buClr>
              <a:buSzTx/>
              <a:buFont typeface="Arial"/>
              <a:buChar char="■"/>
              <a:tabLst/>
              <a:defRPr/>
            </a:pPr>
            <a:endParaRPr kumimoji="0" sz="1850" b="0" i="0" u="none" strike="noStrike" kern="0" cap="none" spc="0" normalizeH="0" baseline="0" noProof="0">
              <a:ln>
                <a:noFill/>
              </a:ln>
              <a:solidFill>
                <a:sysClr val="windowText" lastClr="000000"/>
              </a:solidFill>
              <a:effectLst/>
              <a:uLnTx/>
              <a:uFillTx/>
              <a:latin typeface="Arial"/>
              <a:cs typeface="Arial"/>
            </a:endParaRPr>
          </a:p>
          <a:p>
            <a:pPr marL="241300" marR="55880" lvl="0" indent="-228600" defTabSz="914400" eaLnBrk="1" fontAlgn="auto" latinLnBrk="0" hangingPunct="1">
              <a:lnSpc>
                <a:spcPct val="114100"/>
              </a:lnSpc>
              <a:spcBef>
                <a:spcPts val="0"/>
              </a:spcBef>
              <a:spcAft>
                <a:spcPts val="0"/>
              </a:spcAft>
              <a:buClr>
                <a:srgbClr val="8EC63F"/>
              </a:buClr>
              <a:buSzTx/>
              <a:buFontTx/>
              <a:buChar char="■"/>
              <a:tabLst>
                <a:tab pos="241300" algn="l"/>
              </a:tabLst>
              <a:defRPr/>
            </a:pPr>
            <a:r>
              <a:rPr kumimoji="0" sz="1800" b="0" i="0" u="none" strike="noStrike" kern="0" cap="none" spc="0" normalizeH="0" baseline="0" noProof="0" dirty="0">
                <a:ln>
                  <a:noFill/>
                </a:ln>
                <a:solidFill>
                  <a:srgbClr val="3B3B3B"/>
                </a:solidFill>
                <a:effectLst/>
                <a:uLnTx/>
                <a:uFillTx/>
                <a:latin typeface="Arial"/>
                <a:cs typeface="Arial"/>
              </a:rPr>
              <a:t>Overall</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cost</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caps</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can</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shield</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consumers</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from</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having</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25" normalizeH="0" baseline="0" noProof="0" dirty="0">
                <a:ln>
                  <a:noFill/>
                </a:ln>
                <a:solidFill>
                  <a:srgbClr val="3B3B3B"/>
                </a:solidFill>
                <a:effectLst/>
                <a:uLnTx/>
                <a:uFillTx/>
                <a:latin typeface="Arial"/>
                <a:cs typeface="Arial"/>
              </a:rPr>
              <a:t>to </a:t>
            </a:r>
            <a:r>
              <a:rPr kumimoji="0" sz="1800" b="0" i="0" u="none" strike="noStrike" kern="0" cap="none" spc="0" normalizeH="0" baseline="0" noProof="0" dirty="0">
                <a:ln>
                  <a:noFill/>
                </a:ln>
                <a:solidFill>
                  <a:srgbClr val="3B3B3B"/>
                </a:solidFill>
                <a:effectLst/>
                <a:uLnTx/>
                <a:uFillTx/>
                <a:latin typeface="Arial"/>
                <a:cs typeface="Arial"/>
              </a:rPr>
              <a:t>pay</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for</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any</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cost</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overruns</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past</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certain</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point.</a:t>
            </a:r>
            <a:r>
              <a:rPr kumimoji="0" sz="1800" b="0" i="0" u="none" strike="noStrike" kern="0" cap="none" spc="475" normalizeH="0" baseline="0" noProof="0" dirty="0">
                <a:ln>
                  <a:noFill/>
                </a:ln>
                <a:solidFill>
                  <a:srgbClr val="3B3B3B"/>
                </a:solidFill>
                <a:effectLst/>
                <a:uLnTx/>
                <a:uFillTx/>
                <a:latin typeface="Arial"/>
                <a:cs typeface="Arial"/>
              </a:rPr>
              <a:t> </a:t>
            </a:r>
            <a:r>
              <a:rPr kumimoji="0" sz="1800" b="0" i="0" u="none" strike="noStrike" kern="0" cap="none" spc="-10" normalizeH="0" baseline="0" noProof="0" dirty="0">
                <a:ln>
                  <a:noFill/>
                </a:ln>
                <a:solidFill>
                  <a:srgbClr val="3B3B3B"/>
                </a:solidFill>
                <a:effectLst/>
                <a:uLnTx/>
                <a:uFillTx/>
                <a:latin typeface="Arial"/>
                <a:cs typeface="Arial"/>
              </a:rPr>
              <a:t>Contrast </a:t>
            </a:r>
            <a:r>
              <a:rPr kumimoji="0" sz="1800" b="0" i="0" u="none" strike="noStrike" kern="0" cap="none" spc="0" normalizeH="0" baseline="0" noProof="0" dirty="0">
                <a:ln>
                  <a:noFill/>
                </a:ln>
                <a:solidFill>
                  <a:srgbClr val="3B3B3B"/>
                </a:solidFill>
                <a:effectLst/>
                <a:uLnTx/>
                <a:uFillTx/>
                <a:latin typeface="Arial"/>
                <a:cs typeface="Arial"/>
              </a:rPr>
              <a:t>that</a:t>
            </a:r>
            <a:r>
              <a:rPr kumimoji="0" sz="1800" b="0" i="0" u="none" strike="noStrike" kern="0" cap="none" spc="-3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with</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traditional</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utility</a:t>
            </a:r>
            <a:r>
              <a:rPr kumimoji="0" sz="1800" b="0" i="0" u="none" strike="noStrike" kern="0" cap="none" spc="-2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transmission</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rates</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10" normalizeH="0" baseline="0" noProof="0" dirty="0">
                <a:ln>
                  <a:noFill/>
                </a:ln>
                <a:solidFill>
                  <a:srgbClr val="3B3B3B"/>
                </a:solidFill>
                <a:effectLst/>
                <a:uLnTx/>
                <a:uFillTx/>
                <a:latin typeface="Arial"/>
                <a:cs typeface="Arial"/>
              </a:rPr>
              <a:t>which </a:t>
            </a:r>
            <a:r>
              <a:rPr kumimoji="0" sz="1800" b="0" i="0" u="none" strike="noStrike" kern="0" cap="none" spc="0" normalizeH="0" baseline="0" noProof="0" dirty="0">
                <a:ln>
                  <a:noFill/>
                </a:ln>
                <a:solidFill>
                  <a:srgbClr val="3B3B3B"/>
                </a:solidFill>
                <a:effectLst/>
                <a:uLnTx/>
                <a:uFillTx/>
                <a:latin typeface="Arial"/>
                <a:cs typeface="Arial"/>
              </a:rPr>
              <a:t>recover</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any</a:t>
            </a:r>
            <a:r>
              <a:rPr kumimoji="0" sz="1800" b="0" i="0" u="none" strike="noStrike" kern="0" cap="none" spc="-15" normalizeH="0" baseline="0" noProof="0" dirty="0">
                <a:ln>
                  <a:noFill/>
                </a:ln>
                <a:solidFill>
                  <a:srgbClr val="3B3B3B"/>
                </a:solidFill>
                <a:effectLst/>
                <a:uLnTx/>
                <a:uFillTx/>
                <a:latin typeface="Arial"/>
                <a:cs typeface="Arial"/>
              </a:rPr>
              <a:t> </a:t>
            </a:r>
            <a:r>
              <a:rPr kumimoji="0" sz="1800" b="0" i="0" u="none" strike="noStrike" kern="0" cap="none" spc="-10" normalizeH="0" baseline="0" noProof="0" dirty="0">
                <a:ln>
                  <a:noFill/>
                </a:ln>
                <a:solidFill>
                  <a:srgbClr val="3B3B3B"/>
                </a:solidFill>
                <a:effectLst/>
                <a:uLnTx/>
                <a:uFillTx/>
                <a:latin typeface="Arial"/>
                <a:cs typeface="Arial"/>
              </a:rPr>
              <a:t>overruns.</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a:spLocks noGrp="1"/>
          </p:cNvSpPr>
          <p:nvPr>
            <p:ph sz="half" idx="2"/>
          </p:nvPr>
        </p:nvSpPr>
        <p:spPr>
          <a:prstGeom prst="rect">
            <a:avLst/>
          </a:prstGeom>
        </p:spPr>
        <p:txBody>
          <a:bodyPr vert="horz" wrap="square" lIns="0" tIns="5080" rIns="0" bIns="0" rtlCol="0">
            <a:spAutoFit/>
          </a:bodyPr>
          <a:lstStyle/>
          <a:p>
            <a:pPr marL="12700" marR="54610">
              <a:lnSpc>
                <a:spcPct val="112900"/>
              </a:lnSpc>
              <a:spcBef>
                <a:spcPts val="40"/>
              </a:spcBef>
            </a:pPr>
            <a:r>
              <a:rPr dirty="0"/>
              <a:t>Competitive</a:t>
            </a:r>
            <a:r>
              <a:rPr spc="-45" dirty="0"/>
              <a:t> </a:t>
            </a:r>
            <a:r>
              <a:rPr spc="-10" dirty="0"/>
              <a:t>transmission </a:t>
            </a:r>
            <a:r>
              <a:rPr dirty="0"/>
              <a:t>allows</a:t>
            </a:r>
            <a:r>
              <a:rPr spc="-20" dirty="0"/>
              <a:t> </a:t>
            </a:r>
            <a:r>
              <a:rPr dirty="0"/>
              <a:t>for</a:t>
            </a:r>
            <a:r>
              <a:rPr spc="-15" dirty="0"/>
              <a:t> </a:t>
            </a:r>
            <a:r>
              <a:rPr dirty="0"/>
              <a:t>still</a:t>
            </a:r>
            <a:r>
              <a:rPr spc="-20" dirty="0"/>
              <a:t> more </a:t>
            </a:r>
            <a:r>
              <a:rPr dirty="0"/>
              <a:t>consumer</a:t>
            </a:r>
            <a:r>
              <a:rPr spc="-20" dirty="0"/>
              <a:t> </a:t>
            </a:r>
            <a:r>
              <a:rPr spc="-10" dirty="0"/>
              <a:t>protections.</a:t>
            </a:r>
          </a:p>
          <a:p>
            <a:pPr marL="12700">
              <a:lnSpc>
                <a:spcPct val="100000"/>
              </a:lnSpc>
              <a:spcBef>
                <a:spcPts val="405"/>
              </a:spcBef>
            </a:pPr>
            <a:r>
              <a:rPr dirty="0"/>
              <a:t>These</a:t>
            </a:r>
            <a:r>
              <a:rPr spc="-10" dirty="0"/>
              <a:t> </a:t>
            </a:r>
            <a:r>
              <a:rPr dirty="0"/>
              <a:t>can</a:t>
            </a:r>
            <a:r>
              <a:rPr spc="-15" dirty="0"/>
              <a:t> </a:t>
            </a:r>
            <a:r>
              <a:rPr spc="-10" dirty="0"/>
              <a:t>shield</a:t>
            </a:r>
          </a:p>
          <a:p>
            <a:pPr marL="12700" marR="5080">
              <a:lnSpc>
                <a:spcPct val="113500"/>
              </a:lnSpc>
              <a:spcBef>
                <a:spcPts val="45"/>
              </a:spcBef>
            </a:pPr>
            <a:r>
              <a:rPr dirty="0"/>
              <a:t>consumers</a:t>
            </a:r>
            <a:r>
              <a:rPr spc="-15" dirty="0"/>
              <a:t> </a:t>
            </a:r>
            <a:r>
              <a:rPr dirty="0"/>
              <a:t>in</a:t>
            </a:r>
            <a:r>
              <a:rPr spc="-15" dirty="0"/>
              <a:t> </a:t>
            </a:r>
            <a:r>
              <a:rPr dirty="0"/>
              <a:t>the</a:t>
            </a:r>
            <a:r>
              <a:rPr spc="-15" dirty="0"/>
              <a:t> </a:t>
            </a:r>
            <a:r>
              <a:rPr dirty="0"/>
              <a:t>event</a:t>
            </a:r>
            <a:r>
              <a:rPr spc="-10" dirty="0"/>
              <a:t> </a:t>
            </a:r>
            <a:r>
              <a:rPr spc="-25" dirty="0"/>
              <a:t>of </a:t>
            </a:r>
            <a:r>
              <a:rPr dirty="0"/>
              <a:t>cost</a:t>
            </a:r>
            <a:r>
              <a:rPr spc="-15" dirty="0"/>
              <a:t> </a:t>
            </a:r>
            <a:r>
              <a:rPr dirty="0"/>
              <a:t>overruns</a:t>
            </a:r>
            <a:r>
              <a:rPr spc="-15" dirty="0"/>
              <a:t> </a:t>
            </a:r>
            <a:r>
              <a:rPr dirty="0"/>
              <a:t>and</a:t>
            </a:r>
            <a:r>
              <a:rPr spc="-15" dirty="0"/>
              <a:t> </a:t>
            </a:r>
            <a:r>
              <a:rPr spc="-20" dirty="0"/>
              <a:t>time </a:t>
            </a:r>
            <a:r>
              <a:rPr dirty="0"/>
              <a:t>delays,</a:t>
            </a:r>
            <a:r>
              <a:rPr spc="-15" dirty="0"/>
              <a:t> </a:t>
            </a:r>
            <a:r>
              <a:rPr dirty="0"/>
              <a:t>and</a:t>
            </a:r>
            <a:r>
              <a:rPr spc="-15" dirty="0"/>
              <a:t> </a:t>
            </a:r>
            <a:r>
              <a:rPr dirty="0"/>
              <a:t>can</a:t>
            </a:r>
            <a:r>
              <a:rPr spc="-15" dirty="0"/>
              <a:t> </a:t>
            </a:r>
            <a:r>
              <a:rPr spc="-25" dirty="0"/>
              <a:t>be </a:t>
            </a:r>
            <a:r>
              <a:rPr dirty="0"/>
              <a:t>structured</a:t>
            </a:r>
            <a:r>
              <a:rPr spc="-15" dirty="0"/>
              <a:t> </a:t>
            </a:r>
            <a:r>
              <a:rPr dirty="0"/>
              <a:t>in</a:t>
            </a:r>
            <a:r>
              <a:rPr spc="-15" dirty="0"/>
              <a:t> </a:t>
            </a:r>
            <a:r>
              <a:rPr dirty="0"/>
              <a:t>a</a:t>
            </a:r>
            <a:r>
              <a:rPr spc="-10" dirty="0"/>
              <a:t> </a:t>
            </a:r>
            <a:r>
              <a:rPr dirty="0"/>
              <a:t>variety</a:t>
            </a:r>
            <a:r>
              <a:rPr spc="-10" dirty="0"/>
              <a:t> </a:t>
            </a:r>
            <a:r>
              <a:rPr spc="-25" dirty="0"/>
              <a:t>of </a:t>
            </a:r>
            <a:r>
              <a:rPr spc="-10" dirty="0"/>
              <a:t>ways.</a:t>
            </a:r>
          </a:p>
        </p:txBody>
      </p:sp>
    </p:spTree>
    <p:extLst>
      <p:ext uri="{BB962C8B-B14F-4D97-AF65-F5344CB8AC3E}">
        <p14:creationId xmlns:p14="http://schemas.microsoft.com/office/powerpoint/2010/main" val="3297267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7999"/>
            </a:xfrm>
            <a:prstGeom prst="rect">
              <a:avLst/>
            </a:prstGeom>
          </p:spPr>
        </p:pic>
        <p:pic>
          <p:nvPicPr>
            <p:cNvPr id="4" name="object 4"/>
            <p:cNvPicPr/>
            <p:nvPr/>
          </p:nvPicPr>
          <p:blipFill>
            <a:blip r:embed="rId3" cstate="print"/>
            <a:stretch>
              <a:fillRect/>
            </a:stretch>
          </p:blipFill>
          <p:spPr>
            <a:xfrm>
              <a:off x="10108346" y="343802"/>
              <a:ext cx="1537553" cy="804652"/>
            </a:xfrm>
            <a:prstGeom prst="rect">
              <a:avLst/>
            </a:prstGeom>
          </p:spPr>
        </p:pic>
      </p:grpSp>
      <p:sp>
        <p:nvSpPr>
          <p:cNvPr id="5" name="object 5"/>
          <p:cNvSpPr txBox="1">
            <a:spLocks noGrp="1"/>
          </p:cNvSpPr>
          <p:nvPr>
            <p:ph type="title"/>
          </p:nvPr>
        </p:nvSpPr>
        <p:spPr>
          <a:xfrm>
            <a:off x="673100" y="506475"/>
            <a:ext cx="5009515"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rPr>
              <a:t>Cost</a:t>
            </a:r>
            <a:r>
              <a:rPr sz="2800" spc="-5" dirty="0">
                <a:solidFill>
                  <a:srgbClr val="FFFFFF"/>
                </a:solidFill>
              </a:rPr>
              <a:t> </a:t>
            </a:r>
            <a:r>
              <a:rPr sz="2800" dirty="0">
                <a:solidFill>
                  <a:srgbClr val="FFFFFF"/>
                </a:solidFill>
              </a:rPr>
              <a:t>Containment</a:t>
            </a:r>
            <a:r>
              <a:rPr sz="2800" spc="5" dirty="0">
                <a:solidFill>
                  <a:srgbClr val="FFFFFF"/>
                </a:solidFill>
              </a:rPr>
              <a:t> </a:t>
            </a:r>
            <a:r>
              <a:rPr sz="2800" spc="-10" dirty="0">
                <a:solidFill>
                  <a:srgbClr val="FFFFFF"/>
                </a:solidFill>
              </a:rPr>
              <a:t>Provisions</a:t>
            </a:r>
            <a:endParaRPr sz="2800"/>
          </a:p>
        </p:txBody>
      </p:sp>
      <p:sp>
        <p:nvSpPr>
          <p:cNvPr id="15" name="object 15"/>
          <p:cNvSpPr txBox="1">
            <a:spLocks noGrp="1"/>
          </p:cNvSpPr>
          <p:nvPr>
            <p:ph type="sldNum" sz="quarter" idx="7"/>
          </p:nvPr>
        </p:nvSpPr>
        <p:spPr>
          <a:prstGeom prst="rect">
            <a:avLst/>
          </a:prstGeom>
        </p:spPr>
        <p:txBody>
          <a:bodyPr vert="horz" wrap="square" lIns="0" tIns="635" rIns="0" bIns="0" rtlCol="0">
            <a:spAutoFit/>
          </a:bodyPr>
          <a:lstStyle/>
          <a:p>
            <a:pPr marL="38100" marR="0" lvl="0" indent="0" defTabSz="914400" eaLnBrk="1" fontAlgn="auto" latinLnBrk="0" hangingPunct="1">
              <a:lnSpc>
                <a:spcPct val="100000"/>
              </a:lnSpc>
              <a:spcBef>
                <a:spcPts val="5"/>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prstClr val="white"/>
                </a:solidFill>
                <a:effectLst/>
                <a:uLnTx/>
                <a:uFillTx/>
                <a:latin typeface="Arial"/>
                <a:cs typeface="Arial"/>
              </a:rPr>
              <a:pPr marL="38100" marR="0" lvl="0" indent="0" defTabSz="914400" eaLnBrk="1" fontAlgn="auto" latinLnBrk="0" hangingPunct="1">
                <a:lnSpc>
                  <a:spcPct val="100000"/>
                </a:lnSpc>
                <a:spcBef>
                  <a:spcPts val="5"/>
                </a:spcBef>
                <a:spcAft>
                  <a:spcPts val="0"/>
                </a:spcAft>
                <a:buClrTx/>
                <a:buSzTx/>
                <a:buFontTx/>
                <a:buNone/>
                <a:tabLst/>
                <a:defRPr/>
              </a:pPr>
              <a:t>72</a:t>
            </a:fld>
            <a:r>
              <a:rPr kumimoji="0" sz="1000" b="0" i="0" u="none" strike="noStrike" kern="0" cap="none" spc="-25" normalizeH="0" baseline="0" noProof="0" dirty="0">
                <a:ln>
                  <a:noFill/>
                </a:ln>
                <a:solidFill>
                  <a:prstClr val="white"/>
                </a:solidFill>
                <a:effectLst/>
                <a:uLnTx/>
                <a:uFillTx/>
                <a:latin typeface="Arial"/>
                <a:cs typeface="Arial"/>
              </a:rPr>
              <a:t> </a:t>
            </a:r>
          </a:p>
        </p:txBody>
      </p:sp>
      <p:sp>
        <p:nvSpPr>
          <p:cNvPr id="16" name="object 16"/>
          <p:cNvSpPr txBox="1">
            <a:spLocks noGrp="1"/>
          </p:cNvSpPr>
          <p:nvPr>
            <p:ph type="ftr" sz="quarter" idx="5"/>
          </p:nvPr>
        </p:nvSpPr>
        <p:spPr>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80" normalizeH="0" baseline="0" noProof="0" dirty="0">
                <a:ln>
                  <a:noFill/>
                </a:ln>
                <a:solidFill>
                  <a:prstClr val="white"/>
                </a:solidFill>
                <a:effectLst/>
                <a:uLnTx/>
                <a:uFillTx/>
                <a:latin typeface="Arial"/>
                <a:cs typeface="Arial"/>
              </a:rPr>
              <a:t>ANBARI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15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a:t>
            </a:r>
            <a:r>
              <a:rPr kumimoji="0" sz="800" b="0" i="0" u="none" strike="noStrike" kern="0" cap="none" spc="16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NEW</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J</a:t>
            </a:r>
            <a:r>
              <a:rPr kumimoji="0" sz="800" b="0" i="0" u="none" strike="noStrike" kern="0" cap="none" spc="-125" normalizeH="0" baseline="0" noProof="0" dirty="0">
                <a:ln>
                  <a:noFill/>
                </a:ln>
                <a:solidFill>
                  <a:prstClr val="white"/>
                </a:solidFill>
                <a:effectLst/>
                <a:uLnTx/>
                <a:uFillTx/>
                <a:latin typeface="Arial"/>
                <a:cs typeface="Arial"/>
              </a:rPr>
              <a:t> </a:t>
            </a:r>
            <a:r>
              <a:rPr kumimoji="0" sz="800" b="0" i="0" u="none" strike="noStrike" kern="0" cap="none" spc="75" normalizeH="0" baseline="0" noProof="0" dirty="0">
                <a:ln>
                  <a:noFill/>
                </a:ln>
                <a:solidFill>
                  <a:prstClr val="white"/>
                </a:solidFill>
                <a:effectLst/>
                <a:uLnTx/>
                <a:uFillTx/>
                <a:latin typeface="Arial"/>
                <a:cs typeface="Arial"/>
              </a:rPr>
              <a:t>ERSEY</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50" normalizeH="0" baseline="0" noProof="0" dirty="0">
                <a:ln>
                  <a:noFill/>
                </a:ln>
                <a:solidFill>
                  <a:prstClr val="white"/>
                </a:solidFill>
                <a:effectLst/>
                <a:uLnTx/>
                <a:uFillTx/>
                <a:latin typeface="Arial"/>
                <a:cs typeface="Arial"/>
              </a:rPr>
              <a:t>BO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65" normalizeH="0" baseline="0" noProof="0" dirty="0">
                <a:ln>
                  <a:noFill/>
                </a:ln>
                <a:solidFill>
                  <a:prstClr val="white"/>
                </a:solidFill>
                <a:effectLst/>
                <a:uLnTx/>
                <a:uFillTx/>
                <a:latin typeface="Arial"/>
                <a:cs typeface="Arial"/>
              </a:rPr>
              <a:t>ARD</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O</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F</a:t>
            </a:r>
            <a:r>
              <a:rPr kumimoji="0" sz="800" b="0" i="0" u="none" strike="noStrike" kern="0" cap="none" spc="200" normalizeH="0" baseline="0" noProof="0" dirty="0">
                <a:ln>
                  <a:noFill/>
                </a:ln>
                <a:solidFill>
                  <a:prstClr val="white"/>
                </a:solidFill>
                <a:effectLst/>
                <a:uLnTx/>
                <a:uFillTx/>
                <a:latin typeface="Arial"/>
                <a:cs typeface="Arial"/>
              </a:rPr>
              <a:t> </a:t>
            </a:r>
            <a:r>
              <a:rPr kumimoji="0" sz="800" b="0" i="0" u="none" strike="noStrike" kern="0" cap="none" spc="70" normalizeH="0" baseline="0" noProof="0" dirty="0">
                <a:ln>
                  <a:noFill/>
                </a:ln>
                <a:solidFill>
                  <a:prstClr val="white"/>
                </a:solidFill>
                <a:effectLst/>
                <a:uLnTx/>
                <a:uFillTx/>
                <a:latin typeface="Arial"/>
                <a:cs typeface="Arial"/>
              </a:rPr>
              <a:t>PUBL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C</a:t>
            </a:r>
            <a:r>
              <a:rPr kumimoji="0" sz="800" b="0" i="0" u="none" strike="noStrike" kern="0" cap="none" spc="204" normalizeH="0" baseline="0" noProof="0" dirty="0">
                <a:ln>
                  <a:noFill/>
                </a:ln>
                <a:solidFill>
                  <a:prstClr val="white"/>
                </a:solidFill>
                <a:effectLst/>
                <a:uLnTx/>
                <a:uFillTx/>
                <a:latin typeface="Arial"/>
                <a:cs typeface="Arial"/>
              </a:rPr>
              <a:t> </a:t>
            </a:r>
            <a:r>
              <a:rPr kumimoji="0" sz="800" b="0" i="0" u="none" strike="noStrike" kern="0" cap="none" spc="60" normalizeH="0" baseline="0" noProof="0" dirty="0">
                <a:ln>
                  <a:noFill/>
                </a:ln>
                <a:solidFill>
                  <a:prstClr val="white"/>
                </a:solidFill>
                <a:effectLst/>
                <a:uLnTx/>
                <a:uFillTx/>
                <a:latin typeface="Arial"/>
                <a:cs typeface="Arial"/>
              </a:rPr>
              <a:t>UTI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L</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0" normalizeH="0" baseline="0" noProof="0" dirty="0">
                <a:ln>
                  <a:noFill/>
                </a:ln>
                <a:solidFill>
                  <a:prstClr val="white"/>
                </a:solidFill>
                <a:effectLst/>
                <a:uLnTx/>
                <a:uFillTx/>
                <a:latin typeface="Arial"/>
                <a:cs typeface="Arial"/>
              </a:rPr>
              <a:t>I</a:t>
            </a:r>
            <a:r>
              <a:rPr kumimoji="0" sz="800" b="0" i="0" u="none" strike="noStrike" kern="0" cap="none" spc="-120" normalizeH="0" baseline="0" noProof="0" dirty="0">
                <a:ln>
                  <a:noFill/>
                </a:ln>
                <a:solidFill>
                  <a:prstClr val="white"/>
                </a:solidFill>
                <a:effectLst/>
                <a:uLnTx/>
                <a:uFillTx/>
                <a:latin typeface="Arial"/>
                <a:cs typeface="Arial"/>
              </a:rPr>
              <a:t> </a:t>
            </a:r>
            <a:r>
              <a:rPr kumimoji="0" sz="800" b="0" i="0" u="none" strike="noStrike" kern="0" cap="none" spc="45" normalizeH="0" baseline="0" noProof="0" dirty="0">
                <a:ln>
                  <a:noFill/>
                </a:ln>
                <a:solidFill>
                  <a:prstClr val="white"/>
                </a:solidFill>
                <a:effectLst/>
                <a:uLnTx/>
                <a:uFillTx/>
                <a:latin typeface="Arial"/>
                <a:cs typeface="Arial"/>
              </a:rPr>
              <a:t>TI</a:t>
            </a:r>
            <a:r>
              <a:rPr kumimoji="0" sz="800" b="0" i="0" u="none" strike="noStrike" kern="0" cap="none" spc="-114" normalizeH="0" baseline="0" noProof="0" dirty="0">
                <a:ln>
                  <a:noFill/>
                </a:ln>
                <a:solidFill>
                  <a:prstClr val="white"/>
                </a:solidFill>
                <a:effectLst/>
                <a:uLnTx/>
                <a:uFillTx/>
                <a:latin typeface="Arial"/>
                <a:cs typeface="Arial"/>
              </a:rPr>
              <a:t> </a:t>
            </a:r>
            <a:r>
              <a:rPr kumimoji="0" sz="800" b="0" i="0" u="none" strike="noStrike" kern="0" cap="none" spc="15" normalizeH="0" baseline="0" noProof="0" dirty="0">
                <a:ln>
                  <a:noFill/>
                </a:ln>
                <a:solidFill>
                  <a:prstClr val="white"/>
                </a:solidFill>
                <a:effectLst/>
                <a:uLnTx/>
                <a:uFillTx/>
                <a:latin typeface="Arial"/>
                <a:cs typeface="Arial"/>
              </a:rPr>
              <a:t>ES </a:t>
            </a:r>
          </a:p>
        </p:txBody>
      </p:sp>
      <p:sp>
        <p:nvSpPr>
          <p:cNvPr id="6" name="object 6"/>
          <p:cNvSpPr txBox="1"/>
          <p:nvPr/>
        </p:nvSpPr>
        <p:spPr>
          <a:xfrm>
            <a:off x="988073" y="1267459"/>
            <a:ext cx="9966325" cy="665480"/>
          </a:xfrm>
          <a:prstGeom prst="rect">
            <a:avLst/>
          </a:prstGeom>
        </p:spPr>
        <p:txBody>
          <a:bodyPr vert="horz" wrap="square" lIns="0" tIns="12700" rIns="0" bIns="0" rtlCol="0">
            <a:spAutoFit/>
          </a:bodyPr>
          <a:lstStyle/>
          <a:p>
            <a:pPr marL="241300" marR="5080" lvl="0" indent="-228600" defTabSz="914400" eaLnBrk="1" fontAlgn="auto" latinLnBrk="0" hangingPunct="1">
              <a:lnSpc>
                <a:spcPct val="116700"/>
              </a:lnSpc>
              <a:spcBef>
                <a:spcPts val="100"/>
              </a:spcBef>
              <a:spcAft>
                <a:spcPts val="0"/>
              </a:spcAft>
              <a:buClr>
                <a:srgbClr val="8EC63F"/>
              </a:buClr>
              <a:buSzTx/>
              <a:buFontTx/>
              <a:buChar char="■"/>
              <a:tabLst>
                <a:tab pos="241300" algn="l"/>
              </a:tabLst>
              <a:defRPr/>
            </a:pPr>
            <a:r>
              <a:rPr kumimoji="0" sz="1800" b="0" i="0" u="none" strike="noStrike" kern="0" cap="none" spc="0" normalizeH="0" baseline="0" noProof="0" dirty="0">
                <a:ln>
                  <a:noFill/>
                </a:ln>
                <a:solidFill>
                  <a:srgbClr val="FFFFFF"/>
                </a:solidFill>
                <a:effectLst/>
                <a:uLnTx/>
                <a:uFillTx/>
                <a:latin typeface="Arial"/>
                <a:cs typeface="Arial"/>
              </a:rPr>
              <a:t>An</a:t>
            </a:r>
            <a:r>
              <a:rPr kumimoji="0" sz="1800" b="0" i="0" u="none" strike="noStrike" kern="0" cap="none" spc="-3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example</a:t>
            </a:r>
            <a:r>
              <a:rPr kumimoji="0" sz="1800" b="0" i="0" u="none" strike="noStrike" kern="0" cap="none" spc="-2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of</a:t>
            </a:r>
            <a:r>
              <a:rPr kumimoji="0" sz="1800" b="0" i="0" u="none" strike="noStrike" kern="0" cap="none" spc="-2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these</a:t>
            </a:r>
            <a:r>
              <a:rPr kumimoji="0" sz="1800" b="0" i="0" u="none" strike="noStrike" kern="0" cap="none" spc="-2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design</a:t>
            </a:r>
            <a:r>
              <a:rPr kumimoji="0" sz="1800" b="0" i="0" u="none" strike="noStrike" kern="0" cap="none" spc="-2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elements</a:t>
            </a:r>
            <a:r>
              <a:rPr kumimoji="0" sz="1800" b="0" i="0" u="none" strike="noStrike" kern="0" cap="none" spc="-2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working</a:t>
            </a:r>
            <a:r>
              <a:rPr kumimoji="0" sz="1800" b="0" i="0" u="none" strike="noStrike" kern="0" cap="none" spc="-2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together</a:t>
            </a:r>
            <a:r>
              <a:rPr kumimoji="0" sz="1800" b="0" i="0" u="none" strike="noStrike" kern="0" cap="none" spc="-1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can</a:t>
            </a:r>
            <a:r>
              <a:rPr kumimoji="0" sz="1800" b="0" i="0" u="none" strike="noStrike" kern="0" cap="none" spc="-2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be</a:t>
            </a:r>
            <a:r>
              <a:rPr kumimoji="0" sz="1800" b="0" i="0" u="none" strike="noStrike" kern="0" cap="none" spc="-25"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seen</a:t>
            </a:r>
            <a:r>
              <a:rPr kumimoji="0" sz="1800" b="0" i="0" u="none" strike="noStrike" kern="0" cap="none" spc="-20"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in</a:t>
            </a:r>
            <a:r>
              <a:rPr kumimoji="0" sz="1800" b="0" i="0" u="none" strike="noStrike" kern="0" cap="none" spc="-114" normalizeH="0" baseline="0" noProof="0" dirty="0">
                <a:ln>
                  <a:noFill/>
                </a:ln>
                <a:solidFill>
                  <a:srgbClr val="FFFFFF"/>
                </a:solidFill>
                <a:effectLst/>
                <a:uLnTx/>
                <a:uFillTx/>
                <a:latin typeface="Arial"/>
                <a:cs typeface="Arial"/>
              </a:rPr>
              <a:t> </a:t>
            </a:r>
            <a:r>
              <a:rPr kumimoji="0" sz="1800" b="0" i="0" u="none" strike="noStrike" kern="0" cap="none" spc="0" normalizeH="0" baseline="0" noProof="0" dirty="0">
                <a:ln>
                  <a:noFill/>
                </a:ln>
                <a:solidFill>
                  <a:srgbClr val="FFFFFF"/>
                </a:solidFill>
                <a:effectLst/>
                <a:uLnTx/>
                <a:uFillTx/>
                <a:latin typeface="Arial"/>
                <a:cs typeface="Arial"/>
              </a:rPr>
              <a:t>Anbaric’s</a:t>
            </a:r>
            <a:r>
              <a:rPr kumimoji="0" sz="1800" b="0" i="0" u="none" strike="noStrike" kern="0" cap="none" spc="-20" normalizeH="0" baseline="0" noProof="0" dirty="0">
                <a:ln>
                  <a:noFill/>
                </a:ln>
                <a:solidFill>
                  <a:srgbClr val="FFFFFF"/>
                </a:solidFill>
                <a:effectLst/>
                <a:uLnTx/>
                <a:uFillTx/>
                <a:latin typeface="Arial"/>
                <a:cs typeface="Arial"/>
              </a:rPr>
              <a:t> </a:t>
            </a:r>
            <a:r>
              <a:rPr kumimoji="0" sz="1800" b="0" i="0" u="none" strike="noStrike" kern="0" cap="none" spc="-10" normalizeH="0" baseline="0" noProof="0" dirty="0">
                <a:ln>
                  <a:noFill/>
                </a:ln>
                <a:solidFill>
                  <a:srgbClr val="FFFFFF"/>
                </a:solidFill>
                <a:effectLst/>
                <a:uLnTx/>
                <a:uFillTx/>
                <a:latin typeface="Arial"/>
                <a:cs typeface="Arial"/>
              </a:rPr>
              <a:t>comprehensive proposal:</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1009650" y="2257427"/>
            <a:ext cx="2129790" cy="3867150"/>
          </a:xfrm>
          <a:prstGeom prst="rect">
            <a:avLst/>
          </a:prstGeom>
          <a:solidFill>
            <a:srgbClr val="BFE5FF"/>
          </a:solidFill>
        </p:spPr>
        <p:txBody>
          <a:bodyPr vert="horz" wrap="square" lIns="0" tIns="401955" rIns="0" bIns="0" rtlCol="0">
            <a:spAutoFit/>
          </a:bodyPr>
          <a:lstStyle/>
          <a:p>
            <a:pPr marL="289560" marR="281940" lvl="0" indent="0" algn="ctr" defTabSz="914400" eaLnBrk="1" fontAlgn="auto" latinLnBrk="0" hangingPunct="1">
              <a:lnSpc>
                <a:spcPts val="4300"/>
              </a:lnSpc>
              <a:spcBef>
                <a:spcPts val="3165"/>
              </a:spcBef>
              <a:spcAft>
                <a:spcPts val="0"/>
              </a:spcAft>
              <a:buClrTx/>
              <a:buSzTx/>
              <a:buFontTx/>
              <a:buNone/>
              <a:tabLst/>
              <a:defRPr/>
            </a:pPr>
            <a:r>
              <a:rPr kumimoji="0" sz="3600" b="1" i="0" u="none" strike="noStrike" kern="0" cap="none" spc="-25" normalizeH="0" baseline="0" noProof="0" dirty="0">
                <a:ln>
                  <a:noFill/>
                </a:ln>
                <a:solidFill>
                  <a:srgbClr val="0070BF"/>
                </a:solidFill>
                <a:effectLst/>
                <a:uLnTx/>
                <a:uFillTx/>
                <a:latin typeface="Arial"/>
                <a:cs typeface="Arial"/>
              </a:rPr>
              <a:t>Low </a:t>
            </a:r>
            <a:r>
              <a:rPr kumimoji="0" sz="3600" b="1" i="0" u="none" strike="noStrike" kern="0" cap="none" spc="0" normalizeH="0" baseline="0" noProof="0" dirty="0">
                <a:ln>
                  <a:noFill/>
                </a:ln>
                <a:solidFill>
                  <a:srgbClr val="0070BF"/>
                </a:solidFill>
                <a:effectLst/>
                <a:uLnTx/>
                <a:uFillTx/>
                <a:latin typeface="Arial"/>
                <a:cs typeface="Arial"/>
              </a:rPr>
              <a:t>ROE</a:t>
            </a:r>
            <a:r>
              <a:rPr kumimoji="0" sz="3600" b="1" i="0" u="none" strike="noStrike" kern="0" cap="none" spc="-5" normalizeH="0" baseline="0" noProof="0" dirty="0">
                <a:ln>
                  <a:noFill/>
                </a:ln>
                <a:solidFill>
                  <a:srgbClr val="0070BF"/>
                </a:solidFill>
                <a:effectLst/>
                <a:uLnTx/>
                <a:uFillTx/>
                <a:latin typeface="Arial"/>
                <a:cs typeface="Arial"/>
              </a:rPr>
              <a:t> </a:t>
            </a:r>
            <a:r>
              <a:rPr kumimoji="0" sz="3600" b="1" i="0" u="none" strike="noStrike" kern="0" cap="none" spc="-25" normalizeH="0" baseline="0" noProof="0" dirty="0">
                <a:ln>
                  <a:noFill/>
                </a:ln>
                <a:solidFill>
                  <a:srgbClr val="0070BF"/>
                </a:solidFill>
                <a:effectLst/>
                <a:uLnTx/>
                <a:uFillTx/>
                <a:latin typeface="Arial"/>
                <a:cs typeface="Arial"/>
              </a:rPr>
              <a:t>of </a:t>
            </a:r>
            <a:r>
              <a:rPr kumimoji="0" sz="3600" b="1" i="0" u="none" strike="noStrike" kern="0" cap="none" spc="-20" normalizeH="0" baseline="0" noProof="0" dirty="0">
                <a:ln>
                  <a:noFill/>
                </a:ln>
                <a:solidFill>
                  <a:srgbClr val="0070BF"/>
                </a:solidFill>
                <a:effectLst/>
                <a:uLnTx/>
                <a:uFillTx/>
                <a:latin typeface="Arial"/>
                <a:cs typeface="Arial"/>
              </a:rPr>
              <a:t>8.5%</a:t>
            </a:r>
            <a:endParaRPr kumimoji="0" sz="3600" b="0" i="0" u="none" strike="noStrike" kern="0" cap="none" spc="0" normalizeH="0" baseline="0" noProof="0">
              <a:ln>
                <a:noFill/>
              </a:ln>
              <a:solidFill>
                <a:sysClr val="windowText" lastClr="000000"/>
              </a:solidFill>
              <a:effectLst/>
              <a:uLnTx/>
              <a:uFillTx/>
              <a:latin typeface="Arial"/>
              <a:cs typeface="Arial"/>
            </a:endParaRPr>
          </a:p>
          <a:p>
            <a:pPr marL="377190" marR="245745" lvl="0" indent="-285750" defTabSz="914400" eaLnBrk="1" fontAlgn="auto" latinLnBrk="0" hangingPunct="1">
              <a:lnSpc>
                <a:spcPct val="101400"/>
              </a:lnSpc>
              <a:spcBef>
                <a:spcPts val="1120"/>
              </a:spcBef>
              <a:spcAft>
                <a:spcPts val="0"/>
              </a:spcAft>
              <a:buClrTx/>
              <a:buSzTx/>
              <a:buFontTx/>
              <a:buChar char="•"/>
              <a:tabLst>
                <a:tab pos="376555" algn="l"/>
                <a:tab pos="377190" algn="l"/>
              </a:tabLst>
              <a:defRPr/>
            </a:pPr>
            <a:r>
              <a:rPr kumimoji="0" sz="1400" b="0" i="0" u="none" strike="noStrike" kern="0" cap="none" spc="0" normalizeH="0" baseline="0" noProof="0" dirty="0">
                <a:ln>
                  <a:noFill/>
                </a:ln>
                <a:solidFill>
                  <a:srgbClr val="3B3B3B"/>
                </a:solidFill>
                <a:effectLst/>
                <a:uLnTx/>
                <a:uFillTx/>
                <a:latin typeface="Arial"/>
                <a:cs typeface="Arial"/>
              </a:rPr>
              <a:t>Not</a:t>
            </a:r>
            <a:r>
              <a:rPr kumimoji="0" sz="1400" b="0" i="0" u="none" strike="noStrike" kern="0" cap="none" spc="-10"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a</a:t>
            </a:r>
            <a:r>
              <a:rPr kumimoji="0" sz="1400" b="0" i="0" u="none" strike="noStrike" kern="0" cap="none" spc="-10"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base</a:t>
            </a:r>
            <a:r>
              <a:rPr kumimoji="0" sz="1400" b="0" i="0" u="none" strike="noStrike" kern="0" cap="none" spc="-10" normalizeH="0" baseline="0" noProof="0" dirty="0">
                <a:ln>
                  <a:noFill/>
                </a:ln>
                <a:solidFill>
                  <a:srgbClr val="3B3B3B"/>
                </a:solidFill>
                <a:effectLst/>
                <a:uLnTx/>
                <a:uFillTx/>
                <a:latin typeface="Arial"/>
                <a:cs typeface="Arial"/>
              </a:rPr>
              <a:t> </a:t>
            </a:r>
            <a:r>
              <a:rPr kumimoji="0" sz="1400" b="0" i="0" u="none" strike="noStrike" kern="0" cap="none" spc="-20" normalizeH="0" baseline="0" noProof="0" dirty="0">
                <a:ln>
                  <a:noFill/>
                </a:ln>
                <a:solidFill>
                  <a:srgbClr val="3B3B3B"/>
                </a:solidFill>
                <a:effectLst/>
                <a:uLnTx/>
                <a:uFillTx/>
                <a:latin typeface="Arial"/>
                <a:cs typeface="Arial"/>
              </a:rPr>
              <a:t>ROE, </a:t>
            </a:r>
            <a:r>
              <a:rPr kumimoji="0" sz="1400" b="0" i="0" u="none" strike="noStrike" kern="0" cap="none" spc="0" normalizeH="0" baseline="0" noProof="0" dirty="0">
                <a:ln>
                  <a:noFill/>
                </a:ln>
                <a:solidFill>
                  <a:srgbClr val="3B3B3B"/>
                </a:solidFill>
                <a:effectLst/>
                <a:uLnTx/>
                <a:uFillTx/>
                <a:latin typeface="Arial"/>
                <a:cs typeface="Arial"/>
              </a:rPr>
              <a:t>this</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is</a:t>
            </a:r>
            <a:r>
              <a:rPr kumimoji="0" sz="1400" b="0" i="0" u="none" strike="noStrike" kern="0" cap="none" spc="-20"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the</a:t>
            </a:r>
            <a:r>
              <a:rPr kumimoji="0" sz="1400" b="0" i="0" u="none" strike="noStrike" kern="0" cap="none" spc="-15" normalizeH="0" baseline="0" noProof="0" dirty="0">
                <a:ln>
                  <a:noFill/>
                </a:ln>
                <a:solidFill>
                  <a:srgbClr val="3B3B3B"/>
                </a:solidFill>
                <a:effectLst/>
                <a:uLnTx/>
                <a:uFillTx/>
                <a:latin typeface="Arial"/>
                <a:cs typeface="Arial"/>
              </a:rPr>
              <a:t> </a:t>
            </a:r>
            <a:r>
              <a:rPr kumimoji="0" sz="1400" b="1" i="0" u="none" strike="noStrike" kern="0" cap="none" spc="0" normalizeH="0" baseline="0" noProof="0" dirty="0">
                <a:ln>
                  <a:noFill/>
                </a:ln>
                <a:solidFill>
                  <a:srgbClr val="3B3B3B"/>
                </a:solidFill>
                <a:effectLst/>
                <a:uLnTx/>
                <a:uFillTx/>
                <a:latin typeface="Arial"/>
                <a:cs typeface="Arial"/>
              </a:rPr>
              <a:t>full</a:t>
            </a:r>
            <a:r>
              <a:rPr kumimoji="0" sz="1400" b="1"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25" normalizeH="0" baseline="0" noProof="0" dirty="0">
                <a:ln>
                  <a:noFill/>
                </a:ln>
                <a:solidFill>
                  <a:srgbClr val="3B3B3B"/>
                </a:solidFill>
                <a:effectLst/>
                <a:uLnTx/>
                <a:uFillTx/>
                <a:latin typeface="Arial"/>
                <a:cs typeface="Arial"/>
              </a:rPr>
              <a:t>ROE</a:t>
            </a:r>
            <a:endParaRPr kumimoji="0" sz="1400" b="0" i="0" u="none" strike="noStrike" kern="0" cap="none" spc="0" normalizeH="0" baseline="0" noProof="0">
              <a:ln>
                <a:noFill/>
              </a:ln>
              <a:solidFill>
                <a:sysClr val="windowText" lastClr="000000"/>
              </a:solidFill>
              <a:effectLst/>
              <a:uLnTx/>
              <a:uFillTx/>
              <a:latin typeface="Arial"/>
              <a:cs typeface="Arial"/>
            </a:endParaRPr>
          </a:p>
          <a:p>
            <a:pPr marL="377190" marR="343535" lvl="0" indent="-285750" defTabSz="914400" eaLnBrk="1" fontAlgn="auto" latinLnBrk="0" hangingPunct="1">
              <a:lnSpc>
                <a:spcPts val="1700"/>
              </a:lnSpc>
              <a:spcBef>
                <a:spcPts val="40"/>
              </a:spcBef>
              <a:spcAft>
                <a:spcPts val="0"/>
              </a:spcAft>
              <a:buClrTx/>
              <a:buSzTx/>
              <a:buFontTx/>
              <a:buChar char="•"/>
              <a:tabLst>
                <a:tab pos="376555" algn="l"/>
                <a:tab pos="377190" algn="l"/>
              </a:tabLst>
              <a:defRPr/>
            </a:pPr>
            <a:r>
              <a:rPr kumimoji="0" sz="1400" b="0" i="0" u="none" strike="noStrike" kern="0" cap="none" spc="0" normalizeH="0" baseline="0" noProof="0" dirty="0">
                <a:ln>
                  <a:noFill/>
                </a:ln>
                <a:solidFill>
                  <a:srgbClr val="3B3B3B"/>
                </a:solidFill>
                <a:effectLst/>
                <a:uLnTx/>
                <a:uFillTx/>
                <a:latin typeface="Arial"/>
                <a:cs typeface="Arial"/>
              </a:rPr>
              <a:t>ROE</a:t>
            </a:r>
            <a:r>
              <a:rPr kumimoji="0" sz="1400" b="0" i="0" u="none" strike="noStrike" kern="0" cap="none" spc="-10"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is</a:t>
            </a:r>
            <a:r>
              <a:rPr kumimoji="0" sz="1400" b="0" i="0" u="none" strike="noStrike" kern="0" cap="none" spc="-10"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for</a:t>
            </a:r>
            <a:r>
              <a:rPr kumimoji="0" sz="1400" b="0" i="0" u="none" strike="noStrike" kern="0" cap="none" spc="-10" normalizeH="0" baseline="0" noProof="0" dirty="0">
                <a:ln>
                  <a:noFill/>
                </a:ln>
                <a:solidFill>
                  <a:srgbClr val="3B3B3B"/>
                </a:solidFill>
                <a:effectLst/>
                <a:uLnTx/>
                <a:uFillTx/>
                <a:latin typeface="Arial"/>
                <a:cs typeface="Arial"/>
              </a:rPr>
              <a:t> project </a:t>
            </a:r>
            <a:r>
              <a:rPr kumimoji="0" sz="1400" b="0" i="0" u="none" strike="noStrike" kern="0" cap="none" spc="0" normalizeH="0" baseline="0" noProof="0" dirty="0">
                <a:ln>
                  <a:noFill/>
                </a:ln>
                <a:solidFill>
                  <a:srgbClr val="3B3B3B"/>
                </a:solidFill>
                <a:effectLst/>
                <a:uLnTx/>
                <a:uFillTx/>
                <a:latin typeface="Arial"/>
                <a:cs typeface="Arial"/>
              </a:rPr>
              <a:t>life;</a:t>
            </a:r>
            <a:r>
              <a:rPr kumimoji="0" sz="1400" b="0" i="0" u="none" strike="noStrike" kern="0" cap="none" spc="-25" normalizeH="0" baseline="0" noProof="0" dirty="0">
                <a:ln>
                  <a:noFill/>
                </a:ln>
                <a:solidFill>
                  <a:srgbClr val="3B3B3B"/>
                </a:solidFill>
                <a:effectLst/>
                <a:uLnTx/>
                <a:uFillTx/>
                <a:latin typeface="Arial"/>
                <a:cs typeface="Arial"/>
              </a:rPr>
              <a:t> </a:t>
            </a:r>
            <a:r>
              <a:rPr kumimoji="0" sz="1400" b="0" i="0" u="none" strike="noStrike" kern="0" cap="none" spc="-20" normalizeH="0" baseline="0" noProof="0" dirty="0">
                <a:ln>
                  <a:noFill/>
                </a:ln>
                <a:solidFill>
                  <a:srgbClr val="3B3B3B"/>
                </a:solidFill>
                <a:effectLst/>
                <a:uLnTx/>
                <a:uFillTx/>
                <a:latin typeface="Arial"/>
                <a:cs typeface="Arial"/>
              </a:rPr>
              <a:t>FERC</a:t>
            </a:r>
            <a:endParaRPr kumimoji="0" sz="1400" b="0" i="0" u="none" strike="noStrike" kern="0" cap="none" spc="0" normalizeH="0" baseline="0" noProof="0">
              <a:ln>
                <a:noFill/>
              </a:ln>
              <a:solidFill>
                <a:sysClr val="windowText" lastClr="000000"/>
              </a:solidFill>
              <a:effectLst/>
              <a:uLnTx/>
              <a:uFillTx/>
              <a:latin typeface="Arial"/>
              <a:cs typeface="Arial"/>
            </a:endParaRPr>
          </a:p>
          <a:p>
            <a:pPr marL="377190" marR="0" lvl="0" indent="0" defTabSz="914400" eaLnBrk="1" fontAlgn="auto" latinLnBrk="0" hangingPunct="1">
              <a:lnSpc>
                <a:spcPts val="1550"/>
              </a:lnSpc>
              <a:spcBef>
                <a:spcPts val="0"/>
              </a:spcBef>
              <a:spcAft>
                <a:spcPts val="0"/>
              </a:spcAft>
              <a:buClrTx/>
              <a:buSzTx/>
              <a:buFontTx/>
              <a:buNone/>
              <a:tabLst/>
              <a:defRPr/>
            </a:pPr>
            <a:r>
              <a:rPr kumimoji="0" sz="1400" b="0" i="0" u="none" strike="noStrike" kern="0" cap="none" spc="0" normalizeH="0" baseline="0" noProof="0" dirty="0">
                <a:ln>
                  <a:noFill/>
                </a:ln>
                <a:solidFill>
                  <a:srgbClr val="3B3B3B"/>
                </a:solidFill>
                <a:effectLst/>
                <a:uLnTx/>
                <a:uFillTx/>
                <a:latin typeface="Arial"/>
                <a:cs typeface="Arial"/>
              </a:rPr>
              <a:t>rate</a:t>
            </a:r>
            <a:r>
              <a:rPr kumimoji="0" sz="1400" b="0" i="0" u="none" strike="noStrike" kern="0" cap="none" spc="-3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adjustments</a:t>
            </a:r>
            <a:r>
              <a:rPr kumimoji="0" sz="1400" b="0" i="0" u="none" strike="noStrike" kern="0" cap="none" spc="-30" normalizeH="0" baseline="0" noProof="0" dirty="0">
                <a:ln>
                  <a:noFill/>
                </a:ln>
                <a:solidFill>
                  <a:srgbClr val="3B3B3B"/>
                </a:solidFill>
                <a:effectLst/>
                <a:uLnTx/>
                <a:uFillTx/>
                <a:latin typeface="Arial"/>
                <a:cs typeface="Arial"/>
              </a:rPr>
              <a:t> </a:t>
            </a:r>
            <a:r>
              <a:rPr kumimoji="0" sz="1400" b="0" i="0" u="none" strike="noStrike" kern="0" cap="none" spc="-25" normalizeH="0" baseline="0" noProof="0" dirty="0">
                <a:ln>
                  <a:noFill/>
                </a:ln>
                <a:solidFill>
                  <a:srgbClr val="3B3B3B"/>
                </a:solidFill>
                <a:effectLst/>
                <a:uLnTx/>
                <a:uFillTx/>
                <a:latin typeface="Arial"/>
                <a:cs typeface="Arial"/>
              </a:rPr>
              <a:t>are</a:t>
            </a:r>
            <a:endParaRPr kumimoji="0" sz="1400" b="0" i="0" u="none" strike="noStrike" kern="0" cap="none" spc="0" normalizeH="0" baseline="0" noProof="0">
              <a:ln>
                <a:noFill/>
              </a:ln>
              <a:solidFill>
                <a:sysClr val="windowText" lastClr="000000"/>
              </a:solidFill>
              <a:effectLst/>
              <a:uLnTx/>
              <a:uFillTx/>
              <a:latin typeface="Arial"/>
              <a:cs typeface="Arial"/>
            </a:endParaRPr>
          </a:p>
          <a:p>
            <a:pPr marL="377190" marR="0" lvl="0" indent="0" defTabSz="914400" eaLnBrk="1" fontAlgn="auto" latinLnBrk="0" hangingPunct="1">
              <a:lnSpc>
                <a:spcPct val="100000"/>
              </a:lnSpc>
              <a:spcBef>
                <a:spcPts val="25"/>
              </a:spcBef>
              <a:spcAft>
                <a:spcPts val="0"/>
              </a:spcAft>
              <a:buClrTx/>
              <a:buSzTx/>
              <a:buFontTx/>
              <a:buNone/>
              <a:tabLst/>
              <a:defRPr/>
            </a:pPr>
            <a:r>
              <a:rPr kumimoji="0" sz="1400" b="0" i="0" u="none" strike="noStrike" kern="0" cap="none" spc="-10" normalizeH="0" baseline="0" noProof="0" dirty="0">
                <a:ln>
                  <a:noFill/>
                </a:ln>
                <a:solidFill>
                  <a:srgbClr val="3B3B3B"/>
                </a:solidFill>
                <a:effectLst/>
                <a:uLnTx/>
                <a:uFillTx/>
                <a:latin typeface="Arial"/>
                <a:cs typeface="Arial"/>
              </a:rPr>
              <a:t>waived</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3325439" y="2247290"/>
            <a:ext cx="1828800" cy="1828800"/>
          </a:xfrm>
          <a:prstGeom prst="rect">
            <a:avLst/>
          </a:prstGeom>
          <a:solidFill>
            <a:srgbClr val="BFE5FF"/>
          </a:solidFill>
        </p:spPr>
        <p:txBody>
          <a:bodyPr vert="horz" wrap="square" lIns="0" tIns="4445" rIns="0" bIns="0" rtlCol="0">
            <a:spAutoFit/>
          </a:bodyPr>
          <a:lstStyle/>
          <a:p>
            <a:pPr marL="0" marR="0" lvl="0" indent="0" defTabSz="914400" eaLnBrk="1" fontAlgn="auto" latinLnBrk="0" hangingPunct="1">
              <a:lnSpc>
                <a:spcPct val="100000"/>
              </a:lnSpc>
              <a:spcBef>
                <a:spcPts val="35"/>
              </a:spcBef>
              <a:spcAft>
                <a:spcPts val="0"/>
              </a:spcAft>
              <a:buClrTx/>
              <a:buSzTx/>
              <a:buFontTx/>
              <a:buNone/>
              <a:tabLst/>
              <a:defRPr/>
            </a:pPr>
            <a:endParaRPr kumimoji="0" sz="2250" b="0" i="0" u="none" strike="noStrike" kern="0" cap="none" spc="0" normalizeH="0" baseline="0" noProof="0">
              <a:ln>
                <a:noFill/>
              </a:ln>
              <a:solidFill>
                <a:sysClr val="windowText" lastClr="000000"/>
              </a:solidFill>
              <a:effectLst/>
              <a:uLnTx/>
              <a:uFillTx/>
              <a:latin typeface="Times New Roman"/>
              <a:cs typeface="Times New Roman"/>
            </a:endParaRPr>
          </a:p>
          <a:p>
            <a:pPr marL="101600" marR="93345" lvl="0" indent="0" algn="ctr" defTabSz="914400" eaLnBrk="1" fontAlgn="auto" latinLnBrk="0" hangingPunct="1">
              <a:lnSpc>
                <a:spcPts val="2110"/>
              </a:lnSpc>
              <a:spcBef>
                <a:spcPts val="0"/>
              </a:spcBef>
              <a:spcAft>
                <a:spcPts val="0"/>
              </a:spcAft>
              <a:buClrTx/>
              <a:buSzTx/>
              <a:buFontTx/>
              <a:buNone/>
              <a:tabLst/>
              <a:defRPr/>
            </a:pPr>
            <a:r>
              <a:rPr kumimoji="0" sz="1800" b="1" i="0" u="none" strike="noStrike" kern="0" cap="none" spc="0" normalizeH="0" baseline="0" noProof="0" dirty="0">
                <a:ln>
                  <a:noFill/>
                </a:ln>
                <a:solidFill>
                  <a:srgbClr val="0070BF"/>
                </a:solidFill>
                <a:effectLst/>
                <a:uLnTx/>
                <a:uFillTx/>
                <a:latin typeface="Arial"/>
                <a:cs typeface="Arial"/>
              </a:rPr>
              <a:t>No</a:t>
            </a:r>
            <a:r>
              <a:rPr kumimoji="0" sz="1800" b="1" i="0" u="none" strike="noStrike" kern="0" cap="none" spc="-5" normalizeH="0" baseline="0" noProof="0" dirty="0">
                <a:ln>
                  <a:noFill/>
                </a:ln>
                <a:solidFill>
                  <a:srgbClr val="0070BF"/>
                </a:solidFill>
                <a:effectLst/>
                <a:uLnTx/>
                <a:uFillTx/>
                <a:latin typeface="Arial"/>
                <a:cs typeface="Arial"/>
              </a:rPr>
              <a:t> </a:t>
            </a:r>
            <a:r>
              <a:rPr kumimoji="0" sz="1800" b="1" i="0" u="none" strike="noStrike" kern="0" cap="none" spc="-10" normalizeH="0" baseline="0" noProof="0" dirty="0">
                <a:ln>
                  <a:noFill/>
                </a:ln>
                <a:solidFill>
                  <a:srgbClr val="0070BF"/>
                </a:solidFill>
                <a:effectLst/>
                <a:uLnTx/>
                <a:uFillTx/>
                <a:latin typeface="Arial"/>
                <a:cs typeface="Arial"/>
              </a:rPr>
              <a:t>Incentive </a:t>
            </a:r>
            <a:r>
              <a:rPr kumimoji="0" sz="1800" b="1" i="0" u="none" strike="noStrike" kern="0" cap="none" spc="0" normalizeH="0" baseline="0" noProof="0" dirty="0">
                <a:ln>
                  <a:noFill/>
                </a:ln>
                <a:solidFill>
                  <a:srgbClr val="0070BF"/>
                </a:solidFill>
                <a:effectLst/>
                <a:uLnTx/>
                <a:uFillTx/>
                <a:latin typeface="Arial"/>
                <a:cs typeface="Arial"/>
              </a:rPr>
              <a:t>Adders</a:t>
            </a:r>
            <a:r>
              <a:rPr kumimoji="0" sz="1800" b="1" i="0" u="none" strike="noStrike" kern="0" cap="none" spc="-10" normalizeH="0" baseline="0" noProof="0" dirty="0">
                <a:ln>
                  <a:noFill/>
                </a:ln>
                <a:solidFill>
                  <a:srgbClr val="0070BF"/>
                </a:solidFill>
                <a:effectLst/>
                <a:uLnTx/>
                <a:uFillTx/>
                <a:latin typeface="Arial"/>
                <a:cs typeface="Arial"/>
              </a:rPr>
              <a:t> </a:t>
            </a:r>
            <a:r>
              <a:rPr kumimoji="0" sz="1800" b="1" i="0" u="none" strike="noStrike" kern="0" cap="none" spc="0" normalizeH="0" baseline="0" noProof="0" dirty="0">
                <a:ln>
                  <a:noFill/>
                </a:ln>
                <a:solidFill>
                  <a:srgbClr val="0070BF"/>
                </a:solidFill>
                <a:effectLst/>
                <a:uLnTx/>
                <a:uFillTx/>
                <a:latin typeface="Arial"/>
                <a:cs typeface="Arial"/>
              </a:rPr>
              <a:t>to </a:t>
            </a:r>
            <a:r>
              <a:rPr kumimoji="0" sz="1800" b="1" i="0" u="none" strike="noStrike" kern="0" cap="none" spc="-25" normalizeH="0" baseline="0" noProof="0" dirty="0">
                <a:ln>
                  <a:noFill/>
                </a:ln>
                <a:solidFill>
                  <a:srgbClr val="0070BF"/>
                </a:solidFill>
                <a:effectLst/>
                <a:uLnTx/>
                <a:uFillTx/>
                <a:latin typeface="Arial"/>
                <a:cs typeface="Arial"/>
              </a:rPr>
              <a:t>ROE</a:t>
            </a:r>
            <a:endParaRPr kumimoji="0" sz="1800" b="0" i="0" u="none" strike="noStrike" kern="0" cap="none" spc="0" normalizeH="0" baseline="0" noProof="0">
              <a:ln>
                <a:noFill/>
              </a:ln>
              <a:solidFill>
                <a:sysClr val="windowText" lastClr="000000"/>
              </a:solidFill>
              <a:effectLst/>
              <a:uLnTx/>
              <a:uFillTx/>
              <a:latin typeface="Arial"/>
              <a:cs typeface="Arial"/>
            </a:endParaRPr>
          </a:p>
          <a:p>
            <a:pPr marL="601980" marR="120650" lvl="0" indent="-474980" defTabSz="914400" eaLnBrk="1" fontAlgn="auto" latinLnBrk="0" hangingPunct="1">
              <a:lnSpc>
                <a:spcPts val="1700"/>
              </a:lnSpc>
              <a:spcBef>
                <a:spcPts val="20"/>
              </a:spcBef>
              <a:spcAft>
                <a:spcPts val="0"/>
              </a:spcAft>
              <a:buClrTx/>
              <a:buSzTx/>
              <a:buFontTx/>
              <a:buNone/>
              <a:tabLst/>
              <a:defRPr/>
            </a:pPr>
            <a:r>
              <a:rPr kumimoji="0" sz="1400" b="0" i="0" u="none" strike="noStrike" kern="0" cap="none" spc="0" normalizeH="0" baseline="0" noProof="0" dirty="0">
                <a:ln>
                  <a:noFill/>
                </a:ln>
                <a:solidFill>
                  <a:srgbClr val="3B3B3B"/>
                </a:solidFill>
                <a:effectLst/>
                <a:uLnTx/>
                <a:uFillTx/>
                <a:latin typeface="Arial"/>
                <a:cs typeface="Arial"/>
              </a:rPr>
              <a:t>e.g.</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no</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50</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BP</a:t>
            </a:r>
            <a:r>
              <a:rPr kumimoji="0" sz="1400" b="0" i="0" u="none" strike="noStrike" kern="0" cap="none" spc="-30" normalizeH="0" baseline="0" noProof="0" dirty="0">
                <a:ln>
                  <a:noFill/>
                </a:ln>
                <a:solidFill>
                  <a:srgbClr val="3B3B3B"/>
                </a:solidFill>
                <a:effectLst/>
                <a:uLnTx/>
                <a:uFillTx/>
                <a:latin typeface="Arial"/>
                <a:cs typeface="Arial"/>
              </a:rPr>
              <a:t> </a:t>
            </a:r>
            <a:r>
              <a:rPr kumimoji="0" sz="1400" b="0" i="0" u="none" strike="noStrike" kern="0" cap="none" spc="-10" normalizeH="0" baseline="0" noProof="0" dirty="0">
                <a:ln>
                  <a:noFill/>
                </a:ln>
                <a:solidFill>
                  <a:srgbClr val="3B3B3B"/>
                </a:solidFill>
                <a:effectLst/>
                <a:uLnTx/>
                <a:uFillTx/>
                <a:latin typeface="Arial"/>
                <a:cs typeface="Arial"/>
              </a:rPr>
              <a:t>adder </a:t>
            </a:r>
            <a:r>
              <a:rPr kumimoji="0" sz="1400" b="0" i="0" u="none" strike="noStrike" kern="0" cap="none" spc="0" normalizeH="0" baseline="0" noProof="0" dirty="0">
                <a:ln>
                  <a:noFill/>
                </a:ln>
                <a:solidFill>
                  <a:srgbClr val="3B3B3B"/>
                </a:solidFill>
                <a:effectLst/>
                <a:uLnTx/>
                <a:uFillTx/>
                <a:latin typeface="Arial"/>
                <a:cs typeface="Arial"/>
              </a:rPr>
              <a:t>for</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25" normalizeH="0" baseline="0" noProof="0" dirty="0">
                <a:ln>
                  <a:noFill/>
                </a:ln>
                <a:solidFill>
                  <a:srgbClr val="3B3B3B"/>
                </a:solidFill>
                <a:effectLst/>
                <a:uLnTx/>
                <a:uFillTx/>
                <a:latin typeface="Arial"/>
                <a:cs typeface="Arial"/>
              </a:rPr>
              <a:t>RTO</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ts val="1530"/>
              </a:lnSpc>
              <a:spcBef>
                <a:spcPts val="0"/>
              </a:spcBef>
              <a:spcAft>
                <a:spcPts val="0"/>
              </a:spcAft>
              <a:buClrTx/>
              <a:buSzTx/>
              <a:buFontTx/>
              <a:buNone/>
              <a:tabLst/>
              <a:defRPr/>
            </a:pPr>
            <a:r>
              <a:rPr kumimoji="0" sz="1400" b="0" i="0" u="none" strike="noStrike" kern="0" cap="none" spc="-10" normalizeH="0" baseline="0" noProof="0" dirty="0">
                <a:ln>
                  <a:noFill/>
                </a:ln>
                <a:solidFill>
                  <a:srgbClr val="3B3B3B"/>
                </a:solidFill>
                <a:effectLst/>
                <a:uLnTx/>
                <a:uFillTx/>
                <a:latin typeface="Arial"/>
                <a:cs typeface="Arial"/>
              </a:rPr>
              <a:t>membership</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p:nvPr/>
        </p:nvSpPr>
        <p:spPr>
          <a:xfrm>
            <a:off x="5334808" y="2257427"/>
            <a:ext cx="1828800" cy="1828800"/>
          </a:xfrm>
          <a:prstGeom prst="rect">
            <a:avLst/>
          </a:prstGeom>
          <a:solidFill>
            <a:srgbClr val="BFE5FF"/>
          </a:solidFill>
        </p:spPr>
        <p:txBody>
          <a:bodyPr vert="horz" wrap="square" lIns="0" tIns="5715" rIns="0" bIns="0" rtlCol="0">
            <a:spAutoFit/>
          </a:bodyPr>
          <a:lstStyle/>
          <a:p>
            <a:pPr marL="0" marR="0" lvl="0" indent="0" defTabSz="914400" eaLnBrk="1" fontAlgn="auto" latinLnBrk="0" hangingPunct="1">
              <a:lnSpc>
                <a:spcPct val="100000"/>
              </a:lnSpc>
              <a:spcBef>
                <a:spcPts val="45"/>
              </a:spcBef>
              <a:spcAft>
                <a:spcPts val="0"/>
              </a:spcAft>
              <a:buClrTx/>
              <a:buSzTx/>
              <a:buFontTx/>
              <a:buNone/>
              <a:tabLst/>
              <a:defRPr/>
            </a:pPr>
            <a:endParaRPr kumimoji="0" sz="2500" b="0" i="0" u="none" strike="noStrike" kern="0" cap="none" spc="0" normalizeH="0" baseline="0" noProof="0">
              <a:ln>
                <a:noFill/>
              </a:ln>
              <a:solidFill>
                <a:sysClr val="windowText" lastClr="000000"/>
              </a:solidFill>
              <a:effectLst/>
              <a:uLnTx/>
              <a:uFillTx/>
              <a:latin typeface="Times New Roman"/>
              <a:cs typeface="Times New Roman"/>
            </a:endParaRPr>
          </a:p>
          <a:p>
            <a:pPr marL="120014" marR="112395" lvl="0" indent="0" algn="ctr" defTabSz="914400" eaLnBrk="1" fontAlgn="auto" latinLnBrk="0" hangingPunct="1">
              <a:lnSpc>
                <a:spcPct val="98500"/>
              </a:lnSpc>
              <a:spcBef>
                <a:spcPts val="0"/>
              </a:spcBef>
              <a:spcAft>
                <a:spcPts val="0"/>
              </a:spcAft>
              <a:buClrTx/>
              <a:buSzTx/>
              <a:buFontTx/>
              <a:buNone/>
              <a:tabLst/>
              <a:defRPr/>
            </a:pPr>
            <a:r>
              <a:rPr kumimoji="0" sz="1800" b="1" i="0" u="none" strike="noStrike" kern="0" cap="none" spc="0" normalizeH="0" baseline="0" noProof="0" dirty="0">
                <a:ln>
                  <a:noFill/>
                </a:ln>
                <a:solidFill>
                  <a:srgbClr val="0070BF"/>
                </a:solidFill>
                <a:effectLst/>
                <a:uLnTx/>
                <a:uFillTx/>
                <a:latin typeface="Arial"/>
                <a:cs typeface="Arial"/>
              </a:rPr>
              <a:t>Declining</a:t>
            </a:r>
            <a:r>
              <a:rPr kumimoji="0" sz="1800" b="1" i="0" u="none" strike="noStrike" kern="0" cap="none" spc="-10" normalizeH="0" baseline="0" noProof="0" dirty="0">
                <a:ln>
                  <a:noFill/>
                </a:ln>
                <a:solidFill>
                  <a:srgbClr val="0070BF"/>
                </a:solidFill>
                <a:effectLst/>
                <a:uLnTx/>
                <a:uFillTx/>
                <a:latin typeface="Arial"/>
                <a:cs typeface="Arial"/>
              </a:rPr>
              <a:t> </a:t>
            </a:r>
            <a:r>
              <a:rPr kumimoji="0" sz="1800" b="1" i="0" u="none" strike="noStrike" kern="0" cap="none" spc="-25" normalizeH="0" baseline="0" noProof="0" dirty="0">
                <a:ln>
                  <a:noFill/>
                </a:ln>
                <a:solidFill>
                  <a:srgbClr val="0070BF"/>
                </a:solidFill>
                <a:effectLst/>
                <a:uLnTx/>
                <a:uFillTx/>
                <a:latin typeface="Arial"/>
                <a:cs typeface="Arial"/>
              </a:rPr>
              <a:t>ROE </a:t>
            </a:r>
            <a:r>
              <a:rPr kumimoji="0" sz="1800" b="1" i="0" u="none" strike="noStrike" kern="0" cap="none" spc="0" normalizeH="0" baseline="0" noProof="0" dirty="0">
                <a:ln>
                  <a:noFill/>
                </a:ln>
                <a:solidFill>
                  <a:srgbClr val="0070BF"/>
                </a:solidFill>
                <a:effectLst/>
                <a:uLnTx/>
                <a:uFillTx/>
                <a:latin typeface="Arial"/>
                <a:cs typeface="Arial"/>
              </a:rPr>
              <a:t>if</a:t>
            </a:r>
            <a:r>
              <a:rPr kumimoji="0" sz="1800" b="1" i="0" u="none" strike="noStrike" kern="0" cap="none" spc="-20" normalizeH="0" baseline="0" noProof="0" dirty="0">
                <a:ln>
                  <a:noFill/>
                </a:ln>
                <a:solidFill>
                  <a:srgbClr val="0070BF"/>
                </a:solidFill>
                <a:effectLst/>
                <a:uLnTx/>
                <a:uFillTx/>
                <a:latin typeface="Arial"/>
                <a:cs typeface="Arial"/>
              </a:rPr>
              <a:t> </a:t>
            </a:r>
            <a:r>
              <a:rPr kumimoji="0" sz="1800" b="1" i="0" u="none" strike="noStrike" kern="0" cap="none" spc="0" normalizeH="0" baseline="0" noProof="0" dirty="0">
                <a:ln>
                  <a:noFill/>
                </a:ln>
                <a:solidFill>
                  <a:srgbClr val="0070BF"/>
                </a:solidFill>
                <a:effectLst/>
                <a:uLnTx/>
                <a:uFillTx/>
                <a:latin typeface="Arial"/>
                <a:cs typeface="Arial"/>
              </a:rPr>
              <a:t>actual</a:t>
            </a:r>
            <a:r>
              <a:rPr kumimoji="0" sz="1800" b="1" i="0" u="none" strike="noStrike" kern="0" cap="none" spc="-5" normalizeH="0" baseline="0" noProof="0" dirty="0">
                <a:ln>
                  <a:noFill/>
                </a:ln>
                <a:solidFill>
                  <a:srgbClr val="0070BF"/>
                </a:solidFill>
                <a:effectLst/>
                <a:uLnTx/>
                <a:uFillTx/>
                <a:latin typeface="Arial"/>
                <a:cs typeface="Arial"/>
              </a:rPr>
              <a:t> </a:t>
            </a:r>
            <a:r>
              <a:rPr kumimoji="0" sz="1800" b="1" i="0" u="none" strike="noStrike" kern="0" cap="none" spc="-10" normalizeH="0" baseline="0" noProof="0" dirty="0">
                <a:ln>
                  <a:noFill/>
                </a:ln>
                <a:solidFill>
                  <a:srgbClr val="0070BF"/>
                </a:solidFill>
                <a:effectLst/>
                <a:uLnTx/>
                <a:uFillTx/>
                <a:latin typeface="Arial"/>
                <a:cs typeface="Arial"/>
              </a:rPr>
              <a:t>costs </a:t>
            </a:r>
            <a:r>
              <a:rPr kumimoji="0" sz="1800" b="1" i="0" u="none" strike="noStrike" kern="0" cap="none" spc="0" normalizeH="0" baseline="0" noProof="0" dirty="0">
                <a:ln>
                  <a:noFill/>
                </a:ln>
                <a:solidFill>
                  <a:srgbClr val="0070BF"/>
                </a:solidFill>
                <a:effectLst/>
                <a:uLnTx/>
                <a:uFillTx/>
                <a:latin typeface="Arial"/>
                <a:cs typeface="Arial"/>
              </a:rPr>
              <a:t>exceed</a:t>
            </a:r>
            <a:r>
              <a:rPr kumimoji="0" sz="1800" b="1" i="0" u="none" strike="noStrike" kern="0" cap="none" spc="-25" normalizeH="0" baseline="0" noProof="0" dirty="0">
                <a:ln>
                  <a:noFill/>
                </a:ln>
                <a:solidFill>
                  <a:srgbClr val="0070BF"/>
                </a:solidFill>
                <a:effectLst/>
                <a:uLnTx/>
                <a:uFillTx/>
                <a:latin typeface="Arial"/>
                <a:cs typeface="Arial"/>
              </a:rPr>
              <a:t> bid </a:t>
            </a:r>
            <a:r>
              <a:rPr kumimoji="0" sz="1800" b="1" i="0" u="none" strike="noStrike" kern="0" cap="none" spc="-10" normalizeH="0" baseline="0" noProof="0" dirty="0">
                <a:ln>
                  <a:noFill/>
                </a:ln>
                <a:solidFill>
                  <a:srgbClr val="0070BF"/>
                </a:solidFill>
                <a:effectLst/>
                <a:uLnTx/>
                <a:uFillTx/>
                <a:latin typeface="Arial"/>
                <a:cs typeface="Arial"/>
              </a:rPr>
              <a:t>estimates</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p:nvPr/>
        </p:nvSpPr>
        <p:spPr>
          <a:xfrm>
            <a:off x="3325439" y="4255560"/>
            <a:ext cx="1824355" cy="1828800"/>
          </a:xfrm>
          <a:prstGeom prst="rect">
            <a:avLst/>
          </a:prstGeom>
          <a:solidFill>
            <a:srgbClr val="BFE5FF"/>
          </a:solidFill>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Times New Roman"/>
              <a:cs typeface="Times New Roman"/>
            </a:endParaRPr>
          </a:p>
          <a:p>
            <a:pPr marL="549910" marR="104775" lvl="0" indent="-438150" defTabSz="914400" eaLnBrk="1" fontAlgn="auto" latinLnBrk="0" hangingPunct="1">
              <a:lnSpc>
                <a:spcPts val="2110"/>
              </a:lnSpc>
              <a:spcBef>
                <a:spcPts val="1165"/>
              </a:spcBef>
              <a:spcAft>
                <a:spcPts val="0"/>
              </a:spcAft>
              <a:buClrTx/>
              <a:buSzTx/>
              <a:buFontTx/>
              <a:buNone/>
              <a:tabLst/>
              <a:defRPr/>
            </a:pPr>
            <a:r>
              <a:rPr kumimoji="0" sz="1800" b="1" i="0" u="none" strike="noStrike" kern="0" cap="none" spc="0" normalizeH="0" baseline="0" noProof="0" dirty="0">
                <a:ln>
                  <a:noFill/>
                </a:ln>
                <a:solidFill>
                  <a:srgbClr val="0070BF"/>
                </a:solidFill>
                <a:effectLst/>
                <a:uLnTx/>
                <a:uFillTx/>
                <a:latin typeface="Arial"/>
                <a:cs typeface="Arial"/>
              </a:rPr>
              <a:t>Equity</a:t>
            </a:r>
            <a:r>
              <a:rPr kumimoji="0" sz="1800" b="1" i="0" u="none" strike="noStrike" kern="0" cap="none" spc="-25" normalizeH="0" baseline="0" noProof="0" dirty="0">
                <a:ln>
                  <a:noFill/>
                </a:ln>
                <a:solidFill>
                  <a:srgbClr val="0070BF"/>
                </a:solidFill>
                <a:effectLst/>
                <a:uLnTx/>
                <a:uFillTx/>
                <a:latin typeface="Arial"/>
                <a:cs typeface="Arial"/>
              </a:rPr>
              <a:t> </a:t>
            </a:r>
            <a:r>
              <a:rPr kumimoji="0" sz="1800" b="1" i="0" u="none" strike="noStrike" kern="0" cap="none" spc="-10" normalizeH="0" baseline="0" noProof="0" dirty="0">
                <a:ln>
                  <a:noFill/>
                </a:ln>
                <a:solidFill>
                  <a:srgbClr val="0070BF"/>
                </a:solidFill>
                <a:effectLst/>
                <a:uLnTx/>
                <a:uFillTx/>
                <a:latin typeface="Arial"/>
                <a:cs typeface="Arial"/>
              </a:rPr>
              <a:t>Capped </a:t>
            </a:r>
            <a:r>
              <a:rPr kumimoji="0" sz="1800" b="1" i="0" u="none" strike="noStrike" kern="0" cap="none" spc="0" normalizeH="0" baseline="0" noProof="0" dirty="0">
                <a:ln>
                  <a:noFill/>
                </a:ln>
                <a:solidFill>
                  <a:srgbClr val="0070BF"/>
                </a:solidFill>
                <a:effectLst/>
                <a:uLnTx/>
                <a:uFillTx/>
                <a:latin typeface="Arial"/>
                <a:cs typeface="Arial"/>
              </a:rPr>
              <a:t>at</a:t>
            </a:r>
            <a:r>
              <a:rPr kumimoji="0" sz="1800" b="1" i="0" u="none" strike="noStrike" kern="0" cap="none" spc="-5" normalizeH="0" baseline="0" noProof="0" dirty="0">
                <a:ln>
                  <a:noFill/>
                </a:ln>
                <a:solidFill>
                  <a:srgbClr val="0070BF"/>
                </a:solidFill>
                <a:effectLst/>
                <a:uLnTx/>
                <a:uFillTx/>
                <a:latin typeface="Arial"/>
                <a:cs typeface="Arial"/>
              </a:rPr>
              <a:t> </a:t>
            </a:r>
            <a:r>
              <a:rPr kumimoji="0" sz="1800" b="1" i="0" u="none" strike="noStrike" kern="0" cap="none" spc="-25" normalizeH="0" baseline="0" noProof="0" dirty="0">
                <a:ln>
                  <a:noFill/>
                </a:ln>
                <a:solidFill>
                  <a:srgbClr val="0070BF"/>
                </a:solidFill>
                <a:effectLst/>
                <a:uLnTx/>
                <a:uFillTx/>
                <a:latin typeface="Arial"/>
                <a:cs typeface="Arial"/>
              </a:rPr>
              <a:t>45%</a:t>
            </a:r>
            <a:endParaRPr kumimoji="0" sz="1800" b="0" i="0" u="none" strike="noStrike" kern="0" cap="none" spc="0" normalizeH="0" baseline="0" noProof="0">
              <a:ln>
                <a:noFill/>
              </a:ln>
              <a:solidFill>
                <a:sysClr val="windowText" lastClr="000000"/>
              </a:solidFill>
              <a:effectLst/>
              <a:uLnTx/>
              <a:uFillTx/>
              <a:latin typeface="Arial"/>
              <a:cs typeface="Arial"/>
            </a:endParaRPr>
          </a:p>
          <a:p>
            <a:pPr marL="635635" marR="114935" lvl="0" indent="-513080" defTabSz="914400" eaLnBrk="1" fontAlgn="auto" latinLnBrk="0" hangingPunct="1">
              <a:lnSpc>
                <a:spcPts val="1700"/>
              </a:lnSpc>
              <a:spcBef>
                <a:spcPts val="20"/>
              </a:spcBef>
              <a:spcAft>
                <a:spcPts val="0"/>
              </a:spcAft>
              <a:buClrTx/>
              <a:buSzTx/>
              <a:buFontTx/>
              <a:buNone/>
              <a:tabLst/>
              <a:defRPr/>
            </a:pPr>
            <a:r>
              <a:rPr kumimoji="0" sz="1400" b="0" i="0" u="none" strike="noStrike" kern="0" cap="none" spc="0" normalizeH="0" baseline="0" noProof="0" dirty="0">
                <a:ln>
                  <a:noFill/>
                </a:ln>
                <a:solidFill>
                  <a:srgbClr val="3B3B3B"/>
                </a:solidFill>
                <a:effectLst/>
                <a:uLnTx/>
                <a:uFillTx/>
                <a:latin typeface="Arial"/>
                <a:cs typeface="Arial"/>
              </a:rPr>
              <a:t>ROE</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applies</a:t>
            </a:r>
            <a:r>
              <a:rPr kumimoji="0" sz="1400" b="0" i="0" u="none" strike="noStrike" kern="0" cap="none" spc="-10"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to</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25" normalizeH="0" baseline="0" noProof="0" dirty="0">
                <a:ln>
                  <a:noFill/>
                </a:ln>
                <a:solidFill>
                  <a:srgbClr val="3B3B3B"/>
                </a:solidFill>
                <a:effectLst/>
                <a:uLnTx/>
                <a:uFillTx/>
                <a:latin typeface="Arial"/>
                <a:cs typeface="Arial"/>
              </a:rPr>
              <a:t>max </a:t>
            </a:r>
            <a:r>
              <a:rPr kumimoji="0" sz="1400" b="0" i="0" u="none" strike="noStrike" kern="0" cap="none" spc="0" normalizeH="0" baseline="0" noProof="0" dirty="0">
                <a:ln>
                  <a:noFill/>
                </a:ln>
                <a:solidFill>
                  <a:srgbClr val="3B3B3B"/>
                </a:solidFill>
                <a:effectLst/>
                <a:uLnTx/>
                <a:uFillTx/>
                <a:latin typeface="Arial"/>
                <a:cs typeface="Arial"/>
              </a:rPr>
              <a:t>of</a:t>
            </a:r>
            <a:r>
              <a:rPr kumimoji="0" sz="1400" b="0" i="0" u="none" strike="noStrike" kern="0" cap="none" spc="-10" normalizeH="0" baseline="0" noProof="0" dirty="0">
                <a:ln>
                  <a:noFill/>
                </a:ln>
                <a:solidFill>
                  <a:srgbClr val="3B3B3B"/>
                </a:solidFill>
                <a:effectLst/>
                <a:uLnTx/>
                <a:uFillTx/>
                <a:latin typeface="Arial"/>
                <a:cs typeface="Arial"/>
              </a:rPr>
              <a:t> </a:t>
            </a:r>
            <a:r>
              <a:rPr kumimoji="0" sz="1400" b="0" i="0" u="none" strike="noStrike" kern="0" cap="none" spc="-25" normalizeH="0" baseline="0" noProof="0" dirty="0">
                <a:ln>
                  <a:noFill/>
                </a:ln>
                <a:solidFill>
                  <a:srgbClr val="3B3B3B"/>
                </a:solidFill>
                <a:effectLst/>
                <a:uLnTx/>
                <a:uFillTx/>
                <a:latin typeface="Arial"/>
                <a:cs typeface="Arial"/>
              </a:rPr>
              <a:t>45%</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7344178" y="2262493"/>
            <a:ext cx="1828800" cy="1828800"/>
          </a:xfrm>
          <a:prstGeom prst="rect">
            <a:avLst/>
          </a:prstGeom>
          <a:solidFill>
            <a:srgbClr val="BFE5FF"/>
          </a:solidFill>
        </p:spPr>
        <p:txBody>
          <a:bodyPr vert="horz" wrap="square" lIns="0" tIns="6350" rIns="0" bIns="0" rtlCol="0">
            <a:spAutoFit/>
          </a:bodyPr>
          <a:lstStyle/>
          <a:p>
            <a:pPr marL="0" marR="0" lvl="0" indent="0" defTabSz="914400" eaLnBrk="1" fontAlgn="auto" latinLnBrk="0" hangingPunct="1">
              <a:lnSpc>
                <a:spcPct val="100000"/>
              </a:lnSpc>
              <a:spcBef>
                <a:spcPts val="50"/>
              </a:spcBef>
              <a:spcAft>
                <a:spcPts val="0"/>
              </a:spcAft>
              <a:buClrTx/>
              <a:buSzTx/>
              <a:buFontTx/>
              <a:buNone/>
              <a:tabLst/>
              <a:defRPr/>
            </a:pPr>
            <a:endParaRPr kumimoji="0" sz="2550" b="0" i="0" u="none" strike="noStrike" kern="0" cap="none" spc="0" normalizeH="0" baseline="0" noProof="0">
              <a:ln>
                <a:noFill/>
              </a:ln>
              <a:solidFill>
                <a:sysClr val="windowText" lastClr="000000"/>
              </a:solidFill>
              <a:effectLst/>
              <a:uLnTx/>
              <a:uFillTx/>
              <a:latin typeface="Times New Roman"/>
              <a:cs typeface="Times New Roman"/>
            </a:endParaRPr>
          </a:p>
          <a:p>
            <a:pPr marL="635000" marR="391795" lvl="0" indent="-234950" defTabSz="914400" eaLnBrk="1" fontAlgn="auto" latinLnBrk="0" hangingPunct="1">
              <a:lnSpc>
                <a:spcPts val="2110"/>
              </a:lnSpc>
              <a:spcBef>
                <a:spcPts val="0"/>
              </a:spcBef>
              <a:spcAft>
                <a:spcPts val="0"/>
              </a:spcAft>
              <a:buClrTx/>
              <a:buSzTx/>
              <a:buFontTx/>
              <a:buNone/>
              <a:tabLst/>
              <a:defRPr/>
            </a:pPr>
            <a:r>
              <a:rPr kumimoji="0" sz="1800" b="1" i="0" u="none" strike="noStrike" kern="0" cap="none" spc="-10" normalizeH="0" baseline="0" noProof="0" dirty="0">
                <a:ln>
                  <a:noFill/>
                </a:ln>
                <a:solidFill>
                  <a:srgbClr val="0070BF"/>
                </a:solidFill>
                <a:effectLst/>
                <a:uLnTx/>
                <a:uFillTx/>
                <a:latin typeface="Arial"/>
                <a:cs typeface="Arial"/>
              </a:rPr>
              <a:t>Declining </a:t>
            </a:r>
            <a:r>
              <a:rPr kumimoji="0" sz="1800" b="1" i="0" u="none" strike="noStrike" kern="0" cap="none" spc="-25" normalizeH="0" baseline="0" noProof="0" dirty="0">
                <a:ln>
                  <a:noFill/>
                </a:ln>
                <a:solidFill>
                  <a:srgbClr val="0070BF"/>
                </a:solidFill>
                <a:effectLst/>
                <a:uLnTx/>
                <a:uFillTx/>
                <a:latin typeface="Arial"/>
                <a:cs typeface="Arial"/>
              </a:rPr>
              <a:t>ROE</a:t>
            </a:r>
            <a:endParaRPr kumimoji="0" sz="1800" b="0" i="0" u="none" strike="noStrike" kern="0" cap="none" spc="0" normalizeH="0" baseline="0" noProof="0">
              <a:ln>
                <a:noFill/>
              </a:ln>
              <a:solidFill>
                <a:sysClr val="windowText" lastClr="000000"/>
              </a:solidFill>
              <a:effectLst/>
              <a:uLnTx/>
              <a:uFillTx/>
              <a:latin typeface="Arial"/>
              <a:cs typeface="Arial"/>
            </a:endParaRPr>
          </a:p>
          <a:p>
            <a:pPr marL="546100" marR="245745" lvl="0" indent="-355600" defTabSz="914400" eaLnBrk="1" fontAlgn="auto" latinLnBrk="0" hangingPunct="1">
              <a:lnSpc>
                <a:spcPts val="2110"/>
              </a:lnSpc>
              <a:spcBef>
                <a:spcPts val="75"/>
              </a:spcBef>
              <a:spcAft>
                <a:spcPts val="0"/>
              </a:spcAft>
              <a:buClrTx/>
              <a:buSzTx/>
              <a:buFontTx/>
              <a:buNone/>
              <a:tabLst/>
              <a:defRPr/>
            </a:pPr>
            <a:r>
              <a:rPr kumimoji="0" sz="1800" b="1" i="0" u="none" strike="noStrike" kern="0" cap="none" spc="0" normalizeH="0" baseline="0" noProof="0" dirty="0">
                <a:ln>
                  <a:noFill/>
                </a:ln>
                <a:solidFill>
                  <a:srgbClr val="0070BF"/>
                </a:solidFill>
                <a:effectLst/>
                <a:uLnTx/>
                <a:uFillTx/>
                <a:latin typeface="Arial"/>
                <a:cs typeface="Arial"/>
              </a:rPr>
              <a:t>for</a:t>
            </a:r>
            <a:r>
              <a:rPr kumimoji="0" sz="1800" b="1" i="0" u="none" strike="noStrike" kern="0" cap="none" spc="-15" normalizeH="0" baseline="0" noProof="0" dirty="0">
                <a:ln>
                  <a:noFill/>
                </a:ln>
                <a:solidFill>
                  <a:srgbClr val="0070BF"/>
                </a:solidFill>
                <a:effectLst/>
                <a:uLnTx/>
                <a:uFillTx/>
                <a:latin typeface="Arial"/>
                <a:cs typeface="Arial"/>
              </a:rPr>
              <a:t> </a:t>
            </a:r>
            <a:r>
              <a:rPr kumimoji="0" sz="1800" b="1" i="0" u="none" strike="noStrike" kern="0" cap="none" spc="-10" normalizeH="0" baseline="0" noProof="0" dirty="0">
                <a:ln>
                  <a:noFill/>
                </a:ln>
                <a:solidFill>
                  <a:srgbClr val="0070BF"/>
                </a:solidFill>
                <a:effectLst/>
                <a:uLnTx/>
                <a:uFillTx/>
                <a:latin typeface="Arial"/>
                <a:cs typeface="Arial"/>
              </a:rPr>
              <a:t>Schedule Delays</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5334808" y="4264172"/>
            <a:ext cx="3838575" cy="1828800"/>
          </a:xfrm>
          <a:prstGeom prst="rect">
            <a:avLst/>
          </a:prstGeom>
          <a:solidFill>
            <a:srgbClr val="BFE5FF"/>
          </a:solidFill>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500" b="0" i="0" u="none" strike="noStrike" kern="0" cap="none" spc="0" normalizeH="0" baseline="0" noProof="0">
              <a:ln>
                <a:noFill/>
              </a:ln>
              <a:solidFill>
                <a:sysClr val="windowText" lastClr="000000"/>
              </a:solidFill>
              <a:effectLst/>
              <a:uLnTx/>
              <a:uFillTx/>
              <a:latin typeface="Times New Roman"/>
              <a:cs typeface="Times New Roman"/>
            </a:endParaRPr>
          </a:p>
          <a:p>
            <a:pPr marL="123189" marR="116839" lvl="0" indent="0" algn="ctr" defTabSz="914400" eaLnBrk="1" fontAlgn="auto" latinLnBrk="0" hangingPunct="1">
              <a:lnSpc>
                <a:spcPct val="99100"/>
              </a:lnSpc>
              <a:spcBef>
                <a:spcPts val="1105"/>
              </a:spcBef>
              <a:spcAft>
                <a:spcPts val="0"/>
              </a:spcAft>
              <a:buClrTx/>
              <a:buSzTx/>
              <a:buFontTx/>
              <a:buNone/>
              <a:tabLst/>
              <a:defRPr/>
            </a:pPr>
            <a:r>
              <a:rPr kumimoji="0" sz="1700" b="1" i="0" u="none" strike="noStrike" kern="0" cap="none" spc="0" normalizeH="0" baseline="0" noProof="0" dirty="0">
                <a:ln>
                  <a:noFill/>
                </a:ln>
                <a:solidFill>
                  <a:srgbClr val="0070BF"/>
                </a:solidFill>
                <a:effectLst/>
                <a:uLnTx/>
                <a:uFillTx/>
                <a:latin typeface="Arial"/>
                <a:cs typeface="Arial"/>
              </a:rPr>
              <a:t>Overall</a:t>
            </a:r>
            <a:r>
              <a:rPr kumimoji="0" sz="1700" b="1" i="0" u="none" strike="noStrike" kern="0" cap="none" spc="-20" normalizeH="0" baseline="0" noProof="0" dirty="0">
                <a:ln>
                  <a:noFill/>
                </a:ln>
                <a:solidFill>
                  <a:srgbClr val="0070BF"/>
                </a:solidFill>
                <a:effectLst/>
                <a:uLnTx/>
                <a:uFillTx/>
                <a:latin typeface="Arial"/>
                <a:cs typeface="Arial"/>
              </a:rPr>
              <a:t> </a:t>
            </a:r>
            <a:r>
              <a:rPr kumimoji="0" sz="1700" b="1" i="0" u="none" strike="noStrike" kern="0" cap="none" spc="0" normalizeH="0" baseline="0" noProof="0" dirty="0">
                <a:ln>
                  <a:noFill/>
                </a:ln>
                <a:solidFill>
                  <a:srgbClr val="0070BF"/>
                </a:solidFill>
                <a:effectLst/>
                <a:uLnTx/>
                <a:uFillTx/>
                <a:latin typeface="Arial"/>
                <a:cs typeface="Arial"/>
              </a:rPr>
              <a:t>Cap</a:t>
            </a:r>
            <a:r>
              <a:rPr kumimoji="0" sz="1700" b="1" i="0" u="none" strike="noStrike" kern="0" cap="none" spc="-10" normalizeH="0" baseline="0" noProof="0" dirty="0">
                <a:ln>
                  <a:noFill/>
                </a:ln>
                <a:solidFill>
                  <a:srgbClr val="0070BF"/>
                </a:solidFill>
                <a:effectLst/>
                <a:uLnTx/>
                <a:uFillTx/>
                <a:latin typeface="Arial"/>
                <a:cs typeface="Arial"/>
              </a:rPr>
              <a:t> </a:t>
            </a:r>
            <a:r>
              <a:rPr kumimoji="0" sz="1700" b="1" i="0" u="none" strike="noStrike" kern="0" cap="none" spc="0" normalizeH="0" baseline="0" noProof="0" dirty="0">
                <a:ln>
                  <a:noFill/>
                </a:ln>
                <a:solidFill>
                  <a:srgbClr val="0070BF"/>
                </a:solidFill>
                <a:effectLst/>
                <a:uLnTx/>
                <a:uFillTx/>
                <a:latin typeface="Arial"/>
                <a:cs typeface="Arial"/>
              </a:rPr>
              <a:t>on</a:t>
            </a:r>
            <a:r>
              <a:rPr kumimoji="0" sz="1700" b="1" i="0" u="none" strike="noStrike" kern="0" cap="none" spc="-10" normalizeH="0" baseline="0" noProof="0" dirty="0">
                <a:ln>
                  <a:noFill/>
                </a:ln>
                <a:solidFill>
                  <a:srgbClr val="0070BF"/>
                </a:solidFill>
                <a:effectLst/>
                <a:uLnTx/>
                <a:uFillTx/>
                <a:latin typeface="Arial"/>
                <a:cs typeface="Arial"/>
              </a:rPr>
              <a:t> </a:t>
            </a:r>
            <a:r>
              <a:rPr kumimoji="0" sz="1700" b="1" i="0" u="none" strike="noStrike" kern="0" cap="none" spc="0" normalizeH="0" baseline="0" noProof="0" dirty="0">
                <a:ln>
                  <a:noFill/>
                </a:ln>
                <a:solidFill>
                  <a:srgbClr val="0070BF"/>
                </a:solidFill>
                <a:effectLst/>
                <a:uLnTx/>
                <a:uFillTx/>
                <a:latin typeface="Arial"/>
                <a:cs typeface="Arial"/>
              </a:rPr>
              <a:t>Construction</a:t>
            </a:r>
            <a:r>
              <a:rPr kumimoji="0" sz="1700" b="1" i="0" u="none" strike="noStrike" kern="0" cap="none" spc="-10" normalizeH="0" baseline="0" noProof="0" dirty="0">
                <a:ln>
                  <a:noFill/>
                </a:ln>
                <a:solidFill>
                  <a:srgbClr val="0070BF"/>
                </a:solidFill>
                <a:effectLst/>
                <a:uLnTx/>
                <a:uFillTx/>
                <a:latin typeface="Arial"/>
                <a:cs typeface="Arial"/>
              </a:rPr>
              <a:t> Costs </a:t>
            </a:r>
            <a:r>
              <a:rPr kumimoji="0" sz="1400" b="0" i="0" u="none" strike="noStrike" kern="0" cap="none" spc="0" normalizeH="0" baseline="0" noProof="0" dirty="0">
                <a:ln>
                  <a:noFill/>
                </a:ln>
                <a:solidFill>
                  <a:srgbClr val="3B3B3B"/>
                </a:solidFill>
                <a:effectLst/>
                <a:uLnTx/>
                <a:uFillTx/>
                <a:latin typeface="Arial"/>
                <a:cs typeface="Arial"/>
              </a:rPr>
              <a:t>ROE</a:t>
            </a:r>
            <a:r>
              <a:rPr kumimoji="0" sz="1400" b="0" i="0" u="none" strike="noStrike" kern="0" cap="none" spc="-20"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declines</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to</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5.75%</a:t>
            </a:r>
            <a:r>
              <a:rPr kumimoji="0" sz="1400" b="0" i="0" u="none" strike="noStrike" kern="0" cap="none" spc="-10"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if</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costs</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rise</a:t>
            </a:r>
            <a:r>
              <a:rPr kumimoji="0" sz="1400" b="0" i="0" u="none" strike="noStrike" kern="0" cap="none" spc="-10" normalizeH="0" baseline="0" noProof="0" dirty="0">
                <a:ln>
                  <a:noFill/>
                </a:ln>
                <a:solidFill>
                  <a:srgbClr val="3B3B3B"/>
                </a:solidFill>
                <a:effectLst/>
                <a:uLnTx/>
                <a:uFillTx/>
                <a:latin typeface="Arial"/>
                <a:cs typeface="Arial"/>
              </a:rPr>
              <a:t> </a:t>
            </a:r>
            <a:r>
              <a:rPr kumimoji="0" sz="1400" b="0" i="0" u="none" strike="noStrike" kern="0" cap="none" spc="-20" normalizeH="0" baseline="0" noProof="0" dirty="0">
                <a:ln>
                  <a:noFill/>
                </a:ln>
                <a:solidFill>
                  <a:srgbClr val="3B3B3B"/>
                </a:solidFill>
                <a:effectLst/>
                <a:uLnTx/>
                <a:uFillTx/>
                <a:latin typeface="Arial"/>
                <a:cs typeface="Arial"/>
              </a:rPr>
              <a:t>above </a:t>
            </a:r>
            <a:r>
              <a:rPr kumimoji="0" sz="1400" b="0" i="0" u="none" strike="noStrike" kern="0" cap="none" spc="0" normalizeH="0" baseline="0" noProof="0" dirty="0">
                <a:ln>
                  <a:noFill/>
                </a:ln>
                <a:solidFill>
                  <a:srgbClr val="3B3B3B"/>
                </a:solidFill>
                <a:effectLst/>
                <a:uLnTx/>
                <a:uFillTx/>
                <a:latin typeface="Arial"/>
                <a:cs typeface="Arial"/>
              </a:rPr>
              <a:t>bids,</a:t>
            </a:r>
            <a:r>
              <a:rPr kumimoji="0" sz="1400" b="0" i="0" u="none" strike="noStrike" kern="0" cap="none" spc="-2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but</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no</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recovery</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of</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costs</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(not</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just</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a</a:t>
            </a:r>
            <a:r>
              <a:rPr kumimoji="0" sz="1400" b="0" i="0" u="none" strike="noStrike" kern="0" cap="none" spc="-10" normalizeH="0" baseline="0" noProof="0" dirty="0">
                <a:ln>
                  <a:noFill/>
                </a:ln>
                <a:solidFill>
                  <a:srgbClr val="3B3B3B"/>
                </a:solidFill>
                <a:effectLst/>
                <a:uLnTx/>
                <a:uFillTx/>
                <a:latin typeface="Arial"/>
                <a:cs typeface="Arial"/>
              </a:rPr>
              <a:t> </a:t>
            </a:r>
            <a:r>
              <a:rPr kumimoji="0" sz="1400" b="0" i="0" u="none" strike="noStrike" kern="0" cap="none" spc="-25" normalizeH="0" baseline="0" noProof="0" dirty="0">
                <a:ln>
                  <a:noFill/>
                </a:ln>
                <a:solidFill>
                  <a:srgbClr val="3B3B3B"/>
                </a:solidFill>
                <a:effectLst/>
                <a:uLnTx/>
                <a:uFillTx/>
                <a:latin typeface="Arial"/>
                <a:cs typeface="Arial"/>
              </a:rPr>
              <a:t>0% </a:t>
            </a:r>
            <a:r>
              <a:rPr kumimoji="0" sz="1400" b="0" i="0" u="none" strike="noStrike" kern="0" cap="none" spc="0" normalizeH="0" baseline="0" noProof="0" dirty="0">
                <a:ln>
                  <a:noFill/>
                </a:ln>
                <a:solidFill>
                  <a:srgbClr val="3B3B3B"/>
                </a:solidFill>
                <a:effectLst/>
                <a:uLnTx/>
                <a:uFillTx/>
                <a:latin typeface="Arial"/>
                <a:cs typeface="Arial"/>
              </a:rPr>
              <a:t>ROE)</a:t>
            </a:r>
            <a:r>
              <a:rPr kumimoji="0" sz="1400" b="0" i="0" u="none" strike="noStrike" kern="0" cap="none" spc="-20"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is</a:t>
            </a:r>
            <a:r>
              <a:rPr kumimoji="0" sz="1400" b="0" i="0" u="none" strike="noStrike" kern="0" cap="none" spc="-10"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allowed</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above</a:t>
            </a:r>
            <a:r>
              <a:rPr kumimoji="0" sz="1400" b="0" i="0" u="none" strike="noStrike" kern="0" cap="none" spc="-10"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cap.</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Cap</a:t>
            </a:r>
            <a:r>
              <a:rPr kumimoji="0" sz="1400" b="0" i="0" u="none" strike="noStrike" kern="0" cap="none" spc="-10"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is</a:t>
            </a:r>
            <a:r>
              <a:rPr kumimoji="0" sz="1400" b="0" i="0" u="none" strike="noStrike" kern="0" cap="none" spc="-10" normalizeH="0" baseline="0" noProof="0" dirty="0">
                <a:ln>
                  <a:noFill/>
                </a:ln>
                <a:solidFill>
                  <a:srgbClr val="3B3B3B"/>
                </a:solidFill>
                <a:effectLst/>
                <a:uLnTx/>
                <a:uFillTx/>
                <a:latin typeface="Arial"/>
                <a:cs typeface="Arial"/>
              </a:rPr>
              <a:t> indexed </a:t>
            </a:r>
            <a:r>
              <a:rPr kumimoji="0" sz="1400" b="0" i="0" u="none" strike="noStrike" kern="0" cap="none" spc="0" normalizeH="0" baseline="0" noProof="0" dirty="0">
                <a:ln>
                  <a:noFill/>
                </a:ln>
                <a:solidFill>
                  <a:srgbClr val="3B3B3B"/>
                </a:solidFill>
                <a:effectLst/>
                <a:uLnTx/>
                <a:uFillTx/>
                <a:latin typeface="Arial"/>
                <a:cs typeface="Arial"/>
              </a:rPr>
              <a:t>bid</a:t>
            </a:r>
            <a:r>
              <a:rPr kumimoji="0" sz="1400" b="0" i="0" u="none" strike="noStrike" kern="0" cap="none" spc="-20"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multiplied</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0" normalizeH="0" baseline="0" noProof="0" dirty="0">
                <a:ln>
                  <a:noFill/>
                </a:ln>
                <a:solidFill>
                  <a:srgbClr val="3B3B3B"/>
                </a:solidFill>
                <a:effectLst/>
                <a:uLnTx/>
                <a:uFillTx/>
                <a:latin typeface="Arial"/>
                <a:cs typeface="Arial"/>
              </a:rPr>
              <a:t>by</a:t>
            </a:r>
            <a:r>
              <a:rPr kumimoji="0" sz="1400" b="0" i="0" u="none" strike="noStrike" kern="0" cap="none" spc="-15" normalizeH="0" baseline="0" noProof="0" dirty="0">
                <a:ln>
                  <a:noFill/>
                </a:ln>
                <a:solidFill>
                  <a:srgbClr val="3B3B3B"/>
                </a:solidFill>
                <a:effectLst/>
                <a:uLnTx/>
                <a:uFillTx/>
                <a:latin typeface="Arial"/>
                <a:cs typeface="Arial"/>
              </a:rPr>
              <a:t> </a:t>
            </a:r>
            <a:r>
              <a:rPr kumimoji="0" sz="1400" b="0" i="0" u="none" strike="noStrike" kern="0" cap="none" spc="-20" normalizeH="0" baseline="0" noProof="0" dirty="0">
                <a:ln>
                  <a:noFill/>
                </a:ln>
                <a:solidFill>
                  <a:srgbClr val="3B3B3B"/>
                </a:solidFill>
                <a:effectLst/>
                <a:uLnTx/>
                <a:uFillTx/>
                <a:latin typeface="Arial"/>
                <a:cs typeface="Arial"/>
              </a:rPr>
              <a:t>1.25</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p:nvPr/>
        </p:nvSpPr>
        <p:spPr>
          <a:xfrm>
            <a:off x="9353548" y="4264172"/>
            <a:ext cx="1828800" cy="1828800"/>
          </a:xfrm>
          <a:prstGeom prst="rect">
            <a:avLst/>
          </a:prstGeom>
          <a:solidFill>
            <a:srgbClr val="BFE5FF"/>
          </a:solidFill>
        </p:spPr>
        <p:txBody>
          <a:bodyPr vert="horz" wrap="square" lIns="0" tIns="5080" rIns="0" bIns="0" rtlCol="0">
            <a:spAutoFit/>
          </a:bodyPr>
          <a:lstStyle/>
          <a:p>
            <a:pPr marL="0" marR="0" lvl="0" indent="0" defTabSz="914400" eaLnBrk="1" fontAlgn="auto" latinLnBrk="0" hangingPunct="1">
              <a:lnSpc>
                <a:spcPct val="100000"/>
              </a:lnSpc>
              <a:spcBef>
                <a:spcPts val="40"/>
              </a:spcBef>
              <a:spcAft>
                <a:spcPts val="0"/>
              </a:spcAft>
              <a:buClrTx/>
              <a:buSzTx/>
              <a:buFontTx/>
              <a:buNone/>
              <a:tabLst/>
              <a:defRPr/>
            </a:pPr>
            <a:endParaRPr kumimoji="0" sz="1550" b="0" i="0" u="none" strike="noStrike" kern="0" cap="none" spc="0" normalizeH="0" baseline="0" noProof="0">
              <a:ln>
                <a:noFill/>
              </a:ln>
              <a:solidFill>
                <a:sysClr val="windowText" lastClr="000000"/>
              </a:solidFill>
              <a:effectLst/>
              <a:uLnTx/>
              <a:uFillTx/>
              <a:latin typeface="Times New Roman"/>
              <a:cs typeface="Times New Roman"/>
            </a:endParaRPr>
          </a:p>
          <a:p>
            <a:pPr marL="208915" marR="201295" lvl="0" indent="0" algn="ctr" defTabSz="914400" eaLnBrk="1" fontAlgn="auto" latinLnBrk="0" hangingPunct="1">
              <a:lnSpc>
                <a:spcPct val="98900"/>
              </a:lnSpc>
              <a:spcBef>
                <a:spcPts val="0"/>
              </a:spcBef>
              <a:spcAft>
                <a:spcPts val="0"/>
              </a:spcAft>
              <a:buClrTx/>
              <a:buSzTx/>
              <a:buFontTx/>
              <a:buNone/>
              <a:tabLst/>
              <a:defRPr/>
            </a:pPr>
            <a:r>
              <a:rPr kumimoji="0" sz="1800" b="0" i="0" u="none" strike="noStrike" kern="0" cap="none" spc="0" normalizeH="0" baseline="0" noProof="0" dirty="0">
                <a:ln>
                  <a:noFill/>
                </a:ln>
                <a:solidFill>
                  <a:srgbClr val="3B3B3B"/>
                </a:solidFill>
                <a:effectLst/>
                <a:uLnTx/>
                <a:uFillTx/>
                <a:latin typeface="Arial"/>
                <a:cs typeface="Arial"/>
              </a:rPr>
              <a:t>ROE</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0" normalizeH="0" baseline="0" noProof="0" dirty="0">
                <a:ln>
                  <a:noFill/>
                </a:ln>
                <a:solidFill>
                  <a:srgbClr val="3B3B3B"/>
                </a:solidFill>
                <a:effectLst/>
                <a:uLnTx/>
                <a:uFillTx/>
                <a:latin typeface="Arial"/>
                <a:cs typeface="Arial"/>
              </a:rPr>
              <a:t>can</a:t>
            </a:r>
            <a:r>
              <a:rPr kumimoji="0" sz="1800" b="0" i="0" u="none" strike="noStrike" kern="0" cap="none" spc="-10" normalizeH="0" baseline="0" noProof="0" dirty="0">
                <a:ln>
                  <a:noFill/>
                </a:ln>
                <a:solidFill>
                  <a:srgbClr val="3B3B3B"/>
                </a:solidFill>
                <a:effectLst/>
                <a:uLnTx/>
                <a:uFillTx/>
                <a:latin typeface="Arial"/>
                <a:cs typeface="Arial"/>
              </a:rPr>
              <a:t> </a:t>
            </a:r>
            <a:r>
              <a:rPr kumimoji="0" sz="1800" b="0" i="0" u="none" strike="noStrike" kern="0" cap="none" spc="-20" normalizeH="0" baseline="0" noProof="0" dirty="0">
                <a:ln>
                  <a:noFill/>
                </a:ln>
                <a:solidFill>
                  <a:srgbClr val="3B3B3B"/>
                </a:solidFill>
                <a:effectLst/>
                <a:uLnTx/>
                <a:uFillTx/>
                <a:latin typeface="Arial"/>
                <a:cs typeface="Arial"/>
              </a:rPr>
              <a:t>only </a:t>
            </a:r>
            <a:r>
              <a:rPr kumimoji="0" sz="1800" b="0" i="0" u="none" strike="noStrike" kern="0" cap="none" spc="0" normalizeH="0" baseline="0" noProof="0" dirty="0">
                <a:ln>
                  <a:noFill/>
                </a:ln>
                <a:solidFill>
                  <a:srgbClr val="3B3B3B"/>
                </a:solidFill>
                <a:effectLst/>
                <a:uLnTx/>
                <a:uFillTx/>
                <a:latin typeface="Arial"/>
                <a:cs typeface="Arial"/>
              </a:rPr>
              <a:t>increase</a:t>
            </a:r>
            <a:r>
              <a:rPr kumimoji="0" sz="1800" b="0" i="0" u="none" strike="noStrike" kern="0" cap="none" spc="-20" normalizeH="0" baseline="0" noProof="0" dirty="0">
                <a:ln>
                  <a:noFill/>
                </a:ln>
                <a:solidFill>
                  <a:srgbClr val="3B3B3B"/>
                </a:solidFill>
                <a:effectLst/>
                <a:uLnTx/>
                <a:uFillTx/>
                <a:latin typeface="Arial"/>
                <a:cs typeface="Arial"/>
              </a:rPr>
              <a:t> </a:t>
            </a:r>
            <a:r>
              <a:rPr kumimoji="0" sz="1800" b="0" i="0" u="none" strike="noStrike" kern="0" cap="none" spc="-25" normalizeH="0" baseline="0" noProof="0" dirty="0">
                <a:ln>
                  <a:noFill/>
                </a:ln>
                <a:solidFill>
                  <a:srgbClr val="3B3B3B"/>
                </a:solidFill>
                <a:effectLst/>
                <a:uLnTx/>
                <a:uFillTx/>
                <a:latin typeface="Arial"/>
                <a:cs typeface="Arial"/>
              </a:rPr>
              <a:t>if </a:t>
            </a:r>
            <a:r>
              <a:rPr kumimoji="0" sz="1800" b="0" i="0" u="none" strike="noStrike" kern="0" cap="none" spc="0" normalizeH="0" baseline="0" noProof="0" dirty="0">
                <a:ln>
                  <a:noFill/>
                </a:ln>
                <a:solidFill>
                  <a:srgbClr val="3B3B3B"/>
                </a:solidFill>
                <a:effectLst/>
                <a:uLnTx/>
                <a:uFillTx/>
                <a:latin typeface="Arial"/>
                <a:cs typeface="Arial"/>
              </a:rPr>
              <a:t>actual</a:t>
            </a:r>
            <a:r>
              <a:rPr kumimoji="0" sz="1800" b="0" i="0" u="none" strike="noStrike" kern="0" cap="none" spc="-30" normalizeH="0" baseline="0" noProof="0" dirty="0">
                <a:ln>
                  <a:noFill/>
                </a:ln>
                <a:solidFill>
                  <a:srgbClr val="3B3B3B"/>
                </a:solidFill>
                <a:effectLst/>
                <a:uLnTx/>
                <a:uFillTx/>
                <a:latin typeface="Arial"/>
                <a:cs typeface="Arial"/>
              </a:rPr>
              <a:t> </a:t>
            </a:r>
            <a:r>
              <a:rPr kumimoji="0" sz="1800" b="0" i="0" u="none" strike="noStrike" kern="0" cap="none" spc="-20" normalizeH="0" baseline="0" noProof="0" dirty="0">
                <a:ln>
                  <a:noFill/>
                </a:ln>
                <a:solidFill>
                  <a:srgbClr val="3B3B3B"/>
                </a:solidFill>
                <a:effectLst/>
                <a:uLnTx/>
                <a:uFillTx/>
                <a:latin typeface="Arial"/>
                <a:cs typeface="Arial"/>
              </a:rPr>
              <a:t>costs </a:t>
            </a:r>
            <a:r>
              <a:rPr kumimoji="0" sz="1800" b="1" i="0" u="none" strike="noStrike" kern="0" cap="none" spc="0" normalizeH="0" baseline="0" noProof="0" dirty="0">
                <a:ln>
                  <a:noFill/>
                </a:ln>
                <a:solidFill>
                  <a:srgbClr val="0070BF"/>
                </a:solidFill>
                <a:effectLst/>
                <a:uLnTx/>
                <a:uFillTx/>
                <a:latin typeface="Arial"/>
                <a:cs typeface="Arial"/>
              </a:rPr>
              <a:t>ARE</a:t>
            </a:r>
            <a:r>
              <a:rPr kumimoji="0" sz="1800" b="1" i="0" u="none" strike="noStrike" kern="0" cap="none" spc="-5" normalizeH="0" baseline="0" noProof="0" dirty="0">
                <a:ln>
                  <a:noFill/>
                </a:ln>
                <a:solidFill>
                  <a:srgbClr val="0070BF"/>
                </a:solidFill>
                <a:effectLst/>
                <a:uLnTx/>
                <a:uFillTx/>
                <a:latin typeface="Arial"/>
                <a:cs typeface="Arial"/>
              </a:rPr>
              <a:t> </a:t>
            </a:r>
            <a:r>
              <a:rPr kumimoji="0" sz="1800" b="1" i="0" u="none" strike="noStrike" kern="0" cap="none" spc="-20" normalizeH="0" baseline="0" noProof="0" dirty="0">
                <a:ln>
                  <a:noFill/>
                </a:ln>
                <a:solidFill>
                  <a:srgbClr val="0070BF"/>
                </a:solidFill>
                <a:effectLst/>
                <a:uLnTx/>
                <a:uFillTx/>
                <a:latin typeface="Arial"/>
                <a:cs typeface="Arial"/>
              </a:rPr>
              <a:t>LESS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25"/>
              </a:spcBef>
              <a:spcAft>
                <a:spcPts val="0"/>
              </a:spcAft>
              <a:buClrTx/>
              <a:buSzTx/>
              <a:buFontTx/>
              <a:buNone/>
              <a:tabLst/>
              <a:defRPr/>
            </a:pPr>
            <a:r>
              <a:rPr kumimoji="0" sz="1800" b="0" i="0" u="none" strike="noStrike" kern="0" cap="none" spc="0" normalizeH="0" baseline="0" noProof="0" dirty="0">
                <a:ln>
                  <a:noFill/>
                </a:ln>
                <a:solidFill>
                  <a:srgbClr val="3B3B3B"/>
                </a:solidFill>
                <a:effectLst/>
                <a:uLnTx/>
                <a:uFillTx/>
                <a:latin typeface="Arial"/>
                <a:cs typeface="Arial"/>
              </a:rPr>
              <a:t>than </a:t>
            </a:r>
            <a:r>
              <a:rPr kumimoji="0" sz="1800" b="0" i="0" u="none" strike="noStrike" kern="0" cap="none" spc="-25" normalizeH="0" baseline="0" noProof="0" dirty="0">
                <a:ln>
                  <a:noFill/>
                </a:ln>
                <a:solidFill>
                  <a:srgbClr val="3B3B3B"/>
                </a:solidFill>
                <a:effectLst/>
                <a:uLnTx/>
                <a:uFillTx/>
                <a:latin typeface="Arial"/>
                <a:cs typeface="Arial"/>
              </a:rPr>
              <a:t>bid</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txBox="1"/>
          <p:nvPr/>
        </p:nvSpPr>
        <p:spPr>
          <a:xfrm>
            <a:off x="9353548" y="2252359"/>
            <a:ext cx="1828800" cy="1828800"/>
          </a:xfrm>
          <a:prstGeom prst="rect">
            <a:avLst/>
          </a:prstGeom>
          <a:solidFill>
            <a:srgbClr val="BFE5FF"/>
          </a:solidFill>
        </p:spPr>
        <p:txBody>
          <a:bodyPr vert="horz" wrap="square" lIns="0" tIns="1905" rIns="0" bIns="0" rtlCol="0">
            <a:spAutoFit/>
          </a:bodyPr>
          <a:lstStyle/>
          <a:p>
            <a:pPr marL="0" marR="0" lvl="0" indent="0" defTabSz="914400" eaLnBrk="1" fontAlgn="auto" latinLnBrk="0" hangingPunct="1">
              <a:lnSpc>
                <a:spcPct val="100000"/>
              </a:lnSpc>
              <a:spcBef>
                <a:spcPts val="15"/>
              </a:spcBef>
              <a:spcAft>
                <a:spcPts val="0"/>
              </a:spcAft>
              <a:buClrTx/>
              <a:buSzTx/>
              <a:buFontTx/>
              <a:buNone/>
              <a:tabLst/>
              <a:defRPr/>
            </a:pPr>
            <a:endParaRPr kumimoji="0" sz="2500" b="0" i="0" u="none" strike="noStrike" kern="0" cap="none" spc="0" normalizeH="0" baseline="0" noProof="0">
              <a:ln>
                <a:noFill/>
              </a:ln>
              <a:solidFill>
                <a:sysClr val="windowText" lastClr="000000"/>
              </a:solidFill>
              <a:effectLst/>
              <a:uLnTx/>
              <a:uFillTx/>
              <a:latin typeface="Times New Roman"/>
              <a:cs typeface="Times New Roman"/>
            </a:endParaRPr>
          </a:p>
          <a:p>
            <a:pPr marL="184150" marR="175895" lvl="0" indent="0" algn="ctr" defTabSz="914400" eaLnBrk="1" fontAlgn="auto" latinLnBrk="0" hangingPunct="1">
              <a:lnSpc>
                <a:spcPct val="99400"/>
              </a:lnSpc>
              <a:spcBef>
                <a:spcPts val="5"/>
              </a:spcBef>
              <a:spcAft>
                <a:spcPts val="0"/>
              </a:spcAft>
              <a:buClrTx/>
              <a:buSzTx/>
              <a:buFontTx/>
              <a:buNone/>
              <a:tabLst/>
              <a:defRPr/>
            </a:pPr>
            <a:r>
              <a:rPr kumimoji="0" sz="1800" b="1" i="0" u="none" strike="noStrike" kern="0" cap="none" spc="0" normalizeH="0" baseline="0" noProof="0" dirty="0">
                <a:ln>
                  <a:noFill/>
                </a:ln>
                <a:solidFill>
                  <a:srgbClr val="0070BF"/>
                </a:solidFill>
                <a:effectLst/>
                <a:uLnTx/>
                <a:uFillTx/>
                <a:latin typeface="Arial"/>
                <a:cs typeface="Arial"/>
              </a:rPr>
              <a:t>Pass</a:t>
            </a:r>
            <a:r>
              <a:rPr kumimoji="0" sz="1800" b="1" i="0" u="none" strike="noStrike" kern="0" cap="none" spc="-20" normalizeH="0" baseline="0" noProof="0" dirty="0">
                <a:ln>
                  <a:noFill/>
                </a:ln>
                <a:solidFill>
                  <a:srgbClr val="0070BF"/>
                </a:solidFill>
                <a:effectLst/>
                <a:uLnTx/>
                <a:uFillTx/>
                <a:latin typeface="Arial"/>
                <a:cs typeface="Arial"/>
              </a:rPr>
              <a:t> </a:t>
            </a:r>
            <a:r>
              <a:rPr kumimoji="0" sz="1800" b="1" i="0" u="none" strike="noStrike" kern="0" cap="none" spc="-10" normalizeH="0" baseline="0" noProof="0" dirty="0">
                <a:ln>
                  <a:noFill/>
                </a:ln>
                <a:solidFill>
                  <a:srgbClr val="0070BF"/>
                </a:solidFill>
                <a:effectLst/>
                <a:uLnTx/>
                <a:uFillTx/>
                <a:latin typeface="Arial"/>
                <a:cs typeface="Arial"/>
              </a:rPr>
              <a:t>through </a:t>
            </a:r>
            <a:r>
              <a:rPr kumimoji="0" sz="1800" b="1" i="0" u="none" strike="noStrike" kern="0" cap="none" spc="0" normalizeH="0" baseline="0" noProof="0" dirty="0">
                <a:ln>
                  <a:noFill/>
                </a:ln>
                <a:solidFill>
                  <a:srgbClr val="0070BF"/>
                </a:solidFill>
                <a:effectLst/>
                <a:uLnTx/>
                <a:uFillTx/>
                <a:latin typeface="Arial"/>
                <a:cs typeface="Arial"/>
              </a:rPr>
              <a:t>of </a:t>
            </a:r>
            <a:r>
              <a:rPr kumimoji="0" sz="1800" b="1" i="0" u="none" strike="noStrike" kern="0" cap="none" spc="-10" normalizeH="0" baseline="0" noProof="0" dirty="0">
                <a:ln>
                  <a:noFill/>
                </a:ln>
                <a:solidFill>
                  <a:srgbClr val="0070BF"/>
                </a:solidFill>
                <a:effectLst/>
                <a:uLnTx/>
                <a:uFillTx/>
                <a:latin typeface="Arial"/>
                <a:cs typeface="Arial"/>
              </a:rPr>
              <a:t>liquidated damages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ts val="2110"/>
              </a:lnSpc>
              <a:spcBef>
                <a:spcPts val="0"/>
              </a:spcBef>
              <a:spcAft>
                <a:spcPts val="0"/>
              </a:spcAft>
              <a:buClrTx/>
              <a:buSzTx/>
              <a:buFontTx/>
              <a:buNone/>
              <a:tabLst/>
              <a:defRPr/>
            </a:pPr>
            <a:r>
              <a:rPr kumimoji="0" sz="1800" b="1" i="0" u="none" strike="noStrike" kern="0" cap="none" spc="0" normalizeH="0" baseline="0" noProof="0" dirty="0">
                <a:ln>
                  <a:noFill/>
                </a:ln>
                <a:solidFill>
                  <a:srgbClr val="0070BF"/>
                </a:solidFill>
                <a:effectLst/>
                <a:uLnTx/>
                <a:uFillTx/>
                <a:latin typeface="Arial"/>
                <a:cs typeface="Arial"/>
              </a:rPr>
              <a:t>for</a:t>
            </a:r>
            <a:r>
              <a:rPr kumimoji="0" sz="1800" b="1" i="0" u="none" strike="noStrike" kern="0" cap="none" spc="-5" normalizeH="0" baseline="0" noProof="0" dirty="0">
                <a:ln>
                  <a:noFill/>
                </a:ln>
                <a:solidFill>
                  <a:srgbClr val="0070BF"/>
                </a:solidFill>
                <a:effectLst/>
                <a:uLnTx/>
                <a:uFillTx/>
                <a:latin typeface="Arial"/>
                <a:cs typeface="Arial"/>
              </a:rPr>
              <a:t> </a:t>
            </a:r>
            <a:r>
              <a:rPr kumimoji="0" sz="1800" b="1" i="0" u="none" strike="noStrike" kern="0" cap="none" spc="-10" normalizeH="0" baseline="0" noProof="0" dirty="0">
                <a:ln>
                  <a:noFill/>
                </a:ln>
                <a:solidFill>
                  <a:srgbClr val="0070BF"/>
                </a:solidFill>
                <a:effectLst/>
                <a:uLnTx/>
                <a:uFillTx/>
                <a:latin typeface="Arial"/>
                <a:cs typeface="Arial"/>
              </a:rPr>
              <a:t>delay</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7087922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188701" y="6554054"/>
            <a:ext cx="165100" cy="142240"/>
          </a:xfrm>
          <a:prstGeom prst="rect">
            <a:avLst/>
          </a:prstGeom>
        </p:spPr>
        <p:txBody>
          <a:bodyPr vert="horz" wrap="square" lIns="0" tIns="0" rIns="0" bIns="0" rtlCol="0">
            <a:spAutoFit/>
          </a:bodyPr>
          <a:lstStyle/>
          <a:p>
            <a:pPr marL="0" marR="0" lvl="0" indent="0" defTabSz="914400" eaLnBrk="1" fontAlgn="auto" latinLnBrk="0" hangingPunct="1">
              <a:lnSpc>
                <a:spcPts val="1105"/>
              </a:lnSpc>
              <a:spcBef>
                <a:spcPts val="0"/>
              </a:spcBef>
              <a:spcAft>
                <a:spcPts val="0"/>
              </a:spcAft>
              <a:buClrTx/>
              <a:buSzTx/>
              <a:buFontTx/>
              <a:buNone/>
              <a:tabLst/>
              <a:defRPr/>
            </a:pPr>
            <a:r>
              <a:rPr kumimoji="0" sz="1000" b="0" i="0" u="none" strike="noStrike" kern="0" cap="none" spc="-25" normalizeH="0" baseline="0" noProof="0" dirty="0">
                <a:ln>
                  <a:noFill/>
                </a:ln>
                <a:solidFill>
                  <a:srgbClr val="FFFFFF"/>
                </a:solidFill>
                <a:effectLst/>
                <a:uLnTx/>
                <a:uFillTx/>
                <a:latin typeface="Arial"/>
                <a:cs typeface="Arial"/>
              </a:rPr>
              <a:t>12 </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pic>
        <p:nvPicPr>
          <p:cNvPr id="3" name="object 3"/>
          <p:cNvPicPr/>
          <p:nvPr/>
        </p:nvPicPr>
        <p:blipFill>
          <a:blip r:embed="rId2" cstate="print"/>
          <a:stretch>
            <a:fillRect/>
          </a:stretch>
        </p:blipFill>
        <p:spPr>
          <a:xfrm>
            <a:off x="0" y="0"/>
            <a:ext cx="12192000" cy="6857999"/>
          </a:xfrm>
          <a:prstGeom prst="rect">
            <a:avLst/>
          </a:prstGeom>
        </p:spPr>
      </p:pic>
      <p:sp>
        <p:nvSpPr>
          <p:cNvPr id="4" name="object 4"/>
          <p:cNvSpPr txBox="1">
            <a:spLocks noGrp="1"/>
          </p:cNvSpPr>
          <p:nvPr>
            <p:ph type="title"/>
          </p:nvPr>
        </p:nvSpPr>
        <p:spPr>
          <a:xfrm>
            <a:off x="685800" y="4574540"/>
            <a:ext cx="4805680" cy="939800"/>
          </a:xfrm>
          <a:prstGeom prst="rect">
            <a:avLst/>
          </a:prstGeom>
        </p:spPr>
        <p:txBody>
          <a:bodyPr vert="horz" wrap="square" lIns="0" tIns="12700" rIns="0" bIns="0" rtlCol="0">
            <a:spAutoFit/>
          </a:bodyPr>
          <a:lstStyle/>
          <a:p>
            <a:pPr marL="12700">
              <a:lnSpc>
                <a:spcPct val="100000"/>
              </a:lnSpc>
              <a:spcBef>
                <a:spcPts val="100"/>
              </a:spcBef>
            </a:pPr>
            <a:r>
              <a:rPr spc="50" dirty="0"/>
              <a:t>THANK</a:t>
            </a:r>
            <a:r>
              <a:rPr spc="165" dirty="0"/>
              <a:t> </a:t>
            </a:r>
            <a:r>
              <a:rPr spc="-20" dirty="0"/>
              <a:t>YOU.</a:t>
            </a:r>
          </a:p>
        </p:txBody>
      </p:sp>
      <p:pic>
        <p:nvPicPr>
          <p:cNvPr id="5" name="object 5"/>
          <p:cNvPicPr/>
          <p:nvPr/>
        </p:nvPicPr>
        <p:blipFill>
          <a:blip r:embed="rId3" cstate="print"/>
          <a:stretch>
            <a:fillRect/>
          </a:stretch>
        </p:blipFill>
        <p:spPr>
          <a:xfrm>
            <a:off x="9427851" y="373322"/>
            <a:ext cx="2109931" cy="861899"/>
          </a:xfrm>
          <a:prstGeom prst="rect">
            <a:avLst/>
          </a:prstGeom>
        </p:spPr>
      </p:pic>
      <p:sp>
        <p:nvSpPr>
          <p:cNvPr id="6" name="object 6"/>
          <p:cNvSpPr txBox="1"/>
          <p:nvPr/>
        </p:nvSpPr>
        <p:spPr>
          <a:xfrm>
            <a:off x="9867304" y="1055115"/>
            <a:ext cx="180975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1" i="0" u="none" strike="noStrike" kern="0" cap="none" spc="45" normalizeH="0" baseline="0" noProof="0" dirty="0">
                <a:ln>
                  <a:noFill/>
                </a:ln>
                <a:solidFill>
                  <a:srgbClr val="FFFFFF"/>
                </a:solidFill>
                <a:effectLst/>
                <a:uLnTx/>
                <a:uFillTx/>
                <a:latin typeface="Arial"/>
                <a:cs typeface="Arial"/>
              </a:rPr>
              <a:t>Scaling</a:t>
            </a:r>
            <a:r>
              <a:rPr kumimoji="0" sz="1000" b="1" i="0" u="none" strike="noStrike" kern="0" cap="none" spc="125" normalizeH="0" baseline="0" noProof="0" dirty="0">
                <a:ln>
                  <a:noFill/>
                </a:ln>
                <a:solidFill>
                  <a:srgbClr val="FFFFFF"/>
                </a:solidFill>
                <a:effectLst/>
                <a:uLnTx/>
                <a:uFillTx/>
                <a:latin typeface="Arial"/>
                <a:cs typeface="Arial"/>
              </a:rPr>
              <a:t> </a:t>
            </a:r>
            <a:r>
              <a:rPr kumimoji="0" sz="1000" b="1" i="0" u="none" strike="noStrike" kern="0" cap="none" spc="45" normalizeH="0" baseline="0" noProof="0" dirty="0">
                <a:ln>
                  <a:noFill/>
                </a:ln>
                <a:solidFill>
                  <a:srgbClr val="FFFFFF"/>
                </a:solidFill>
                <a:effectLst/>
                <a:uLnTx/>
                <a:uFillTx/>
                <a:latin typeface="Arial"/>
                <a:cs typeface="Arial"/>
              </a:rPr>
              <a:t>Renewable</a:t>
            </a:r>
            <a:r>
              <a:rPr kumimoji="0" sz="1000" b="1" i="0" u="none" strike="noStrike" kern="0" cap="none" spc="135" normalizeH="0" baseline="0" noProof="0" dirty="0">
                <a:ln>
                  <a:noFill/>
                </a:ln>
                <a:solidFill>
                  <a:srgbClr val="FFFFFF"/>
                </a:solidFill>
                <a:effectLst/>
                <a:uLnTx/>
                <a:uFillTx/>
                <a:latin typeface="Arial"/>
                <a:cs typeface="Arial"/>
              </a:rPr>
              <a:t> </a:t>
            </a:r>
            <a:r>
              <a:rPr kumimoji="0" sz="1000" b="1" i="0" u="none" strike="noStrike" kern="0" cap="none" spc="35" normalizeH="0" baseline="0" noProof="0" dirty="0">
                <a:ln>
                  <a:noFill/>
                </a:ln>
                <a:solidFill>
                  <a:srgbClr val="FFFFFF"/>
                </a:solidFill>
                <a:effectLst/>
                <a:uLnTx/>
                <a:uFillTx/>
                <a:latin typeface="Arial"/>
                <a:cs typeface="Arial"/>
              </a:rPr>
              <a:t>Energy</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5480120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E485E7-7D6D-4CB0-A3AD-261D97B2EF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Rectangle 8">
            <a:extLst>
              <a:ext uri="{FF2B5EF4-FFF2-40B4-BE49-F238E27FC236}">
                <a16:creationId xmlns:a16="http://schemas.microsoft.com/office/drawing/2014/main" id="{A55E3208-F0C4-4962-8946-065C94F896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5AB30DE7-89BD-44B5-96EF-865C701FF2F5}"/>
              </a:ext>
            </a:extLst>
          </p:cNvPr>
          <p:cNvSpPr>
            <a:spLocks noGrp="1"/>
          </p:cNvSpPr>
          <p:nvPr>
            <p:ph type="ctrTitle"/>
          </p:nvPr>
        </p:nvSpPr>
        <p:spPr>
          <a:xfrm>
            <a:off x="5190711" y="1027937"/>
            <a:ext cx="6033232" cy="3711894"/>
          </a:xfrm>
        </p:spPr>
        <p:txBody>
          <a:bodyPr anchor="ctr">
            <a:normAutofit/>
          </a:bodyPr>
          <a:lstStyle/>
          <a:p>
            <a:r>
              <a:rPr lang="en-US" sz="5400" dirty="0">
                <a:solidFill>
                  <a:schemeClr val="accent1"/>
                </a:solidFill>
                <a:latin typeface="Times" pitchFamily="2" charset="0"/>
                <a:cs typeface="Arial" panose="020B0604020202020204" pitchFamily="34" charset="0"/>
              </a:rPr>
              <a:t>New Jersey  </a:t>
            </a:r>
            <a:br>
              <a:rPr lang="en-US" sz="5400" dirty="0">
                <a:solidFill>
                  <a:schemeClr val="accent1"/>
                </a:solidFill>
                <a:latin typeface="Times" pitchFamily="2" charset="0"/>
                <a:cs typeface="Arial" panose="020B0604020202020204" pitchFamily="34" charset="0"/>
              </a:rPr>
            </a:br>
            <a:r>
              <a:rPr lang="en-US" sz="4400" dirty="0">
                <a:solidFill>
                  <a:schemeClr val="accent1"/>
                </a:solidFill>
                <a:latin typeface="Times" pitchFamily="2" charset="0"/>
                <a:cs typeface="Arial" panose="020B0604020202020204" pitchFamily="34" charset="0"/>
              </a:rPr>
              <a:t>Division of Rate Counsel </a:t>
            </a:r>
            <a:r>
              <a:rPr lang="en-US" sz="6000" b="1" dirty="0">
                <a:solidFill>
                  <a:schemeClr val="accent1"/>
                </a:solidFill>
                <a:latin typeface="Arial" panose="020B0604020202020204" pitchFamily="34" charset="0"/>
                <a:cs typeface="Arial" panose="020B0604020202020204" pitchFamily="34" charset="0"/>
              </a:rPr>
              <a:t>Comments</a:t>
            </a:r>
            <a:r>
              <a:rPr lang="en-US" sz="3200" b="1" dirty="0">
                <a:solidFill>
                  <a:schemeClr val="accent1"/>
                </a:solidFill>
                <a:latin typeface="Arial" panose="020B0604020202020204" pitchFamily="34" charset="0"/>
                <a:cs typeface="Arial" panose="020B0604020202020204" pitchFamily="34" charset="0"/>
              </a:rPr>
              <a:t/>
            </a:r>
            <a:br>
              <a:rPr lang="en-US" sz="3200" b="1" dirty="0">
                <a:solidFill>
                  <a:schemeClr val="accent1"/>
                </a:solidFill>
                <a:latin typeface="Arial" panose="020B0604020202020204" pitchFamily="34" charset="0"/>
                <a:cs typeface="Arial" panose="020B0604020202020204" pitchFamily="34" charset="0"/>
              </a:rPr>
            </a:br>
            <a:r>
              <a:rPr lang="en-US" sz="3200" b="1" dirty="0">
                <a:solidFill>
                  <a:schemeClr val="accent1"/>
                </a:solidFill>
                <a:latin typeface="Arial" panose="020B0604020202020204" pitchFamily="34" charset="0"/>
                <a:cs typeface="Arial" panose="020B0604020202020204" pitchFamily="34" charset="0"/>
              </a:rPr>
              <a:t/>
            </a:r>
            <a:br>
              <a:rPr lang="en-US" sz="3200" b="1" dirty="0">
                <a:solidFill>
                  <a:schemeClr val="accent1"/>
                </a:solidFill>
                <a:latin typeface="Arial" panose="020B0604020202020204" pitchFamily="34" charset="0"/>
                <a:cs typeface="Arial" panose="020B0604020202020204" pitchFamily="34" charset="0"/>
              </a:rPr>
            </a:br>
            <a:r>
              <a:rPr lang="en-US" sz="2400" dirty="0">
                <a:solidFill>
                  <a:schemeClr val="accent1"/>
                </a:solidFill>
                <a:latin typeface="Arial" panose="020B0604020202020204" pitchFamily="34" charset="0"/>
                <a:cs typeface="Arial" panose="020B0604020202020204" pitchFamily="34" charset="0"/>
              </a:rPr>
              <a:t>Brian O. Lipman, Esq. // Director</a:t>
            </a:r>
          </a:p>
        </p:txBody>
      </p:sp>
      <p:pic>
        <p:nvPicPr>
          <p:cNvPr id="11" name="Picture 10">
            <a:extLst>
              <a:ext uri="{FF2B5EF4-FFF2-40B4-BE49-F238E27FC236}">
                <a16:creationId xmlns:a16="http://schemas.microsoft.com/office/drawing/2014/main" id="{953FCC19-6678-4944-A0C0-7ABC13CD6B5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45768" b="20966"/>
          <a:stretch/>
        </p:blipFill>
        <p:spPr>
          <a:xfrm rot="5400000">
            <a:off x="2918116" y="2806160"/>
            <a:ext cx="3459439" cy="155448"/>
          </a:xfrm>
          <a:prstGeom prst="rect">
            <a:avLst/>
          </a:prstGeom>
          <a:noFill/>
          <a:ln>
            <a:noFill/>
          </a:ln>
        </p:spPr>
      </p:pic>
      <p:cxnSp>
        <p:nvCxnSpPr>
          <p:cNvPr id="13" name="Straight Connector 12">
            <a:extLst>
              <a:ext uri="{FF2B5EF4-FFF2-40B4-BE49-F238E27FC236}">
                <a16:creationId xmlns:a16="http://schemas.microsoft.com/office/drawing/2014/main" id="{50B0CCD4-E9B0-43B2-806F-05EDF57A762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54CA044-7B23-4ACB-A3BC-3FE919549AF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30094"/>
            <a:ext cx="12192000" cy="742950"/>
          </a:xfrm>
          <a:prstGeom prst="rect">
            <a:avLst/>
          </a:prstGeom>
        </p:spPr>
      </p:pic>
      <p:pic>
        <p:nvPicPr>
          <p:cNvPr id="6" name="Picture 5" descr="Logo&#10;&#10;Description automatically generated">
            <a:extLst>
              <a:ext uri="{FF2B5EF4-FFF2-40B4-BE49-F238E27FC236}">
                <a16:creationId xmlns:a16="http://schemas.microsoft.com/office/drawing/2014/main" id="{07D2618D-660D-7D4F-AAC0-4BA0395C1B9A}"/>
              </a:ext>
            </a:extLst>
          </p:cNvPr>
          <p:cNvPicPr>
            <a:picLocks noChangeAspect="1"/>
          </p:cNvPicPr>
          <p:nvPr/>
        </p:nvPicPr>
        <p:blipFill>
          <a:blip r:embed="rId4">
            <a:alphaModFix/>
            <a:extLst>
              <a:ext uri="{BEBA8EAE-BF5A-486C-A8C5-ECC9F3942E4B}">
                <a14:imgProps xmlns:a14="http://schemas.microsoft.com/office/drawing/2010/main">
                  <a14:imgLayer r:embed="rId5">
                    <a14:imgEffect>
                      <a14:sharpenSoften amount="100000"/>
                    </a14:imgEffect>
                    <a14:imgEffect>
                      <a14:colorTemperature colorTemp="6559"/>
                    </a14:imgEffect>
                    <a14:imgEffect>
                      <a14:saturation sat="379000"/>
                    </a14:imgEffect>
                    <a14:imgEffect>
                      <a14:brightnessContrast bright="55000" contrast="-100000"/>
                    </a14:imgEffect>
                  </a14:imgLayer>
                </a14:imgProps>
              </a:ext>
              <a:ext uri="{28A0092B-C50C-407E-A947-70E740481C1C}">
                <a14:useLocalDpi xmlns:a14="http://schemas.microsoft.com/office/drawing/2010/main" val="0"/>
              </a:ext>
            </a:extLst>
          </a:blip>
          <a:stretch>
            <a:fillRect/>
          </a:stretch>
        </p:blipFill>
        <p:spPr>
          <a:xfrm>
            <a:off x="472316" y="1082927"/>
            <a:ext cx="3964760" cy="3601914"/>
          </a:xfrm>
          <a:prstGeom prst="rect">
            <a:avLst/>
          </a:prstGeom>
          <a:noFill/>
          <a:ln>
            <a:noFill/>
          </a:ln>
        </p:spPr>
      </p:pic>
    </p:spTree>
    <p:extLst>
      <p:ext uri="{BB962C8B-B14F-4D97-AF65-F5344CB8AC3E}">
        <p14:creationId xmlns:p14="http://schemas.microsoft.com/office/powerpoint/2010/main" val="87838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30DE7-89BD-44B5-96EF-865C701FF2F5}"/>
              </a:ext>
            </a:extLst>
          </p:cNvPr>
          <p:cNvSpPr>
            <a:spLocks noGrp="1"/>
          </p:cNvSpPr>
          <p:nvPr>
            <p:ph type="ctrTitle"/>
          </p:nvPr>
        </p:nvSpPr>
        <p:spPr>
          <a:xfrm>
            <a:off x="1153886" y="286501"/>
            <a:ext cx="9568543" cy="323100"/>
          </a:xfrm>
        </p:spPr>
        <p:txBody>
          <a:bodyPr>
            <a:noAutofit/>
          </a:bodyPr>
          <a:lstStyle/>
          <a:p>
            <a:r>
              <a:rPr lang="en-US" sz="2800" dirty="0">
                <a:solidFill>
                  <a:schemeClr val="accent1"/>
                </a:solidFill>
                <a:latin typeface="Times" pitchFamily="2" charset="0"/>
                <a:cs typeface="Arial" panose="020B0604020202020204" pitchFamily="34" charset="0"/>
              </a:rPr>
              <a:t>New Jersey Division of Rate Counsel </a:t>
            </a:r>
            <a:r>
              <a:rPr lang="en-US" sz="2800" b="1" dirty="0">
                <a:solidFill>
                  <a:schemeClr val="accent1"/>
                </a:solidFill>
                <a:latin typeface="Times" pitchFamily="2" charset="0"/>
                <a:cs typeface="Arial" panose="020B0604020202020204" pitchFamily="34" charset="0"/>
              </a:rPr>
              <a:t>// </a:t>
            </a:r>
            <a:r>
              <a:rPr lang="en-US" sz="2800" b="1" dirty="0">
                <a:solidFill>
                  <a:schemeClr val="accent1"/>
                </a:solidFill>
                <a:latin typeface="Arial" panose="020B0604020202020204" pitchFamily="34" charset="0"/>
                <a:cs typeface="Arial" panose="020B0604020202020204" pitchFamily="34" charset="0"/>
              </a:rPr>
              <a:t>Comments</a:t>
            </a:r>
          </a:p>
        </p:txBody>
      </p:sp>
      <p:sp>
        <p:nvSpPr>
          <p:cNvPr id="3" name="Subtitle 2">
            <a:extLst>
              <a:ext uri="{FF2B5EF4-FFF2-40B4-BE49-F238E27FC236}">
                <a16:creationId xmlns:a16="http://schemas.microsoft.com/office/drawing/2014/main" id="{170AD304-C5B6-4121-8DCD-3DF531978FA3}"/>
              </a:ext>
            </a:extLst>
          </p:cNvPr>
          <p:cNvSpPr>
            <a:spLocks noGrp="1"/>
          </p:cNvSpPr>
          <p:nvPr>
            <p:ph type="subTitle" idx="1"/>
          </p:nvPr>
        </p:nvSpPr>
        <p:spPr>
          <a:xfrm>
            <a:off x="1153886" y="1621971"/>
            <a:ext cx="9568543" cy="4441372"/>
          </a:xfrm>
        </p:spPr>
        <p:txBody>
          <a:bodyPr>
            <a:noAutofit/>
          </a:bodyPr>
          <a:lstStyle/>
          <a:p>
            <a:pPr marR="0" lvl="0">
              <a:spcBef>
                <a:spcPts val="0"/>
              </a:spcBef>
              <a:spcAft>
                <a:spcPts val="1200"/>
              </a:spcAft>
            </a:pPr>
            <a:r>
              <a:rPr lang="en-US" sz="6000" dirty="0">
                <a:solidFill>
                  <a:schemeClr val="accent1"/>
                </a:solidFill>
                <a:latin typeface="Arial" panose="020B0604020202020204" pitchFamily="34" charset="0"/>
                <a:ea typeface="Calibri" panose="020F0502020204030204" pitchFamily="34" charset="0"/>
                <a:cs typeface="Arial" panose="020B0604020202020204" pitchFamily="34" charset="0"/>
              </a:rPr>
              <a:t>INTRODUCTION</a:t>
            </a:r>
          </a:p>
        </p:txBody>
      </p:sp>
      <p:sp>
        <p:nvSpPr>
          <p:cNvPr id="4" name="TextBox 3">
            <a:extLst>
              <a:ext uri="{FF2B5EF4-FFF2-40B4-BE49-F238E27FC236}">
                <a16:creationId xmlns:a16="http://schemas.microsoft.com/office/drawing/2014/main" id="{96EA43C0-48A5-43D0-8D17-925190F925EF}"/>
              </a:ext>
            </a:extLst>
          </p:cNvPr>
          <p:cNvSpPr txBox="1"/>
          <p:nvPr/>
        </p:nvSpPr>
        <p:spPr>
          <a:xfrm>
            <a:off x="3402417" y="3134096"/>
            <a:ext cx="7091917"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5588"/>
                </a:solidFill>
                <a:effectLst/>
                <a:uLnTx/>
                <a:uFillTx/>
                <a:latin typeface="Arial" panose="020B0604020202020204" pitchFamily="34" charset="0"/>
                <a:ea typeface="+mn-ea"/>
                <a:cs typeface="Arial" panose="020B0604020202020204" pitchFamily="34" charset="0"/>
              </a:rPr>
              <a:t>Investments being explored by the Board through the SAA have the ability to reduce future costs for ratepayers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5588"/>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5588"/>
                </a:solidFill>
                <a:effectLst/>
                <a:uLnTx/>
                <a:uFillTx/>
                <a:latin typeface="Arial" panose="020B0604020202020204" pitchFamily="34" charset="0"/>
                <a:ea typeface="+mn-ea"/>
                <a:cs typeface="Arial" panose="020B0604020202020204" pitchFamily="34" charset="0"/>
              </a:rPr>
              <a:t>Board’s focus should remain on this important goal</a:t>
            </a:r>
          </a:p>
        </p:txBody>
      </p:sp>
    </p:spTree>
    <p:extLst>
      <p:ext uri="{BB962C8B-B14F-4D97-AF65-F5344CB8AC3E}">
        <p14:creationId xmlns:p14="http://schemas.microsoft.com/office/powerpoint/2010/main" val="242819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30DE7-89BD-44B5-96EF-865C701FF2F5}"/>
              </a:ext>
            </a:extLst>
          </p:cNvPr>
          <p:cNvSpPr>
            <a:spLocks noGrp="1"/>
          </p:cNvSpPr>
          <p:nvPr>
            <p:ph type="ctrTitle"/>
          </p:nvPr>
        </p:nvSpPr>
        <p:spPr>
          <a:xfrm>
            <a:off x="1153886" y="286501"/>
            <a:ext cx="9568543" cy="323100"/>
          </a:xfrm>
        </p:spPr>
        <p:txBody>
          <a:bodyPr>
            <a:noAutofit/>
          </a:bodyPr>
          <a:lstStyle/>
          <a:p>
            <a:r>
              <a:rPr lang="en-US" sz="2800" dirty="0">
                <a:solidFill>
                  <a:schemeClr val="accent1"/>
                </a:solidFill>
                <a:latin typeface="Times" pitchFamily="2" charset="0"/>
                <a:cs typeface="Arial" panose="020B0604020202020204" pitchFamily="34" charset="0"/>
              </a:rPr>
              <a:t>New Jersey Division of Rate Counsel </a:t>
            </a:r>
            <a:r>
              <a:rPr lang="en-US" sz="2800" b="1" dirty="0">
                <a:solidFill>
                  <a:schemeClr val="accent1"/>
                </a:solidFill>
                <a:latin typeface="Times" pitchFamily="2" charset="0"/>
                <a:cs typeface="Arial" panose="020B0604020202020204" pitchFamily="34" charset="0"/>
              </a:rPr>
              <a:t>// </a:t>
            </a:r>
            <a:r>
              <a:rPr lang="en-US" sz="2800" b="1" dirty="0">
                <a:solidFill>
                  <a:schemeClr val="accent1"/>
                </a:solidFill>
                <a:latin typeface="Arial" panose="020B0604020202020204" pitchFamily="34" charset="0"/>
                <a:cs typeface="Arial" panose="020B0604020202020204" pitchFamily="34" charset="0"/>
              </a:rPr>
              <a:t>Comments</a:t>
            </a:r>
          </a:p>
        </p:txBody>
      </p:sp>
      <p:sp>
        <p:nvSpPr>
          <p:cNvPr id="3" name="Subtitle 2">
            <a:extLst>
              <a:ext uri="{FF2B5EF4-FFF2-40B4-BE49-F238E27FC236}">
                <a16:creationId xmlns:a16="http://schemas.microsoft.com/office/drawing/2014/main" id="{170AD304-C5B6-4121-8DCD-3DF531978FA3}"/>
              </a:ext>
            </a:extLst>
          </p:cNvPr>
          <p:cNvSpPr>
            <a:spLocks noGrp="1"/>
          </p:cNvSpPr>
          <p:nvPr>
            <p:ph type="subTitle" idx="1"/>
          </p:nvPr>
        </p:nvSpPr>
        <p:spPr>
          <a:xfrm>
            <a:off x="1153886" y="1621971"/>
            <a:ext cx="9568543" cy="4441372"/>
          </a:xfrm>
        </p:spPr>
        <p:txBody>
          <a:bodyPr>
            <a:noAutofit/>
          </a:bodyPr>
          <a:lstStyle/>
          <a:p>
            <a:pPr marR="0" lvl="0">
              <a:spcBef>
                <a:spcPts val="0"/>
              </a:spcBef>
              <a:spcAft>
                <a:spcPts val="1200"/>
              </a:spcAft>
            </a:pPr>
            <a:r>
              <a:rPr lang="en-US" sz="3600" dirty="0">
                <a:solidFill>
                  <a:schemeClr val="accent1"/>
                </a:solidFill>
                <a:latin typeface="Arial" panose="020B0604020202020204" pitchFamily="34" charset="0"/>
                <a:ea typeface="Calibri" panose="020F0502020204030204" pitchFamily="34" charset="0"/>
                <a:cs typeface="Arial" panose="020B0604020202020204" pitchFamily="34" charset="0"/>
              </a:rPr>
              <a:t>Rate Counsel encourages Board Staff to be deliberate in the OSW transmission selection process. </a:t>
            </a:r>
          </a:p>
          <a:p>
            <a:pPr marL="342900" marR="0" lvl="0" indent="-342900">
              <a:spcBef>
                <a:spcPts val="0"/>
              </a:spcBef>
              <a:spcAft>
                <a:spcPts val="1200"/>
              </a:spcAft>
              <a:buFont typeface="Arial" panose="020B0604020202020204" pitchFamily="34" charset="0"/>
              <a:buChar char="•"/>
            </a:pPr>
            <a:r>
              <a:rPr lang="en-US" sz="2000" dirty="0">
                <a:solidFill>
                  <a:schemeClr val="accent1"/>
                </a:solidFill>
                <a:latin typeface="Times New Roman" panose="02020603050405020304" pitchFamily="18" charset="0"/>
              </a:rPr>
              <a:t>W</a:t>
            </a:r>
            <a:r>
              <a:rPr lang="en-US" sz="2000" b="0" i="0" dirty="0">
                <a:solidFill>
                  <a:schemeClr val="accent1"/>
                </a:solidFill>
                <a:effectLst/>
                <a:latin typeface="Times New Roman" panose="02020603050405020304" pitchFamily="18" charset="0"/>
              </a:rPr>
              <a:t>hether a cost-effective OSW </a:t>
            </a:r>
            <a:r>
              <a:rPr lang="en-US" sz="2000" dirty="0">
                <a:solidFill>
                  <a:schemeClr val="accent1"/>
                </a:solidFill>
                <a:latin typeface="Times New Roman" panose="02020603050405020304" pitchFamily="18" charset="0"/>
              </a:rPr>
              <a:t>transmission opportunity exists, </a:t>
            </a:r>
            <a:r>
              <a:rPr lang="en-US" sz="2000" b="0" i="0" dirty="0">
                <a:solidFill>
                  <a:schemeClr val="accent1"/>
                </a:solidFill>
                <a:effectLst/>
                <a:latin typeface="Times New Roman" panose="02020603050405020304" pitchFamily="18" charset="0"/>
              </a:rPr>
              <a:t>with a reasonable risk profile, that will lower the cost of New Jersey’s clean energy commitments.</a:t>
            </a:r>
          </a:p>
          <a:p>
            <a:pPr marL="342900" marR="0" lvl="0" indent="-342900">
              <a:spcBef>
                <a:spcPts val="0"/>
              </a:spcBef>
              <a:spcAft>
                <a:spcPts val="1200"/>
              </a:spcAft>
              <a:buFont typeface="Arial" panose="020B0604020202020204" pitchFamily="34" charset="0"/>
              <a:buChar char="•"/>
            </a:pPr>
            <a:r>
              <a:rPr lang="en-US" sz="2000" dirty="0">
                <a:solidFill>
                  <a:schemeClr val="accent1"/>
                </a:solidFill>
                <a:latin typeface="Times New Roman" panose="02020603050405020304" pitchFamily="18" charset="0"/>
              </a:rPr>
              <a:t>P</a:t>
            </a:r>
            <a:r>
              <a:rPr lang="en-US" sz="2000" b="0" i="0" dirty="0">
                <a:solidFill>
                  <a:schemeClr val="accent1"/>
                </a:solidFill>
                <a:effectLst/>
                <a:latin typeface="Times New Roman" panose="02020603050405020304" pitchFamily="18" charset="0"/>
              </a:rPr>
              <a:t>romoting cost-effective OSW transmission options for New Jersey OSW projects and New Jersey ratepayers</a:t>
            </a:r>
          </a:p>
          <a:p>
            <a:pPr marL="342900" marR="0" lvl="0" indent="-342900">
              <a:spcBef>
                <a:spcPts val="0"/>
              </a:spcBef>
              <a:spcAft>
                <a:spcPts val="1200"/>
              </a:spcAft>
              <a:buFont typeface="Arial" panose="020B0604020202020204" pitchFamily="34" charset="0"/>
              <a:buChar char="•"/>
            </a:pPr>
            <a:r>
              <a:rPr lang="en-US" sz="2000" dirty="0">
                <a:solidFill>
                  <a:schemeClr val="accent1"/>
                </a:solidFill>
                <a:latin typeface="Times New Roman" panose="02020603050405020304" pitchFamily="18" charset="0"/>
                <a:ea typeface="Calibri" panose="020F0502020204030204" pitchFamily="34" charset="0"/>
                <a:cs typeface="Arial" panose="020B0604020202020204" pitchFamily="34" charset="0"/>
              </a:rPr>
              <a:t>“None of the Above” is an option </a:t>
            </a:r>
            <a:endParaRPr lang="en-US" sz="2000" dirty="0">
              <a:solidFill>
                <a:schemeClr val="accent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961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30DE7-89BD-44B5-96EF-865C701FF2F5}"/>
              </a:ext>
            </a:extLst>
          </p:cNvPr>
          <p:cNvSpPr>
            <a:spLocks noGrp="1"/>
          </p:cNvSpPr>
          <p:nvPr>
            <p:ph type="ctrTitle"/>
          </p:nvPr>
        </p:nvSpPr>
        <p:spPr>
          <a:xfrm>
            <a:off x="1153886" y="286501"/>
            <a:ext cx="9568543" cy="323100"/>
          </a:xfrm>
        </p:spPr>
        <p:txBody>
          <a:bodyPr>
            <a:noAutofit/>
          </a:bodyPr>
          <a:lstStyle/>
          <a:p>
            <a:r>
              <a:rPr lang="en-US" sz="2800" dirty="0">
                <a:solidFill>
                  <a:schemeClr val="accent1"/>
                </a:solidFill>
                <a:latin typeface="Times" pitchFamily="2" charset="0"/>
                <a:cs typeface="Arial" panose="020B0604020202020204" pitchFamily="34" charset="0"/>
              </a:rPr>
              <a:t>New Jersey Division of Rate Counsel </a:t>
            </a:r>
            <a:r>
              <a:rPr lang="en-US" sz="2800" b="1" dirty="0">
                <a:solidFill>
                  <a:schemeClr val="accent1"/>
                </a:solidFill>
                <a:latin typeface="Times" pitchFamily="2" charset="0"/>
                <a:cs typeface="Arial" panose="020B0604020202020204" pitchFamily="34" charset="0"/>
              </a:rPr>
              <a:t>// </a:t>
            </a:r>
            <a:r>
              <a:rPr lang="en-US" sz="2800" b="1" dirty="0">
                <a:solidFill>
                  <a:schemeClr val="accent1"/>
                </a:solidFill>
                <a:latin typeface="Arial" panose="020B0604020202020204" pitchFamily="34" charset="0"/>
                <a:cs typeface="Arial" panose="020B0604020202020204" pitchFamily="34" charset="0"/>
              </a:rPr>
              <a:t>Comments</a:t>
            </a:r>
          </a:p>
        </p:txBody>
      </p:sp>
      <p:sp>
        <p:nvSpPr>
          <p:cNvPr id="3" name="Subtitle 2">
            <a:extLst>
              <a:ext uri="{FF2B5EF4-FFF2-40B4-BE49-F238E27FC236}">
                <a16:creationId xmlns:a16="http://schemas.microsoft.com/office/drawing/2014/main" id="{170AD304-C5B6-4121-8DCD-3DF531978FA3}"/>
              </a:ext>
            </a:extLst>
          </p:cNvPr>
          <p:cNvSpPr>
            <a:spLocks noGrp="1"/>
          </p:cNvSpPr>
          <p:nvPr>
            <p:ph type="subTitle" idx="1"/>
          </p:nvPr>
        </p:nvSpPr>
        <p:spPr>
          <a:xfrm>
            <a:off x="1153886" y="1621971"/>
            <a:ext cx="9568543" cy="4441372"/>
          </a:xfrm>
        </p:spPr>
        <p:txBody>
          <a:bodyPr>
            <a:noAutofit/>
          </a:bodyPr>
          <a:lstStyle/>
          <a:p>
            <a:pPr marR="0" lvl="0">
              <a:spcBef>
                <a:spcPts val="0"/>
              </a:spcBef>
              <a:spcAft>
                <a:spcPts val="1200"/>
              </a:spcAft>
            </a:pPr>
            <a:r>
              <a:rPr lang="en-US" sz="3600" dirty="0">
                <a:solidFill>
                  <a:schemeClr val="accent1"/>
                </a:solidFill>
                <a:latin typeface="Arial" panose="020B0604020202020204" pitchFamily="34" charset="0"/>
                <a:ea typeface="Calibri" panose="020F0502020204030204" pitchFamily="34" charset="0"/>
                <a:cs typeface="Arial" panose="020B0604020202020204" pitchFamily="34" charset="0"/>
              </a:rPr>
              <a:t>Rate Counsel encourages Board Staff to recommend the most cost-effective OSW transmission solution.</a:t>
            </a:r>
          </a:p>
          <a:p>
            <a:pPr marL="342900" indent="-342900">
              <a:spcBef>
                <a:spcPts val="0"/>
              </a:spcBef>
              <a:buFont typeface="Arial" panose="020B0604020202020204" pitchFamily="34" charset="0"/>
              <a:buChar char="•"/>
            </a:pPr>
            <a:r>
              <a:rPr lang="en-US" sz="2000" dirty="0">
                <a:solidFill>
                  <a:schemeClr val="accent1"/>
                </a:solidFill>
                <a:latin typeface="Arial" panose="020B0604020202020204" pitchFamily="34" charset="0"/>
                <a:cs typeface="Arial" panose="020B0604020202020204" pitchFamily="34" charset="0"/>
              </a:rPr>
              <a:t>least-cost option</a:t>
            </a:r>
          </a:p>
          <a:p>
            <a:pPr marL="342900" indent="-342900">
              <a:spcBef>
                <a:spcPts val="0"/>
              </a:spcBef>
              <a:buFont typeface="Arial" panose="020B0604020202020204" pitchFamily="34" charset="0"/>
              <a:buChar char="•"/>
            </a:pPr>
            <a:r>
              <a:rPr lang="en-US" sz="2000" b="0" i="0" dirty="0">
                <a:solidFill>
                  <a:schemeClr val="accent1"/>
                </a:solidFill>
                <a:effectLst/>
                <a:latin typeface="Arial" panose="020B0604020202020204" pitchFamily="34" charset="0"/>
                <a:cs typeface="Arial" panose="020B0604020202020204" pitchFamily="34" charset="0"/>
              </a:rPr>
              <a:t>reduces overall future OSW costs and minimizes unnecessary risk exposure for ratepayers</a:t>
            </a:r>
            <a:endParaRPr lang="en-US" sz="2000" dirty="0">
              <a:solidFill>
                <a:schemeClr val="accent1"/>
              </a:solidFill>
              <a:latin typeface="Arial" panose="020B0604020202020204" pitchFamily="34" charset="0"/>
              <a:cs typeface="Arial" panose="020B0604020202020204" pitchFamily="34" charset="0"/>
            </a:endParaRPr>
          </a:p>
          <a:p>
            <a:pPr marL="342900" indent="-342900">
              <a:spcBef>
                <a:spcPts val="0"/>
              </a:spcBef>
              <a:buFont typeface="Arial" panose="020B0604020202020204" pitchFamily="34" charset="0"/>
              <a:buChar char="•"/>
            </a:pPr>
            <a:r>
              <a:rPr lang="en-US" sz="2000" b="0" i="0" dirty="0">
                <a:solidFill>
                  <a:schemeClr val="accent1"/>
                </a:solidFill>
                <a:effectLst/>
                <a:latin typeface="Arial" panose="020B0604020202020204" pitchFamily="34" charset="0"/>
                <a:cs typeface="Arial" panose="020B0604020202020204" pitchFamily="34" charset="0"/>
              </a:rPr>
              <a:t>select an option that is, in total, reasonable, balancing cost and risk considerations</a:t>
            </a:r>
          </a:p>
          <a:p>
            <a:pPr marL="342900" indent="-342900">
              <a:spcBef>
                <a:spcPts val="0"/>
              </a:spcBef>
              <a:buFont typeface="Arial" panose="020B0604020202020204" pitchFamily="34" charset="0"/>
              <a:buChar char="•"/>
            </a:pPr>
            <a:r>
              <a:rPr lang="en-US" sz="2000" dirty="0">
                <a:solidFill>
                  <a:schemeClr val="accent1"/>
                </a:solidFill>
                <a:latin typeface="Arial" panose="020B0604020202020204" pitchFamily="34" charset="0"/>
                <a:cs typeface="Arial" panose="020B0604020202020204" pitchFamily="34" charset="0"/>
              </a:rPr>
              <a:t>h</a:t>
            </a:r>
            <a:r>
              <a:rPr lang="en-US" sz="2000" b="0" i="0" dirty="0">
                <a:solidFill>
                  <a:schemeClr val="accent1"/>
                </a:solidFill>
                <a:effectLst/>
                <a:latin typeface="Arial" panose="020B0604020202020204" pitchFamily="34" charset="0"/>
                <a:cs typeface="Arial" panose="020B0604020202020204" pitchFamily="34" charset="0"/>
              </a:rPr>
              <a:t>igher cost projects will expose NJ ratepayers to higher financial risks</a:t>
            </a:r>
          </a:p>
          <a:p>
            <a:pPr marR="0" lvl="0">
              <a:spcBef>
                <a:spcPts val="0"/>
              </a:spcBef>
            </a:pPr>
            <a:endParaRPr lang="en-US" sz="1600" b="0" i="0" dirty="0">
              <a:solidFill>
                <a:schemeClr val="accent1"/>
              </a:solidFill>
              <a:effectLst/>
              <a:latin typeface="Arial" panose="020B0604020202020204" pitchFamily="34" charset="0"/>
              <a:cs typeface="Arial" panose="020B0604020202020204" pitchFamily="34" charset="0"/>
            </a:endParaRPr>
          </a:p>
          <a:p>
            <a:pPr marR="0" lvl="0">
              <a:spcBef>
                <a:spcPts val="0"/>
              </a:spcBef>
              <a:spcAft>
                <a:spcPts val="1200"/>
              </a:spcAft>
            </a:pPr>
            <a:endParaRPr lang="en-US" sz="3600" dirty="0">
              <a:solidFill>
                <a:schemeClr val="accent1"/>
              </a:solidFill>
              <a:latin typeface="Arial" panose="020B0604020202020204" pitchFamily="34" charset="0"/>
              <a:ea typeface="Calibri" panose="020F0502020204030204" pitchFamily="34" charset="0"/>
              <a:cs typeface="Arial" panose="020B0604020202020204" pitchFamily="34" charset="0"/>
            </a:endParaRPr>
          </a:p>
          <a:p>
            <a:pPr marL="342900" marR="0" lvl="0" indent="-914400">
              <a:spcBef>
                <a:spcPts val="0"/>
              </a:spcBef>
              <a:spcAft>
                <a:spcPts val="1200"/>
              </a:spcAft>
              <a:buFont typeface="+mj-lt"/>
              <a:buAutoNum type="arabicParenBoth"/>
            </a:pPr>
            <a:endParaRPr lang="en-US" sz="3600" dirty="0">
              <a:solidFill>
                <a:schemeClr val="accent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1709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30DE7-89BD-44B5-96EF-865C701FF2F5}"/>
              </a:ext>
            </a:extLst>
          </p:cNvPr>
          <p:cNvSpPr>
            <a:spLocks noGrp="1"/>
          </p:cNvSpPr>
          <p:nvPr>
            <p:ph type="ctrTitle"/>
          </p:nvPr>
        </p:nvSpPr>
        <p:spPr>
          <a:xfrm>
            <a:off x="1153886" y="286501"/>
            <a:ext cx="9568543" cy="323100"/>
          </a:xfrm>
        </p:spPr>
        <p:txBody>
          <a:bodyPr>
            <a:noAutofit/>
          </a:bodyPr>
          <a:lstStyle/>
          <a:p>
            <a:r>
              <a:rPr lang="en-US" sz="2800" dirty="0">
                <a:solidFill>
                  <a:schemeClr val="accent1"/>
                </a:solidFill>
                <a:latin typeface="Times" pitchFamily="2" charset="0"/>
                <a:cs typeface="Arial" panose="020B0604020202020204" pitchFamily="34" charset="0"/>
              </a:rPr>
              <a:t>New Jersey Division of Rate Counsel </a:t>
            </a:r>
            <a:r>
              <a:rPr lang="en-US" sz="2800" b="1" dirty="0">
                <a:solidFill>
                  <a:schemeClr val="accent1"/>
                </a:solidFill>
                <a:latin typeface="Times" pitchFamily="2" charset="0"/>
                <a:cs typeface="Arial" panose="020B0604020202020204" pitchFamily="34" charset="0"/>
              </a:rPr>
              <a:t>// </a:t>
            </a:r>
            <a:r>
              <a:rPr lang="en-US" sz="2800" b="1" dirty="0">
                <a:solidFill>
                  <a:schemeClr val="accent1"/>
                </a:solidFill>
                <a:latin typeface="Arial" panose="020B0604020202020204" pitchFamily="34" charset="0"/>
                <a:cs typeface="Arial" panose="020B0604020202020204" pitchFamily="34" charset="0"/>
              </a:rPr>
              <a:t>Comments</a:t>
            </a:r>
          </a:p>
        </p:txBody>
      </p:sp>
      <p:sp>
        <p:nvSpPr>
          <p:cNvPr id="3" name="Subtitle 2">
            <a:extLst>
              <a:ext uri="{FF2B5EF4-FFF2-40B4-BE49-F238E27FC236}">
                <a16:creationId xmlns:a16="http://schemas.microsoft.com/office/drawing/2014/main" id="{170AD304-C5B6-4121-8DCD-3DF531978FA3}"/>
              </a:ext>
            </a:extLst>
          </p:cNvPr>
          <p:cNvSpPr>
            <a:spLocks noGrp="1"/>
          </p:cNvSpPr>
          <p:nvPr>
            <p:ph type="subTitle" idx="1"/>
          </p:nvPr>
        </p:nvSpPr>
        <p:spPr>
          <a:xfrm>
            <a:off x="1153886" y="1621971"/>
            <a:ext cx="9568543" cy="4441372"/>
          </a:xfrm>
        </p:spPr>
        <p:txBody>
          <a:bodyPr>
            <a:noAutofit/>
          </a:bodyPr>
          <a:lstStyle/>
          <a:p>
            <a:pPr marR="0" lvl="0">
              <a:spcBef>
                <a:spcPts val="0"/>
              </a:spcBef>
              <a:spcAft>
                <a:spcPts val="1200"/>
              </a:spcAft>
            </a:pPr>
            <a:r>
              <a:rPr lang="en-US" sz="3600" dirty="0">
                <a:solidFill>
                  <a:schemeClr val="accent1"/>
                </a:solidFill>
                <a:latin typeface="Arial" panose="020B0604020202020204" pitchFamily="34" charset="0"/>
                <a:ea typeface="Calibri" panose="020F0502020204030204" pitchFamily="34" charset="0"/>
                <a:cs typeface="Arial" panose="020B0604020202020204" pitchFamily="34" charset="0"/>
              </a:rPr>
              <a:t>Rate Counsel wants to assure that selected OSW transmission projects minimize ratepayer risks.</a:t>
            </a:r>
          </a:p>
          <a:p>
            <a:pPr marL="342900" marR="0" lvl="0" indent="-342900">
              <a:spcBef>
                <a:spcPts val="0"/>
              </a:spcBef>
              <a:spcAft>
                <a:spcPts val="1200"/>
              </a:spcAft>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Developers know more about operating in an offshore environment and should assume the risk</a:t>
            </a:r>
          </a:p>
          <a:p>
            <a:pPr marL="342900" marR="0" lvl="0" indent="-342900">
              <a:spcBef>
                <a:spcPts val="0"/>
              </a:spcBef>
              <a:spcAft>
                <a:spcPts val="1200"/>
              </a:spcAft>
              <a:buFont typeface="Arial" panose="020B0604020202020204" pitchFamily="34" charset="0"/>
              <a:buChar char="•"/>
            </a:pPr>
            <a:r>
              <a:rPr lang="en-US" sz="2400" b="0" i="0" dirty="0">
                <a:solidFill>
                  <a:schemeClr val="accent1"/>
                </a:solidFill>
                <a:effectLst/>
                <a:latin typeface="Arial" panose="020B0604020202020204" pitchFamily="34" charset="0"/>
                <a:cs typeface="Arial" panose="020B0604020202020204" pitchFamily="34" charset="0"/>
              </a:rPr>
              <a:t>consider proposals that offer to insulate ratepayers from these risks</a:t>
            </a:r>
            <a:endParaRPr lang="en-US" sz="24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150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30DE7-89BD-44B5-96EF-865C701FF2F5}"/>
              </a:ext>
            </a:extLst>
          </p:cNvPr>
          <p:cNvSpPr>
            <a:spLocks noGrp="1"/>
          </p:cNvSpPr>
          <p:nvPr>
            <p:ph type="ctrTitle"/>
          </p:nvPr>
        </p:nvSpPr>
        <p:spPr>
          <a:xfrm>
            <a:off x="1153886" y="286501"/>
            <a:ext cx="9568543" cy="323100"/>
          </a:xfrm>
        </p:spPr>
        <p:txBody>
          <a:bodyPr>
            <a:noAutofit/>
          </a:bodyPr>
          <a:lstStyle/>
          <a:p>
            <a:r>
              <a:rPr lang="en-US" sz="2800" dirty="0">
                <a:solidFill>
                  <a:schemeClr val="accent1"/>
                </a:solidFill>
                <a:latin typeface="Times" pitchFamily="2" charset="0"/>
                <a:cs typeface="Arial" panose="020B0604020202020204" pitchFamily="34" charset="0"/>
              </a:rPr>
              <a:t>New Jersey Division of Rate Counsel </a:t>
            </a:r>
            <a:r>
              <a:rPr lang="en-US" sz="2800" b="1" dirty="0">
                <a:solidFill>
                  <a:schemeClr val="accent1"/>
                </a:solidFill>
                <a:latin typeface="Times" pitchFamily="2" charset="0"/>
                <a:cs typeface="Arial" panose="020B0604020202020204" pitchFamily="34" charset="0"/>
              </a:rPr>
              <a:t>// </a:t>
            </a:r>
            <a:r>
              <a:rPr lang="en-US" sz="2800" b="1" dirty="0">
                <a:solidFill>
                  <a:schemeClr val="accent1"/>
                </a:solidFill>
                <a:latin typeface="Arial" panose="020B0604020202020204" pitchFamily="34" charset="0"/>
                <a:cs typeface="Arial" panose="020B0604020202020204" pitchFamily="34" charset="0"/>
              </a:rPr>
              <a:t>Comments</a:t>
            </a:r>
          </a:p>
        </p:txBody>
      </p:sp>
      <p:sp>
        <p:nvSpPr>
          <p:cNvPr id="3" name="Subtitle 2">
            <a:extLst>
              <a:ext uri="{FF2B5EF4-FFF2-40B4-BE49-F238E27FC236}">
                <a16:creationId xmlns:a16="http://schemas.microsoft.com/office/drawing/2014/main" id="{170AD304-C5B6-4121-8DCD-3DF531978FA3}"/>
              </a:ext>
            </a:extLst>
          </p:cNvPr>
          <p:cNvSpPr>
            <a:spLocks noGrp="1"/>
          </p:cNvSpPr>
          <p:nvPr>
            <p:ph type="subTitle" idx="1"/>
          </p:nvPr>
        </p:nvSpPr>
        <p:spPr>
          <a:xfrm>
            <a:off x="1153886" y="1621971"/>
            <a:ext cx="9568543" cy="4441372"/>
          </a:xfrm>
        </p:spPr>
        <p:txBody>
          <a:bodyPr>
            <a:noAutofit/>
          </a:bodyPr>
          <a:lstStyle/>
          <a:p>
            <a:pPr marR="0" lvl="0">
              <a:spcBef>
                <a:spcPts val="0"/>
              </a:spcBef>
              <a:spcAft>
                <a:spcPts val="1200"/>
              </a:spcAft>
            </a:pPr>
            <a:r>
              <a:rPr lang="en-US" sz="3600" dirty="0">
                <a:solidFill>
                  <a:schemeClr val="accent1"/>
                </a:solidFill>
                <a:latin typeface="Arial" panose="020B0604020202020204" pitchFamily="34" charset="0"/>
                <a:ea typeface="Calibri" panose="020F0502020204030204" pitchFamily="34" charset="0"/>
                <a:cs typeface="Arial" panose="020B0604020202020204" pitchFamily="34" charset="0"/>
              </a:rPr>
              <a:t>Rate Counsel requests that any final Board Staff recommendation clearly identify and enumerate ratepayer impacts, not just OSW benefits.</a:t>
            </a:r>
          </a:p>
          <a:p>
            <a:pPr marL="571500" marR="0" lvl="0" indent="-571500">
              <a:spcBef>
                <a:spcPts val="0"/>
              </a:spcBef>
              <a:spcAft>
                <a:spcPts val="1200"/>
              </a:spcAft>
              <a:buFont typeface="Arial" panose="020B0604020202020204" pitchFamily="34" charset="0"/>
              <a:buChar char="•"/>
            </a:pPr>
            <a:r>
              <a:rPr lang="en-US" sz="2000" b="0" i="0" dirty="0">
                <a:solidFill>
                  <a:schemeClr val="accent1"/>
                </a:solidFill>
                <a:effectLst/>
                <a:latin typeface="Arial" panose="020B0604020202020204" pitchFamily="34" charset="0"/>
                <a:cs typeface="Arial" panose="020B0604020202020204" pitchFamily="34" charset="0"/>
              </a:rPr>
              <a:t>specific ratepayer impacts and benefits that include cost and risk considerations</a:t>
            </a:r>
          </a:p>
          <a:p>
            <a:pPr marL="571500" marR="0" lvl="0" indent="-571500">
              <a:spcBef>
                <a:spcPts val="0"/>
              </a:spcBef>
              <a:spcAft>
                <a:spcPts val="1200"/>
              </a:spcAft>
              <a:buFont typeface="Arial" panose="020B0604020202020204" pitchFamily="34" charset="0"/>
              <a:buChar char="•"/>
            </a:pPr>
            <a:r>
              <a:rPr lang="en-US" sz="2000" b="0" i="0" dirty="0">
                <a:solidFill>
                  <a:schemeClr val="accent1"/>
                </a:solidFill>
                <a:effectLst/>
                <a:latin typeface="Arial" panose="020B0604020202020204" pitchFamily="34" charset="0"/>
                <a:cs typeface="Arial" panose="020B0604020202020204" pitchFamily="34" charset="0"/>
              </a:rPr>
              <a:t>ratepayer costs compared to </a:t>
            </a:r>
            <a:r>
              <a:rPr lang="en-US" sz="2000" b="0" i="0" u="sng" dirty="0">
                <a:solidFill>
                  <a:schemeClr val="accent1"/>
                </a:solidFill>
                <a:effectLst/>
                <a:latin typeface="Arial" panose="020B0604020202020204" pitchFamily="34" charset="0"/>
                <a:cs typeface="Arial" panose="020B0604020202020204" pitchFamily="34" charset="0"/>
              </a:rPr>
              <a:t>ratepayer</a:t>
            </a:r>
            <a:r>
              <a:rPr lang="en-US" sz="2000" b="0" i="0" dirty="0">
                <a:solidFill>
                  <a:schemeClr val="accent1"/>
                </a:solidFill>
                <a:effectLst/>
                <a:latin typeface="Arial" panose="020B0604020202020204" pitchFamily="34" charset="0"/>
                <a:cs typeface="Arial" panose="020B0604020202020204" pitchFamily="34" charset="0"/>
              </a:rPr>
              <a:t> benefits</a:t>
            </a:r>
          </a:p>
          <a:p>
            <a:pPr marL="571500" marR="0" lvl="0" indent="-571500">
              <a:spcBef>
                <a:spcPts val="0"/>
              </a:spcBef>
              <a:spcAft>
                <a:spcPts val="1200"/>
              </a:spcAft>
              <a:buFont typeface="Arial" panose="020B0604020202020204" pitchFamily="34" charset="0"/>
              <a:buChar char="•"/>
            </a:pPr>
            <a:endParaRPr lang="en-US" sz="2000" dirty="0">
              <a:solidFill>
                <a:schemeClr val="accent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3963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SAA Evaluation Process</a:t>
            </a:r>
          </a:p>
        </p:txBody>
      </p:sp>
      <p:sp>
        <p:nvSpPr>
          <p:cNvPr id="5" name="Slide Number Placeholder 4"/>
          <p:cNvSpPr>
            <a:spLocks noGrp="1"/>
          </p:cNvSpPr>
          <p:nvPr>
            <p:ph type="sldNum" sz="quarter" idx="10"/>
          </p:nvPr>
        </p:nvSpPr>
        <p:spPr/>
        <p:txBody>
          <a:bodyPr/>
          <a:lstStyle/>
          <a:p>
            <a:pPr>
              <a:defRPr/>
            </a:pPr>
            <a:fld id="{E64C6A90-C606-485D-BFEC-C66AD245E01C}" type="slidenum">
              <a:rPr lang="en-US" smtClean="0"/>
              <a:pPr>
                <a:defRPr/>
              </a:pPr>
              <a:t>8</a:t>
            </a:fld>
            <a:endParaRPr lang="en-US"/>
          </a:p>
        </p:txBody>
      </p:sp>
      <p:sp>
        <p:nvSpPr>
          <p:cNvPr id="6" name="Content Placeholder 4"/>
          <p:cNvSpPr txBox="1">
            <a:spLocks/>
          </p:cNvSpPr>
          <p:nvPr/>
        </p:nvSpPr>
        <p:spPr>
          <a:xfrm>
            <a:off x="609600" y="1676401"/>
            <a:ext cx="10744200" cy="3867943"/>
          </a:xfrm>
          <a:prstGeom prst="rect">
            <a:avLst/>
          </a:prstGeom>
        </p:spPr>
        <p:txBody>
          <a:bodyPr/>
          <a:lstStyle>
            <a:lvl1pPr marL="342900" indent="-342900" algn="l" rtl="0" fontAlgn="base">
              <a:spcBef>
                <a:spcPct val="20000"/>
              </a:spcBef>
              <a:spcAft>
                <a:spcPct val="0"/>
              </a:spcAft>
              <a:buClr>
                <a:srgbClr val="003399"/>
              </a:buClr>
              <a:buSzPct val="110000"/>
              <a:buFont typeface="Arial" pitchFamily="34" charset="0"/>
              <a:buChar char="•"/>
              <a:defRPr sz="2800" kern="1200">
                <a:solidFill>
                  <a:srgbClr val="001F5B"/>
                </a:solidFill>
                <a:latin typeface="+mn-lt"/>
                <a:ea typeface="+mn-ea"/>
                <a:cs typeface="+mn-cs"/>
              </a:defRPr>
            </a:lvl1pPr>
            <a:lvl2pPr marL="742950" indent="-285750" algn="l" rtl="0" fontAlgn="base">
              <a:spcBef>
                <a:spcPct val="20000"/>
              </a:spcBef>
              <a:spcAft>
                <a:spcPct val="0"/>
              </a:spcAft>
              <a:buClr>
                <a:srgbClr val="003399"/>
              </a:buClr>
              <a:buSzPct val="90000"/>
              <a:buFont typeface="Arial" pitchFamily="34" charset="0"/>
              <a:buChar char="›"/>
              <a:defRPr sz="2400" kern="1200">
                <a:solidFill>
                  <a:srgbClr val="001F5B"/>
                </a:solidFill>
                <a:latin typeface="+mn-lt"/>
                <a:ea typeface="+mn-ea"/>
                <a:cs typeface="+mn-cs"/>
              </a:defRPr>
            </a:lvl2pPr>
            <a:lvl3pPr marL="1143000" indent="-228600" algn="l" rtl="0" fontAlgn="base">
              <a:spcBef>
                <a:spcPct val="20000"/>
              </a:spcBef>
              <a:spcAft>
                <a:spcPct val="0"/>
              </a:spcAft>
              <a:buClr>
                <a:srgbClr val="003399"/>
              </a:buClr>
              <a:buFont typeface="Arial" pitchFamily="34" charset="0"/>
              <a:buChar char="»"/>
              <a:defRPr sz="2000" kern="1200">
                <a:solidFill>
                  <a:srgbClr val="001F5B"/>
                </a:solidFill>
                <a:latin typeface="+mn-lt"/>
                <a:ea typeface="+mn-ea"/>
                <a:cs typeface="+mn-cs"/>
              </a:defRPr>
            </a:lvl3pPr>
            <a:lvl4pPr marL="1600200" indent="-228600" algn="l" rtl="0" fontAlgn="base">
              <a:spcBef>
                <a:spcPct val="20000"/>
              </a:spcBef>
              <a:spcAft>
                <a:spcPct val="0"/>
              </a:spcAft>
              <a:buClr>
                <a:srgbClr val="003399"/>
              </a:buClr>
              <a:buFont typeface="Arial" pitchFamily="34" charset="0"/>
              <a:buChar char="–"/>
              <a:defRPr kern="1200">
                <a:solidFill>
                  <a:srgbClr val="001F5B"/>
                </a:solidFill>
                <a:latin typeface="+mn-lt"/>
                <a:ea typeface="+mn-ea"/>
                <a:cs typeface="+mn-cs"/>
              </a:defRPr>
            </a:lvl4pPr>
            <a:lvl5pPr marL="2057400" indent="-228600" algn="l" rtl="0" fontAlgn="base">
              <a:spcBef>
                <a:spcPct val="20000"/>
              </a:spcBef>
              <a:spcAft>
                <a:spcPct val="0"/>
              </a:spcAft>
              <a:buClr>
                <a:srgbClr val="003399"/>
              </a:buClr>
              <a:buFont typeface="Wingdings" pitchFamily="2" charset="2"/>
              <a:buChar char="§"/>
              <a:defRPr kern="1200">
                <a:solidFill>
                  <a:srgbClr val="001F5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BPU Staff is currently working with PJM to evaluate the SAA proposals</a:t>
            </a:r>
          </a:p>
          <a:p>
            <a:r>
              <a:rPr lang="en-US" sz="2400" dirty="0" smtClean="0"/>
              <a:t>PJM </a:t>
            </a:r>
            <a:r>
              <a:rPr lang="en-US" sz="2400" dirty="0"/>
              <a:t>and BPU Staff are also evaluating project costs, constructability, risk mitigation, environmental impacts, permitting plan, quality of proposal and developer experience, flexibility, modularity, and option value, and additional New Jersey </a:t>
            </a:r>
            <a:r>
              <a:rPr lang="en-US" sz="2400" dirty="0" smtClean="0"/>
              <a:t>benefits </a:t>
            </a:r>
            <a:endParaRPr lang="en-US" sz="2400" dirty="0"/>
          </a:p>
        </p:txBody>
      </p:sp>
    </p:spTree>
    <p:extLst>
      <p:ext uri="{BB962C8B-B14F-4D97-AF65-F5344CB8AC3E}">
        <p14:creationId xmlns:p14="http://schemas.microsoft.com/office/powerpoint/2010/main" val="2165788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30DE7-89BD-44B5-96EF-865C701FF2F5}"/>
              </a:ext>
            </a:extLst>
          </p:cNvPr>
          <p:cNvSpPr>
            <a:spLocks noGrp="1"/>
          </p:cNvSpPr>
          <p:nvPr>
            <p:ph type="ctrTitle"/>
          </p:nvPr>
        </p:nvSpPr>
        <p:spPr>
          <a:xfrm>
            <a:off x="1153886" y="286501"/>
            <a:ext cx="9568543" cy="323100"/>
          </a:xfrm>
        </p:spPr>
        <p:txBody>
          <a:bodyPr>
            <a:noAutofit/>
          </a:bodyPr>
          <a:lstStyle/>
          <a:p>
            <a:r>
              <a:rPr lang="en-US" sz="2800" dirty="0">
                <a:solidFill>
                  <a:schemeClr val="accent1"/>
                </a:solidFill>
                <a:latin typeface="Times" pitchFamily="2" charset="0"/>
                <a:cs typeface="Arial" panose="020B0604020202020204" pitchFamily="34" charset="0"/>
              </a:rPr>
              <a:t>New Jersey Division of Rate Counsel </a:t>
            </a:r>
            <a:r>
              <a:rPr lang="en-US" sz="2800" b="1" dirty="0">
                <a:solidFill>
                  <a:schemeClr val="accent1"/>
                </a:solidFill>
                <a:latin typeface="Times" pitchFamily="2" charset="0"/>
                <a:cs typeface="Arial" panose="020B0604020202020204" pitchFamily="34" charset="0"/>
              </a:rPr>
              <a:t>// </a:t>
            </a:r>
            <a:r>
              <a:rPr lang="en-US" sz="2800" b="1" dirty="0">
                <a:solidFill>
                  <a:schemeClr val="accent1"/>
                </a:solidFill>
                <a:latin typeface="Arial" panose="020B0604020202020204" pitchFamily="34" charset="0"/>
                <a:cs typeface="Arial" panose="020B0604020202020204" pitchFamily="34" charset="0"/>
              </a:rPr>
              <a:t>Comments</a:t>
            </a:r>
          </a:p>
        </p:txBody>
      </p:sp>
      <p:sp>
        <p:nvSpPr>
          <p:cNvPr id="3" name="Subtitle 2">
            <a:extLst>
              <a:ext uri="{FF2B5EF4-FFF2-40B4-BE49-F238E27FC236}">
                <a16:creationId xmlns:a16="http://schemas.microsoft.com/office/drawing/2014/main" id="{170AD304-C5B6-4121-8DCD-3DF531978FA3}"/>
              </a:ext>
            </a:extLst>
          </p:cNvPr>
          <p:cNvSpPr>
            <a:spLocks noGrp="1"/>
          </p:cNvSpPr>
          <p:nvPr>
            <p:ph type="subTitle" idx="1"/>
          </p:nvPr>
        </p:nvSpPr>
        <p:spPr>
          <a:xfrm>
            <a:off x="1153886" y="1621971"/>
            <a:ext cx="9568543" cy="4441372"/>
          </a:xfrm>
        </p:spPr>
        <p:txBody>
          <a:bodyPr>
            <a:noAutofit/>
          </a:bodyPr>
          <a:lstStyle/>
          <a:p>
            <a:pPr marR="0" lvl="0" algn="ctr">
              <a:spcBef>
                <a:spcPts val="0"/>
              </a:spcBef>
              <a:spcAft>
                <a:spcPts val="1200"/>
              </a:spcAft>
            </a:pPr>
            <a:endParaRPr lang="en-US" sz="6000">
              <a:solidFill>
                <a:schemeClr val="accent1"/>
              </a:solidFill>
              <a:latin typeface="Arial" panose="020B0604020202020204" pitchFamily="34" charset="0"/>
              <a:ea typeface="Calibri" panose="020F0502020204030204" pitchFamily="34" charset="0"/>
              <a:cs typeface="Arial" panose="020B0604020202020204" pitchFamily="34" charset="0"/>
            </a:endParaRPr>
          </a:p>
          <a:p>
            <a:pPr marR="0" lvl="0" algn="ctr">
              <a:spcBef>
                <a:spcPts val="0"/>
              </a:spcBef>
              <a:spcAft>
                <a:spcPts val="1200"/>
              </a:spcAft>
            </a:pPr>
            <a:r>
              <a:rPr lang="en-US" sz="6000" dirty="0">
                <a:solidFill>
                  <a:schemeClr val="accent1"/>
                </a:solidFill>
                <a:latin typeface="Arial" panose="020B0604020202020204" pitchFamily="34" charset="0"/>
                <a:ea typeface="Calibri" panose="020F0502020204030204" pitchFamily="34" charset="0"/>
                <a:cs typeface="Arial" panose="020B0604020202020204" pitchFamily="34" charset="0"/>
              </a:rPr>
              <a:t>CONCLUSIONS</a:t>
            </a:r>
          </a:p>
        </p:txBody>
      </p:sp>
    </p:spTree>
    <p:extLst>
      <p:ext uri="{BB962C8B-B14F-4D97-AF65-F5344CB8AC3E}">
        <p14:creationId xmlns:p14="http://schemas.microsoft.com/office/powerpoint/2010/main" val="36930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828800"/>
            <a:ext cx="10744200" cy="3200399"/>
          </a:xfrm>
        </p:spPr>
        <p:txBody>
          <a:bodyPr/>
          <a:lstStyle/>
          <a:p>
            <a:r>
              <a:rPr lang="en-US" dirty="0"/>
              <a:t>New Jersey Offshore Wind Transmission State Agreement </a:t>
            </a:r>
            <a:r>
              <a:rPr lang="en-US" dirty="0" smtClean="0"/>
              <a:t>Approach</a:t>
            </a:r>
            <a:br>
              <a:rPr lang="en-US" dirty="0" smtClean="0"/>
            </a:br>
            <a:r>
              <a:rPr lang="en-US" sz="2000" dirty="0" smtClean="0"/>
              <a:t> </a:t>
            </a:r>
            <a:r>
              <a:rPr lang="en-US" dirty="0" smtClean="0"/>
              <a:t/>
            </a:r>
            <a:br>
              <a:rPr lang="en-US" dirty="0" smtClean="0"/>
            </a:br>
            <a:r>
              <a:rPr lang="en-US" i="1" dirty="0" smtClean="0"/>
              <a:t>Ratepayer Protections and Cost Controls</a:t>
            </a:r>
            <a:br>
              <a:rPr lang="en-US" i="1" dirty="0" smtClean="0"/>
            </a:br>
            <a:r>
              <a:rPr lang="en-US" sz="1100" i="1" dirty="0" smtClean="0"/>
              <a:t> </a:t>
            </a:r>
            <a:r>
              <a:rPr lang="en-US" i="1" dirty="0"/>
              <a:t/>
            </a:r>
            <a:br>
              <a:rPr lang="en-US" i="1" dirty="0"/>
            </a:br>
            <a:r>
              <a:rPr lang="en-US" i="1" dirty="0" smtClean="0">
                <a:solidFill>
                  <a:srgbClr val="C00000"/>
                </a:solidFill>
              </a:rPr>
              <a:t>Break 11:40 – 11:55 pm </a:t>
            </a:r>
            <a:endParaRPr lang="en-US" i="1" dirty="0">
              <a:solidFill>
                <a:srgbClr val="C00000"/>
              </a:solidFill>
            </a:endParaRPr>
          </a:p>
        </p:txBody>
      </p:sp>
      <p:sp>
        <p:nvSpPr>
          <p:cNvPr id="5" name="Subtitle 4"/>
          <p:cNvSpPr>
            <a:spLocks noGrp="1"/>
          </p:cNvSpPr>
          <p:nvPr>
            <p:ph type="subTitle" idx="1"/>
          </p:nvPr>
        </p:nvSpPr>
        <p:spPr>
          <a:xfrm>
            <a:off x="1295400" y="4800600"/>
            <a:ext cx="9829800" cy="1371600"/>
          </a:xfrm>
        </p:spPr>
        <p:txBody>
          <a:bodyPr/>
          <a:lstStyle/>
          <a:p>
            <a:r>
              <a:rPr lang="en-US" sz="2200" dirty="0" smtClean="0"/>
              <a:t>In the Matter of Declaring </a:t>
            </a:r>
            <a:r>
              <a:rPr lang="en-US" sz="2200" dirty="0"/>
              <a:t>T</a:t>
            </a:r>
            <a:r>
              <a:rPr lang="en-US" sz="2200" dirty="0" smtClean="0"/>
              <a:t>ransmission </a:t>
            </a:r>
            <a:r>
              <a:rPr lang="en-US" sz="2200" dirty="0"/>
              <a:t>T</a:t>
            </a:r>
            <a:r>
              <a:rPr lang="en-US" sz="2200" dirty="0" smtClean="0"/>
              <a:t>o </a:t>
            </a:r>
            <a:r>
              <a:rPr lang="en-US" sz="2200" dirty="0"/>
              <a:t>S</a:t>
            </a:r>
            <a:r>
              <a:rPr lang="en-US" sz="2200" dirty="0" smtClean="0"/>
              <a:t>upport </a:t>
            </a:r>
            <a:r>
              <a:rPr lang="en-US" sz="2200" dirty="0"/>
              <a:t>O</a:t>
            </a:r>
            <a:r>
              <a:rPr lang="en-US" sz="2200" dirty="0" smtClean="0"/>
              <a:t>ffshore </a:t>
            </a:r>
            <a:r>
              <a:rPr lang="en-US" sz="2200" dirty="0"/>
              <a:t>W</a:t>
            </a:r>
            <a:r>
              <a:rPr lang="en-US" sz="2200" dirty="0" smtClean="0"/>
              <a:t>ind a Public </a:t>
            </a:r>
            <a:r>
              <a:rPr lang="en-US" sz="2200" dirty="0"/>
              <a:t>P</a:t>
            </a:r>
            <a:r>
              <a:rPr lang="en-US" sz="2200" dirty="0" smtClean="0"/>
              <a:t>olicy of the State of New Jersey </a:t>
            </a:r>
          </a:p>
          <a:p>
            <a:r>
              <a:rPr lang="en-US" sz="2200" dirty="0"/>
              <a:t>Docket number QO20100630</a:t>
            </a:r>
          </a:p>
          <a:p>
            <a:endParaRPr lang="en-US" b="1" dirty="0" smtClean="0"/>
          </a:p>
          <a:p>
            <a:endParaRPr lang="en-US" dirty="0"/>
          </a:p>
        </p:txBody>
      </p:sp>
      <p:sp>
        <p:nvSpPr>
          <p:cNvPr id="7" name="Footer Placeholder 6"/>
          <p:cNvSpPr>
            <a:spLocks noGrp="1"/>
          </p:cNvSpPr>
          <p:nvPr>
            <p:ph type="ftr" sz="quarter" idx="11"/>
          </p:nvPr>
        </p:nvSpPr>
        <p:spPr/>
        <p:txBody>
          <a:bodyPr/>
          <a:lstStyle/>
          <a:p>
            <a:pPr>
              <a:defRPr/>
            </a:pPr>
            <a:r>
              <a:rPr lang="en-US"/>
              <a:t>www.nj.gov/bpu</a:t>
            </a:r>
            <a:endParaRPr lang="en-US" dirty="0"/>
          </a:p>
        </p:txBody>
      </p:sp>
      <p:sp>
        <p:nvSpPr>
          <p:cNvPr id="8" name="Slide Number Placeholder 7"/>
          <p:cNvSpPr>
            <a:spLocks noGrp="1"/>
          </p:cNvSpPr>
          <p:nvPr>
            <p:ph type="sldNum" sz="quarter" idx="12"/>
          </p:nvPr>
        </p:nvSpPr>
        <p:spPr/>
        <p:txBody>
          <a:bodyPr/>
          <a:lstStyle/>
          <a:p>
            <a:pPr>
              <a:defRPr/>
            </a:pPr>
            <a:fld id="{6394E1E7-201A-475B-BC54-138A97EDB787}" type="slidenum">
              <a:rPr lang="en-US" smtClean="0"/>
              <a:pPr>
                <a:defRPr/>
              </a:pPr>
              <a:t>81</a:t>
            </a:fld>
            <a:endParaRPr lang="en-US" dirty="0"/>
          </a:p>
        </p:txBody>
      </p:sp>
    </p:spTree>
    <p:extLst>
      <p:ext uri="{BB962C8B-B14F-4D97-AF65-F5344CB8AC3E}">
        <p14:creationId xmlns:p14="http://schemas.microsoft.com/office/powerpoint/2010/main" val="31571456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28700" y="1620699"/>
            <a:ext cx="10363200" cy="2243177"/>
          </a:xfrm>
        </p:spPr>
        <p:txBody>
          <a:bodyPr/>
          <a:lstStyle/>
          <a:p>
            <a:r>
              <a:rPr lang="en-US" sz="2800" dirty="0"/>
              <a:t>New Jersey Offshore Wind Transmission State Agreement </a:t>
            </a:r>
            <a:r>
              <a:rPr lang="en-US" sz="2800" dirty="0" smtClean="0"/>
              <a:t>Approach </a:t>
            </a:r>
            <a:br>
              <a:rPr lang="en-US" sz="2800" dirty="0" smtClean="0"/>
            </a:br>
            <a:r>
              <a:rPr lang="en-US" sz="2800" i="1" dirty="0"/>
              <a:t>Ratepayer Protections and Cost Controls</a:t>
            </a:r>
            <a:r>
              <a:rPr lang="en-US" sz="2800" i="1" dirty="0" smtClean="0"/>
              <a:t/>
            </a:r>
            <a:br>
              <a:rPr lang="en-US" sz="2800" i="1" dirty="0" smtClean="0"/>
            </a:br>
            <a:r>
              <a:rPr lang="en-US" sz="2800" i="1" dirty="0" smtClean="0"/>
              <a:t> </a:t>
            </a:r>
            <a:r>
              <a:rPr lang="en-US" sz="1000" i="1" dirty="0" smtClean="0"/>
              <a:t>  </a:t>
            </a:r>
            <a:r>
              <a:rPr lang="en-US" sz="2800" i="1" dirty="0"/>
              <a:t/>
            </a:r>
            <a:br>
              <a:rPr lang="en-US" sz="2800" i="1" dirty="0"/>
            </a:br>
            <a:r>
              <a:rPr lang="en-US" sz="2800" i="1" dirty="0" smtClean="0">
                <a:solidFill>
                  <a:srgbClr val="C00000"/>
                </a:solidFill>
              </a:rPr>
              <a:t>Public Comment Period</a:t>
            </a:r>
            <a:endParaRPr lang="en-US" sz="2800" dirty="0">
              <a:solidFill>
                <a:srgbClr val="003399"/>
              </a:solidFill>
            </a:endParaRPr>
          </a:p>
        </p:txBody>
      </p:sp>
      <p:sp>
        <p:nvSpPr>
          <p:cNvPr id="5" name="Subtitle 4"/>
          <p:cNvSpPr>
            <a:spLocks noGrp="1"/>
          </p:cNvSpPr>
          <p:nvPr>
            <p:ph type="subTitle" idx="1"/>
          </p:nvPr>
        </p:nvSpPr>
        <p:spPr>
          <a:xfrm>
            <a:off x="1295400" y="5216613"/>
            <a:ext cx="9829800" cy="1066800"/>
          </a:xfrm>
        </p:spPr>
        <p:txBody>
          <a:bodyPr/>
          <a:lstStyle/>
          <a:p>
            <a:r>
              <a:rPr lang="en-US" sz="1800" dirty="0" smtClean="0"/>
              <a:t>In the Matter of Declaring </a:t>
            </a:r>
            <a:r>
              <a:rPr lang="en-US" sz="1800" dirty="0"/>
              <a:t>T</a:t>
            </a:r>
            <a:r>
              <a:rPr lang="en-US" sz="1800" dirty="0" smtClean="0"/>
              <a:t>ransmission </a:t>
            </a:r>
            <a:r>
              <a:rPr lang="en-US" sz="1800" dirty="0"/>
              <a:t>T</a:t>
            </a:r>
            <a:r>
              <a:rPr lang="en-US" sz="1800" dirty="0" smtClean="0"/>
              <a:t>o </a:t>
            </a:r>
            <a:r>
              <a:rPr lang="en-US" sz="1800" dirty="0"/>
              <a:t>S</a:t>
            </a:r>
            <a:r>
              <a:rPr lang="en-US" sz="1800" dirty="0" smtClean="0"/>
              <a:t>upport </a:t>
            </a:r>
            <a:r>
              <a:rPr lang="en-US" sz="1800" dirty="0"/>
              <a:t>O</a:t>
            </a:r>
            <a:r>
              <a:rPr lang="en-US" sz="1800" dirty="0" smtClean="0"/>
              <a:t>ffshore </a:t>
            </a:r>
            <a:r>
              <a:rPr lang="en-US" sz="1800" dirty="0"/>
              <a:t>W</a:t>
            </a:r>
            <a:r>
              <a:rPr lang="en-US" sz="1800" dirty="0" smtClean="0"/>
              <a:t>ind a Public </a:t>
            </a:r>
            <a:r>
              <a:rPr lang="en-US" sz="1800" dirty="0"/>
              <a:t>P</a:t>
            </a:r>
            <a:r>
              <a:rPr lang="en-US" sz="1800" dirty="0" smtClean="0"/>
              <a:t>olicy of the State of New Jersey </a:t>
            </a:r>
          </a:p>
          <a:p>
            <a:r>
              <a:rPr lang="en-US" sz="1800" dirty="0"/>
              <a:t>Docket number QO20100630</a:t>
            </a:r>
          </a:p>
          <a:p>
            <a:endParaRPr lang="en-US" b="1" dirty="0" smtClean="0"/>
          </a:p>
          <a:p>
            <a:endParaRPr lang="en-US" dirty="0"/>
          </a:p>
        </p:txBody>
      </p:sp>
      <p:sp>
        <p:nvSpPr>
          <p:cNvPr id="7" name="Footer Placeholder 6"/>
          <p:cNvSpPr>
            <a:spLocks noGrp="1"/>
          </p:cNvSpPr>
          <p:nvPr>
            <p:ph type="ftr" sz="quarter" idx="11"/>
          </p:nvPr>
        </p:nvSpPr>
        <p:spPr/>
        <p:txBody>
          <a:bodyPr/>
          <a:lstStyle/>
          <a:p>
            <a:pPr>
              <a:defRPr/>
            </a:pPr>
            <a:r>
              <a:rPr lang="en-US" dirty="0"/>
              <a:t>www.nj.gov/bpu</a:t>
            </a:r>
          </a:p>
        </p:txBody>
      </p:sp>
      <p:sp>
        <p:nvSpPr>
          <p:cNvPr id="8" name="Slide Number Placeholder 7"/>
          <p:cNvSpPr>
            <a:spLocks noGrp="1"/>
          </p:cNvSpPr>
          <p:nvPr>
            <p:ph type="sldNum" sz="quarter" idx="12"/>
          </p:nvPr>
        </p:nvSpPr>
        <p:spPr/>
        <p:txBody>
          <a:bodyPr/>
          <a:lstStyle/>
          <a:p>
            <a:pPr>
              <a:defRPr/>
            </a:pPr>
            <a:fld id="{6394E1E7-201A-475B-BC54-138A97EDB787}" type="slidenum">
              <a:rPr lang="en-US" smtClean="0"/>
              <a:pPr>
                <a:defRPr/>
              </a:pPr>
              <a:t>82</a:t>
            </a:fld>
            <a:endParaRPr lang="en-US" dirty="0"/>
          </a:p>
        </p:txBody>
      </p:sp>
      <p:sp>
        <p:nvSpPr>
          <p:cNvPr id="2" name="TextBox 1"/>
          <p:cNvSpPr txBox="1"/>
          <p:nvPr/>
        </p:nvSpPr>
        <p:spPr>
          <a:xfrm>
            <a:off x="1123950" y="3474157"/>
            <a:ext cx="10172700" cy="1877437"/>
          </a:xfrm>
          <a:prstGeom prst="rect">
            <a:avLst/>
          </a:prstGeom>
          <a:noFill/>
        </p:spPr>
        <p:txBody>
          <a:bodyPr wrap="square" rtlCol="0">
            <a:spAutoFit/>
          </a:bodyPr>
          <a:lstStyle/>
          <a:p>
            <a:pPr algn="ctr"/>
            <a:r>
              <a:rPr lang="en-US" dirty="0">
                <a:solidFill>
                  <a:srgbClr val="003399"/>
                </a:solidFill>
              </a:rPr>
              <a:t/>
            </a:r>
            <a:br>
              <a:rPr lang="en-US" dirty="0">
                <a:solidFill>
                  <a:srgbClr val="003399"/>
                </a:solidFill>
              </a:rPr>
            </a:br>
            <a:r>
              <a:rPr lang="en-US" sz="2000" dirty="0" smtClean="0">
                <a:solidFill>
                  <a:srgbClr val="003399"/>
                </a:solidFill>
              </a:rPr>
              <a:t>Once </a:t>
            </a:r>
            <a:r>
              <a:rPr lang="en-US" sz="2000" dirty="0">
                <a:solidFill>
                  <a:srgbClr val="003399"/>
                </a:solidFill>
              </a:rPr>
              <a:t>we’ve called on all pre-registered speakers, anyone who would like to make comments that did not pre-register to speak will be able ‘raise their hand’ through Zoom and we will call on you. </a:t>
            </a:r>
            <a:r>
              <a:rPr lang="en-US" sz="2000" dirty="0" smtClean="0">
                <a:solidFill>
                  <a:srgbClr val="003399"/>
                </a:solidFill>
              </a:rPr>
              <a:t>If </a:t>
            </a:r>
            <a:r>
              <a:rPr lang="en-US" sz="2000" dirty="0">
                <a:solidFill>
                  <a:srgbClr val="003399"/>
                </a:solidFill>
              </a:rPr>
              <a:t>you’re joining this meeting by phone, you can raise your hand by pressing *9 and you can unmute yourself by pressing *6. </a:t>
            </a:r>
            <a:r>
              <a:rPr lang="en-US" dirty="0">
                <a:solidFill>
                  <a:srgbClr val="003399"/>
                </a:solidFill>
              </a:rPr>
              <a:t/>
            </a:r>
            <a:br>
              <a:rPr lang="en-US" dirty="0">
                <a:solidFill>
                  <a:srgbClr val="003399"/>
                </a:solidFill>
              </a:rPr>
            </a:br>
            <a:endParaRPr lang="en-US" dirty="0"/>
          </a:p>
        </p:txBody>
      </p:sp>
    </p:spTree>
    <p:extLst>
      <p:ext uri="{BB962C8B-B14F-4D97-AF65-F5344CB8AC3E}">
        <p14:creationId xmlns:p14="http://schemas.microsoft.com/office/powerpoint/2010/main" val="1295512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SAA Cost to Ratepayers</a:t>
            </a:r>
            <a:endParaRPr lang="en-US" dirty="0"/>
          </a:p>
        </p:txBody>
      </p:sp>
      <p:sp>
        <p:nvSpPr>
          <p:cNvPr id="3" name="Content Placeholder 2"/>
          <p:cNvSpPr>
            <a:spLocks noGrp="1"/>
          </p:cNvSpPr>
          <p:nvPr>
            <p:ph idx="1"/>
          </p:nvPr>
        </p:nvSpPr>
        <p:spPr>
          <a:xfrm>
            <a:off x="609600" y="1600200"/>
            <a:ext cx="10972800" cy="3944144"/>
          </a:xfrm>
        </p:spPr>
        <p:txBody>
          <a:bodyPr/>
          <a:lstStyle/>
          <a:p>
            <a:r>
              <a:rPr lang="en-US" dirty="0" smtClean="0"/>
              <a:t>11/18/20 Board Order:</a:t>
            </a:r>
          </a:p>
          <a:p>
            <a:pPr marL="0" indent="0">
              <a:buNone/>
            </a:pPr>
            <a:r>
              <a:rPr lang="en-US" sz="2400" i="1" dirty="0"/>
              <a:t>“The Board </a:t>
            </a:r>
            <a:r>
              <a:rPr lang="en-US" sz="2400" i="1" dirty="0" smtClean="0"/>
              <a:t>takes </a:t>
            </a:r>
            <a:r>
              <a:rPr lang="en-US" sz="2400" i="1" dirty="0"/>
              <a:t>this action to confirm the State's commitment to the development of offshore wind </a:t>
            </a:r>
            <a:r>
              <a:rPr lang="en-US" sz="2400" i="1" dirty="0" smtClean="0"/>
              <a:t>generation</a:t>
            </a:r>
            <a:r>
              <a:rPr lang="en-US" sz="2400" i="1" dirty="0"/>
              <a:t>, in a manner that may lead to more efficient and cost-effective incorporation of offshore </a:t>
            </a:r>
            <a:r>
              <a:rPr lang="en-US" sz="2400" i="1" dirty="0" smtClean="0"/>
              <a:t>wind </a:t>
            </a:r>
            <a:r>
              <a:rPr lang="en-US" sz="2400" i="1" dirty="0"/>
              <a:t>generation into New Jersey’s transmission </a:t>
            </a:r>
            <a:r>
              <a:rPr lang="en-US" sz="2400" i="1" dirty="0" smtClean="0"/>
              <a:t>grid…”</a:t>
            </a:r>
          </a:p>
          <a:p>
            <a:pPr marL="0" indent="0">
              <a:buNone/>
            </a:pPr>
            <a:endParaRPr lang="en-US" sz="2400" i="1" dirty="0"/>
          </a:p>
          <a:p>
            <a:pPr marL="0" indent="0">
              <a:buNone/>
            </a:pPr>
            <a:r>
              <a:rPr lang="en-US" sz="2400" i="1" dirty="0" smtClean="0"/>
              <a:t>“Staff </a:t>
            </a:r>
            <a:r>
              <a:rPr lang="en-US" sz="2400" i="1" dirty="0"/>
              <a:t>and its consultant believe that such a </a:t>
            </a:r>
            <a:r>
              <a:rPr lang="en-US" sz="2400" i="1" dirty="0" smtClean="0"/>
              <a:t>coordinated </a:t>
            </a:r>
            <a:r>
              <a:rPr lang="en-US" sz="2400" i="1" dirty="0"/>
              <a:t>and planned approach could:</a:t>
            </a:r>
          </a:p>
          <a:p>
            <a:pPr marL="0" indent="0">
              <a:buNone/>
            </a:pPr>
            <a:r>
              <a:rPr lang="en-US" sz="2400" i="1" dirty="0" smtClean="0"/>
              <a:t>- Result </a:t>
            </a:r>
            <a:r>
              <a:rPr lang="en-US" sz="2400" i="1" dirty="0"/>
              <a:t>in more efficient or cost effective transmission solutions </a:t>
            </a:r>
            <a:r>
              <a:rPr lang="en-US" sz="2400" i="1" dirty="0" smtClean="0"/>
              <a:t>versus </a:t>
            </a:r>
            <a:r>
              <a:rPr lang="en-US" sz="2400" i="1" dirty="0"/>
              <a:t>a </a:t>
            </a:r>
            <a:r>
              <a:rPr lang="en-US" sz="2400" i="1" dirty="0" smtClean="0"/>
              <a:t>non-coordinated </a:t>
            </a:r>
            <a:r>
              <a:rPr lang="en-US" sz="2400" i="1" dirty="0"/>
              <a:t>transmission planning </a:t>
            </a:r>
            <a:r>
              <a:rPr lang="en-US" sz="2400" i="1" dirty="0" smtClean="0"/>
              <a:t>process…”</a:t>
            </a:r>
            <a:endParaRPr lang="en-US" sz="2400" i="1" dirty="0"/>
          </a:p>
        </p:txBody>
      </p:sp>
      <p:sp>
        <p:nvSpPr>
          <p:cNvPr id="4" name="Slide Number Placeholder 3"/>
          <p:cNvSpPr>
            <a:spLocks noGrp="1"/>
          </p:cNvSpPr>
          <p:nvPr>
            <p:ph type="sldNum" sz="quarter" idx="10"/>
          </p:nvPr>
        </p:nvSpPr>
        <p:spPr/>
        <p:txBody>
          <a:bodyPr/>
          <a:lstStyle/>
          <a:p>
            <a:pPr>
              <a:defRPr/>
            </a:pPr>
            <a:fld id="{C439A71B-8B25-4844-9CF6-8ED832BD3C9B}" type="slidenum">
              <a:rPr lang="en-US" smtClean="0"/>
              <a:pPr>
                <a:defRPr/>
              </a:pPr>
              <a:t>9</a:t>
            </a:fld>
            <a:endParaRPr lang="en-US"/>
          </a:p>
        </p:txBody>
      </p:sp>
      <p:sp>
        <p:nvSpPr>
          <p:cNvPr id="5" name="Date Placeholder 4"/>
          <p:cNvSpPr>
            <a:spLocks noGrp="1"/>
          </p:cNvSpPr>
          <p:nvPr>
            <p:ph type="dt" sz="half" idx="11"/>
          </p:nvPr>
        </p:nvSpPr>
        <p:spPr/>
        <p:txBody>
          <a:bodyPr/>
          <a:lstStyle/>
          <a:p>
            <a:pPr>
              <a:defRPr/>
            </a:pPr>
            <a:fld id="{83CE44D4-0AEE-402B-A201-99973B846A58}" type="datetime1">
              <a:rPr lang="en-US" smtClean="0"/>
              <a:t>4/12/2022</a:t>
            </a:fld>
            <a:endParaRPr lang="en-US" dirty="0"/>
          </a:p>
        </p:txBody>
      </p:sp>
    </p:spTree>
    <p:extLst>
      <p:ext uri="{BB962C8B-B14F-4D97-AF65-F5344CB8AC3E}">
        <p14:creationId xmlns:p14="http://schemas.microsoft.com/office/powerpoint/2010/main" val="39260349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PU PPT_AJ 2">
  <a:themeElements>
    <a:clrScheme name="Custom 4">
      <a:dk1>
        <a:srgbClr val="003399"/>
      </a:dk1>
      <a:lt1>
        <a:sysClr val="window" lastClr="FFFFFF"/>
      </a:lt1>
      <a:dk2>
        <a:srgbClr val="085AFB"/>
      </a:dk2>
      <a:lt2>
        <a:srgbClr val="B2C1E0"/>
      </a:lt2>
      <a:accent1>
        <a:srgbClr val="C5E1FE"/>
      </a:accent1>
      <a:accent2>
        <a:srgbClr val="F8EF92"/>
      </a:accent2>
      <a:accent3>
        <a:srgbClr val="003399"/>
      </a:accent3>
      <a:accent4>
        <a:srgbClr val="003399"/>
      </a:accent4>
      <a:accent5>
        <a:srgbClr val="B2C1E0"/>
      </a:accent5>
      <a:accent6>
        <a:srgbClr val="F8EF92"/>
      </a:accent6>
      <a:hlink>
        <a:srgbClr val="FBF7C8"/>
      </a:hlink>
      <a:folHlink>
        <a:srgbClr val="FDFBE9"/>
      </a:folHlink>
    </a:clrScheme>
    <a:fontScheme name="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3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4">
      <a:dk1>
        <a:srgbClr val="003399"/>
      </a:dk1>
      <a:lt1>
        <a:sysClr val="window" lastClr="FFFFFF"/>
      </a:lt1>
      <a:dk2>
        <a:srgbClr val="085AFB"/>
      </a:dk2>
      <a:lt2>
        <a:srgbClr val="B2C1E0"/>
      </a:lt2>
      <a:accent1>
        <a:srgbClr val="C5E1FE"/>
      </a:accent1>
      <a:accent2>
        <a:srgbClr val="F8EF92"/>
      </a:accent2>
      <a:accent3>
        <a:srgbClr val="003399"/>
      </a:accent3>
      <a:accent4>
        <a:srgbClr val="003399"/>
      </a:accent4>
      <a:accent5>
        <a:srgbClr val="B2C1E0"/>
      </a:accent5>
      <a:accent6>
        <a:srgbClr val="F8EF92"/>
      </a:accent6>
      <a:hlink>
        <a:srgbClr val="FBF7C8"/>
      </a:hlink>
      <a:folHlink>
        <a:srgbClr val="FDFBE9"/>
      </a:folHlink>
    </a:clrScheme>
    <a:fontScheme name="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4">
      <a:dk1>
        <a:srgbClr val="003399"/>
      </a:dk1>
      <a:lt1>
        <a:sysClr val="window" lastClr="FFFFFF"/>
      </a:lt1>
      <a:dk2>
        <a:srgbClr val="085AFB"/>
      </a:dk2>
      <a:lt2>
        <a:srgbClr val="B2C1E0"/>
      </a:lt2>
      <a:accent1>
        <a:srgbClr val="C5E1FE"/>
      </a:accent1>
      <a:accent2>
        <a:srgbClr val="F8EF92"/>
      </a:accent2>
      <a:accent3>
        <a:srgbClr val="003399"/>
      </a:accent3>
      <a:accent4>
        <a:srgbClr val="003399"/>
      </a:accent4>
      <a:accent5>
        <a:srgbClr val="B2C1E0"/>
      </a:accent5>
      <a:accent6>
        <a:srgbClr val="F8EF92"/>
      </a:accent6>
      <a:hlink>
        <a:srgbClr val="FBF7C8"/>
      </a:hlink>
      <a:folHlink>
        <a:srgbClr val="FDFBE9"/>
      </a:folHlink>
    </a:clrScheme>
    <a:fontScheme name="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ERE PPT_widescreen">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C1FE4158-618C-1F44-BFD8-3A93CE1563E2}" vid="{D23018C5-22F4-B340-ACB6-ECEA4A3621B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3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EA5DC87340714681EE29FD2BD9871E" ma:contentTypeVersion="11" ma:contentTypeDescription="Create a new document." ma:contentTypeScope="" ma:versionID="efb6c05340fa097f680565e6e70a93bf">
  <xsd:schema xmlns:xsd="http://www.w3.org/2001/XMLSchema" xmlns:xs="http://www.w3.org/2001/XMLSchema" xmlns:p="http://schemas.microsoft.com/office/2006/metadata/properties" xmlns:ns3="843340e8-ccce-40d8-8933-0bed4edf7537" xmlns:ns4="0dc394d3-8711-49f5-843c-674610688489" targetNamespace="http://schemas.microsoft.com/office/2006/metadata/properties" ma:root="true" ma:fieldsID="e1a3ccd3a6b469849909c4e852a55608" ns3:_="" ns4:_="">
    <xsd:import namespace="843340e8-ccce-40d8-8933-0bed4edf7537"/>
    <xsd:import namespace="0dc394d3-8711-49f5-843c-67461068848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3340e8-ccce-40d8-8933-0bed4edf75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c394d3-8711-49f5-843c-67461068848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A3ABDD-0B88-4CBF-959F-8787CDF0D228}">
  <ds:schemaRefs>
    <ds:schemaRef ds:uri="http://schemas.microsoft.com/sharepoint/v3/contenttype/forms"/>
  </ds:schemaRefs>
</ds:datastoreItem>
</file>

<file path=customXml/itemProps2.xml><?xml version="1.0" encoding="utf-8"?>
<ds:datastoreItem xmlns:ds="http://schemas.openxmlformats.org/officeDocument/2006/customXml" ds:itemID="{B235242F-F8B7-4A72-9BE6-003F4CC3444A}">
  <ds:schemaRefs>
    <ds:schemaRef ds:uri="http://schemas.microsoft.com/office/2006/documentManagement/types"/>
    <ds:schemaRef ds:uri="http://purl.org/dc/elements/1.1/"/>
    <ds:schemaRef ds:uri="843340e8-ccce-40d8-8933-0bed4edf7537"/>
    <ds:schemaRef ds:uri="http://schemas.openxmlformats.org/package/2006/metadata/core-properties"/>
    <ds:schemaRef ds:uri="0dc394d3-8711-49f5-843c-674610688489"/>
    <ds:schemaRef ds:uri="http://www.w3.org/XML/1998/namespace"/>
    <ds:schemaRef ds:uri="http://purl.org/dc/terms/"/>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8A8F7A1D-9E77-4E53-AF4A-3B152CEB83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3340e8-ccce-40d8-8933-0bed4edf7537"/>
    <ds:schemaRef ds:uri="0dc394d3-8711-49f5-843c-6746106884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2306</TotalTime>
  <Words>6485</Words>
  <Application>Microsoft Office PowerPoint</Application>
  <PresentationFormat>Widescreen</PresentationFormat>
  <Paragraphs>969</Paragraphs>
  <Slides>82</Slides>
  <Notes>15</Notes>
  <HiddenSlides>0</HiddenSlides>
  <MMClips>0</MMClips>
  <ScaleCrop>false</ScaleCrop>
  <HeadingPairs>
    <vt:vector size="8" baseType="variant">
      <vt:variant>
        <vt:lpstr>Fonts Used</vt:lpstr>
      </vt:variant>
      <vt:variant>
        <vt:i4>15</vt:i4>
      </vt:variant>
      <vt:variant>
        <vt:lpstr>Theme</vt:lpstr>
      </vt:variant>
      <vt:variant>
        <vt:i4>12</vt:i4>
      </vt:variant>
      <vt:variant>
        <vt:lpstr>Embedded OLE Servers</vt:lpstr>
      </vt:variant>
      <vt:variant>
        <vt:i4>1</vt:i4>
      </vt:variant>
      <vt:variant>
        <vt:lpstr>Slide Titles</vt:lpstr>
      </vt:variant>
      <vt:variant>
        <vt:i4>82</vt:i4>
      </vt:variant>
    </vt:vector>
  </HeadingPairs>
  <TitlesOfParts>
    <vt:vector size="110" baseType="lpstr">
      <vt:lpstr>ＭＳ Ｐゴシック</vt:lpstr>
      <vt:lpstr>Arial</vt:lpstr>
      <vt:lpstr>Arial (body)</vt:lpstr>
      <vt:lpstr>Arial Black</vt:lpstr>
      <vt:lpstr>Calibri</vt:lpstr>
      <vt:lpstr>Calibri Light</vt:lpstr>
      <vt:lpstr>Century Gothic</vt:lpstr>
      <vt:lpstr>Courier New</vt:lpstr>
      <vt:lpstr>Franklin Gothic Book</vt:lpstr>
      <vt:lpstr>Franklin Gothic Medium</vt:lpstr>
      <vt:lpstr>Times</vt:lpstr>
      <vt:lpstr>Times New Roman</vt:lpstr>
      <vt:lpstr>Wingdings</vt:lpstr>
      <vt:lpstr>游明朝</vt:lpstr>
      <vt:lpstr>ヒラギノ角ゴ Pro W3</vt:lpstr>
      <vt:lpstr>BPU PPT_AJ 2</vt:lpstr>
      <vt:lpstr>1_Office Theme</vt:lpstr>
      <vt:lpstr>2_Office Theme</vt:lpstr>
      <vt:lpstr>Custom Design</vt:lpstr>
      <vt:lpstr>EERE PPT_widescreen</vt:lpstr>
      <vt:lpstr>Office Theme</vt:lpstr>
      <vt:lpstr>3_Office Theme</vt:lpstr>
      <vt:lpstr>4_Office Theme</vt:lpstr>
      <vt:lpstr>5_Office Theme</vt:lpstr>
      <vt:lpstr>6_Office Theme</vt:lpstr>
      <vt:lpstr>7_Office Theme</vt:lpstr>
      <vt:lpstr>Gallery</vt:lpstr>
      <vt:lpstr>think-cell Slide</vt:lpstr>
      <vt:lpstr>New Jersey Offshore Wind Transmission State Agreement Approach   Ratepayer Protections and Cost Controls</vt:lpstr>
      <vt:lpstr>Ratepayer Protections and Cost Controls</vt:lpstr>
      <vt:lpstr>NJ Offshore Wind Generation Solicitation Schedule</vt:lpstr>
      <vt:lpstr>NJ Offshore Wind Transmission </vt:lpstr>
      <vt:lpstr>PJM State Agreement Approach</vt:lpstr>
      <vt:lpstr>2021 SAA to Support NJ Offshore Wind</vt:lpstr>
      <vt:lpstr>PowerPoint Presentation</vt:lpstr>
      <vt:lpstr>SAA Evaluation Process</vt:lpstr>
      <vt:lpstr>SAA Cost to Ratepayers</vt:lpstr>
      <vt:lpstr>SAA Cost Containment</vt:lpstr>
      <vt:lpstr>PowerPoint Presentation</vt:lpstr>
      <vt:lpstr>Building a Better Grid Initiative</vt:lpstr>
      <vt:lpstr>Building a Better Grid Initiative</vt:lpstr>
      <vt:lpstr>IIJA Provisions: Funded Transmission Provisions</vt:lpstr>
      <vt:lpstr>Transmission Facilitation Program (TFP) – Overview</vt:lpstr>
      <vt:lpstr>IIJA Provisions: Funded Resilience Provisions</vt:lpstr>
      <vt:lpstr>Preventing Outages and Enhancing the Resilience of the Electric Grid (Grid Hardening Grants)</vt:lpstr>
      <vt:lpstr>Program Upgrading Our Electric Grid and Ensuring Reliability and Resiliency (Grid Resilience Demos) </vt:lpstr>
      <vt:lpstr>Deployment of Technologies to Enhance Grid Flexibility (Smart Grid Grants)</vt:lpstr>
      <vt:lpstr>CONSIDERATIONS ON COST CONTAINMENT</vt:lpstr>
      <vt:lpstr>Balancing cost with focus on safety, reliability and ‎customer service </vt:lpstr>
      <vt:lpstr>Capping costs – What does a “cost cap” really mean and what are customers really getting?</vt:lpstr>
      <vt:lpstr>What does “lowest cost” mean for quality? </vt:lpstr>
      <vt:lpstr>Other Cost Containment Considerations </vt:lpstr>
      <vt:lpstr>The Case For a Tailored Approach to Offshore Wind Interconnections</vt:lpstr>
      <vt:lpstr>Leading the Energy Transition in the NJ / NY Metro Area</vt:lpstr>
      <vt:lpstr>Our Vision is to Transform a South Amboy Brownfield…</vt:lpstr>
      <vt:lpstr>… into a Renewable Energy Hub for Offshore Wind</vt:lpstr>
      <vt:lpstr>Including Option 1B Solutions to Interconnect Offshore Wind Projects Will Be More Beneficial to Ratepayers</vt:lpstr>
      <vt:lpstr>HVAC Allows Offshore Wind Developers to Maximize Offshore Wind Capacity, Leading to Lower Costs</vt:lpstr>
      <vt:lpstr>Final Lease Areas Makes HVAC More Attractive for &gt;70% of Uncommitted Offshore Wind Capacity</vt:lpstr>
      <vt:lpstr>Giving Greater Project Control to Offshore Wind Developers Lowers Risks to Ratepayers</vt:lpstr>
      <vt:lpstr>A Tailored Approach to Interconnecting Offshore Wind Projects Is More Beneficial to Ratepayers</vt:lpstr>
      <vt:lpstr>THANK YOU!</vt:lpstr>
      <vt:lpstr>Offshore Wind Transmission Meeting #4</vt:lpstr>
      <vt:lpstr>“Cost Containment” Can Mean Many Things</vt:lpstr>
      <vt:lpstr>Cost Containment in Various Regions</vt:lpstr>
      <vt:lpstr>Cost Containment in Various Regions</vt:lpstr>
      <vt:lpstr>What Customers Pay is the Most Important Measure</vt:lpstr>
      <vt:lpstr>Key Cost Components for Ratepayers</vt:lpstr>
      <vt:lpstr>Cost Containment Summary from Redacted Proposals</vt:lpstr>
      <vt:lpstr>Cost Containment is Only as Strong as the Sponsor</vt:lpstr>
      <vt:lpstr>Why The Sponsor Matters</vt:lpstr>
      <vt:lpstr>It is Important to Select Top Projects with Comprehensive Cost Containment and a Strong Sponsor</vt:lpstr>
      <vt:lpstr>Thank You!</vt:lpstr>
      <vt:lpstr>Ratepayer Protections and Cost Controls</vt:lpstr>
      <vt:lpstr>Competitive pressure drives innovative cost containment proposals</vt:lpstr>
      <vt:lpstr>Evolution of U. S. Competitive Transmission</vt:lpstr>
      <vt:lpstr>Cost Containment has Proven Value</vt:lpstr>
      <vt:lpstr>Equity Caps Provide Significant Value</vt:lpstr>
      <vt:lpstr>PowerPoint Presentation</vt:lpstr>
      <vt:lpstr>State Agreement Approach Will Identify Least Cost, Least Risk Path</vt:lpstr>
      <vt:lpstr>LS Power Ratepayer Protections and Cost Controls</vt:lpstr>
      <vt:lpstr>Comparison of Cost Containment Proposals</vt:lpstr>
      <vt:lpstr>Conclusion</vt:lpstr>
      <vt:lpstr>PowerPoint Presentation</vt:lpstr>
      <vt:lpstr>Cost containment protects customers interests, but can also harm them if not evaluated carefully</vt:lpstr>
      <vt:lpstr>NJ customer protections embedded in Coastal Wind Link</vt:lpstr>
      <vt:lpstr>Coastal Wind Link meshed grid design enables faster, lower risk offshore wind generation at the lowest expected OREC prices</vt:lpstr>
      <vt:lpstr>Coastal Wind Link guarantees the best value for NJ customers</vt:lpstr>
      <vt:lpstr>Thank you!</vt:lpstr>
      <vt:lpstr>New Jersey Board of Public Utilities Ratepayer Protections under the State Agreement Approach</vt:lpstr>
      <vt:lpstr>Ratepayer Protections</vt:lpstr>
      <vt:lpstr>Avoided Costs</vt:lpstr>
      <vt:lpstr>Avoided Costs Continued</vt:lpstr>
      <vt:lpstr>Right Sizing</vt:lpstr>
      <vt:lpstr>PowerPoint Presentation</vt:lpstr>
      <vt:lpstr>Rate Design Protections</vt:lpstr>
      <vt:lpstr>Rate Design Protections Continued, Equity Structure</vt:lpstr>
      <vt:lpstr>Rate Design Protections Continued, Equity Structure</vt:lpstr>
      <vt:lpstr>Rate Design Protections Continued, Caps and Incentives</vt:lpstr>
      <vt:lpstr>Cost Containment Provisions</vt:lpstr>
      <vt:lpstr>THANK YOU.</vt:lpstr>
      <vt:lpstr>New Jersey   Division of Rate Counsel Comments  Brian O. Lipman, Esq. // Director</vt:lpstr>
      <vt:lpstr>New Jersey Division of Rate Counsel // Comments</vt:lpstr>
      <vt:lpstr>New Jersey Division of Rate Counsel // Comments</vt:lpstr>
      <vt:lpstr>New Jersey Division of Rate Counsel // Comments</vt:lpstr>
      <vt:lpstr>New Jersey Division of Rate Counsel // Comments</vt:lpstr>
      <vt:lpstr>New Jersey Division of Rate Counsel // Comments</vt:lpstr>
      <vt:lpstr>New Jersey Division of Rate Counsel // Comments</vt:lpstr>
      <vt:lpstr>New Jersey Offshore Wind Transmission State Agreement Approach   Ratepayer Protections and Cost Controls   Break 11:40 – 11:55 pm </vt:lpstr>
      <vt:lpstr>New Jersey Offshore Wind Transmission State Agreement Approach  Ratepayer Protections and Cost Controls     Public Comment Period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Notaro, Tina</dc:creator>
  <cp:lastModifiedBy>Oomen, Veronique [BPU]</cp:lastModifiedBy>
  <cp:revision>85</cp:revision>
  <cp:lastPrinted>2022-03-22T12:50:54Z</cp:lastPrinted>
  <dcterms:created xsi:type="dcterms:W3CDTF">2019-07-30T19:56:42Z</dcterms:created>
  <dcterms:modified xsi:type="dcterms:W3CDTF">2022-04-12T19:02:47Z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0x010100F4EA5DC87340714681EE29FD2BD9871E</vt:lpwstr>
  </property>
</Properties>
</file>